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gpuidf2r6CRsYkP+LAPyxvc7jl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6e86abc2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6e86abc2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b86e86abc2_0_7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6e86abc2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6e86abc2_0_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b86e86abc2_0_8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8ca6d130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8ca6d130f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e8ca6d130f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ca6d130f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ca6d130f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e8ca6d130f_0_1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6e86abc2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6e86abc2_0_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b86e86abc2_0_8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6e86abc2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6e86abc2_0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b86e86abc2_0_9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86e86abc2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86e86abc2_0_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b86e86abc2_0_10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86e86abc2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86e86abc2_0_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b86e86abc2_0_11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86e86abc2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86e86abc2_0_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b86e86abc2_0_12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86e86abc2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86e86abc2_0_1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b86e86abc2_0_13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86e86abc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86e86abc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b86e86abc2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6e86abc2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6e86abc2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b86e86abc2_0_14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6e86abc2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6e86abc2_0_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b86e86abc2_0_15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86e86abc2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86e86abc2_0_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b86e86abc2_0_16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86e86abc2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86e86abc2_0_1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b86e86abc2_0_17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86e86abc2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86e86abc2_0_1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b86e86abc2_0_18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86e86abc2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86e86abc2_0_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b86e86abc2_0_19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86e86abc2_0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86e86abc2_0_2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b86e86abc2_0_20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8ca6d130f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8ca6d130f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e8ca6d130f_0_3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6e86abc2_0_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6e86abc2_0_2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b86e86abc2_0_22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8ca6d130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8ca6d130f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e8ca6d130f_0_2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6e86abc2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6e86abc2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b86e86abc2_0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6e86abc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6e86abc2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b86e86abc2_0_1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6e86abc2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6e86abc2_0_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b86e86abc2_0_2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ca6d130f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ca6d130f_1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e8ca6d130f_1_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6e86abc2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6e86abc2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b86e86abc2_0_4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8ca6d130f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8ca6d130f_1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e8ca6d130f_1_1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6e86abc2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6e86abc2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304800" lvl="0" marL="520700" marR="25400" rtl="0" algn="l">
              <a:lnSpc>
                <a:spcPct val="162500"/>
              </a:lnSpc>
              <a:spcBef>
                <a:spcPts val="0"/>
              </a:spcBef>
              <a:spcAft>
                <a:spcPts val="0"/>
              </a:spcAft>
              <a:buClr>
                <a:schemeClr val="dk1"/>
              </a:buClr>
              <a:buSzPts val="1200"/>
              <a:buChar char="●"/>
            </a:pPr>
            <a:r>
              <a:rPr b="1" lang="en-US" sz="1200">
                <a:solidFill>
                  <a:schemeClr val="dk1"/>
                </a:solidFill>
                <a:highlight>
                  <a:srgbClr val="FFFFFF"/>
                </a:highlight>
              </a:rPr>
              <a:t>Naive users:</a:t>
            </a:r>
            <a:r>
              <a:rPr lang="en-US" sz="1200">
                <a:solidFill>
                  <a:schemeClr val="dk1"/>
                </a:solidFill>
                <a:highlight>
                  <a:srgbClr val="FFFFFF"/>
                </a:highlight>
              </a:rPr>
              <a:t> Are unsophisticated users, they do not want to know about internal working of system that how the data saves in database. They directly use the application. Suppose that anyone want to know balance in his account or want to transfersome money, then he login and check their balance and transfer. He does not want to know about internal working that how money actually transferred.</a:t>
            </a:r>
            <a:endParaRPr sz="1200">
              <a:solidFill>
                <a:schemeClr val="dk1"/>
              </a:solidFill>
              <a:highlight>
                <a:srgbClr val="FFFFFF"/>
              </a:highlight>
            </a:endParaRPr>
          </a:p>
          <a:p>
            <a:pPr indent="-304800" lvl="0" marL="520700" marR="25400" rtl="0" algn="l">
              <a:lnSpc>
                <a:spcPct val="162500"/>
              </a:lnSpc>
              <a:spcBef>
                <a:spcPts val="0"/>
              </a:spcBef>
              <a:spcAft>
                <a:spcPts val="0"/>
              </a:spcAft>
              <a:buClr>
                <a:schemeClr val="dk1"/>
              </a:buClr>
              <a:buSzPts val="1200"/>
              <a:buChar char="●"/>
            </a:pPr>
            <a:r>
              <a:rPr b="1" lang="en-US" sz="1200">
                <a:solidFill>
                  <a:schemeClr val="dk1"/>
                </a:solidFill>
                <a:highlight>
                  <a:srgbClr val="FFFFFF"/>
                </a:highlight>
              </a:rPr>
              <a:t>Application programmers:</a:t>
            </a:r>
            <a:r>
              <a:rPr lang="en-US" sz="1200">
                <a:solidFill>
                  <a:schemeClr val="dk1"/>
                </a:solidFill>
                <a:highlight>
                  <a:srgbClr val="FFFFFF"/>
                </a:highlight>
              </a:rPr>
              <a:t> Are computer programmers, who uses different tools to write application and user interfaces. By using these tools they can directly generate forms and reports.</a:t>
            </a:r>
            <a:endParaRPr sz="1200">
              <a:solidFill>
                <a:schemeClr val="dk1"/>
              </a:solidFill>
              <a:highlight>
                <a:srgbClr val="FFFFFF"/>
              </a:highlight>
            </a:endParaRPr>
          </a:p>
          <a:p>
            <a:pPr indent="-304800" lvl="0" marL="520700" marR="25400" rtl="0" algn="l">
              <a:lnSpc>
                <a:spcPct val="162500"/>
              </a:lnSpc>
              <a:spcBef>
                <a:spcPts val="0"/>
              </a:spcBef>
              <a:spcAft>
                <a:spcPts val="0"/>
              </a:spcAft>
              <a:buClr>
                <a:schemeClr val="dk1"/>
              </a:buClr>
              <a:buSzPts val="1200"/>
              <a:buChar char="●"/>
            </a:pPr>
            <a:r>
              <a:rPr b="1" lang="en-US" sz="1200">
                <a:solidFill>
                  <a:schemeClr val="dk1"/>
                </a:solidFill>
                <a:highlight>
                  <a:srgbClr val="FFFFFF"/>
                </a:highlight>
              </a:rPr>
              <a:t>Sophisticated users:</a:t>
            </a:r>
            <a:r>
              <a:rPr lang="en-US" sz="1200">
                <a:solidFill>
                  <a:schemeClr val="dk1"/>
                </a:solidFill>
                <a:highlight>
                  <a:srgbClr val="FFFFFF"/>
                </a:highlight>
              </a:rPr>
              <a:t> These users are database programmer who writes SQL queries. These programmer works with database objects. They interact with the database through structured query language.</a:t>
            </a:r>
            <a:endParaRPr sz="1200">
              <a:solidFill>
                <a:schemeClr val="dk1"/>
              </a:solidFill>
              <a:highlight>
                <a:srgbClr val="FFFFFF"/>
              </a:highlight>
            </a:endParaRPr>
          </a:p>
          <a:p>
            <a:pPr indent="-304800" lvl="0" marL="520700" marR="25400" rtl="0" algn="l">
              <a:lnSpc>
                <a:spcPct val="162500"/>
              </a:lnSpc>
              <a:spcBef>
                <a:spcPts val="0"/>
              </a:spcBef>
              <a:spcAft>
                <a:spcPts val="0"/>
              </a:spcAft>
              <a:buClr>
                <a:schemeClr val="dk1"/>
              </a:buClr>
              <a:buSzPts val="1200"/>
              <a:buChar char="●"/>
            </a:pPr>
            <a:r>
              <a:rPr b="1" lang="en-US" sz="1200">
                <a:solidFill>
                  <a:schemeClr val="dk1"/>
                </a:solidFill>
                <a:highlight>
                  <a:srgbClr val="FFFFFF"/>
                </a:highlight>
              </a:rPr>
              <a:t>Specialized users:</a:t>
            </a:r>
            <a:r>
              <a:rPr lang="en-US" sz="1200">
                <a:solidFill>
                  <a:schemeClr val="dk1"/>
                </a:solidFill>
                <a:highlight>
                  <a:srgbClr val="FFFFFF"/>
                </a:highlight>
              </a:rPr>
              <a:t> These are should have sound knowledge of DBMS because they write special database application programs. They are the developers who develop the complex programs according to the requirement.</a:t>
            </a:r>
            <a:endParaRPr sz="1200">
              <a:solidFill>
                <a:schemeClr val="dk1"/>
              </a:solidFill>
              <a:highlight>
                <a:srgbClr val="FFFFFF"/>
              </a:highlight>
            </a:endParaRPr>
          </a:p>
          <a:p>
            <a:pPr indent="0" lvl="0" marL="0" rtl="0" algn="l">
              <a:spcBef>
                <a:spcPts val="3000"/>
              </a:spcBef>
              <a:spcAft>
                <a:spcPts val="0"/>
              </a:spcAft>
              <a:buNone/>
            </a:pPr>
            <a:r>
              <a:t/>
            </a:r>
            <a:endParaRPr/>
          </a:p>
        </p:txBody>
      </p:sp>
      <p:sp>
        <p:nvSpPr>
          <p:cNvPr id="152" name="Google Shape;152;gb86e86abc2_0_5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838200" y="2209800"/>
            <a:ext cx="7620000" cy="1066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 type="subTitle"/>
          </p:nvPr>
        </p:nvSpPr>
        <p:spPr>
          <a:xfrm>
            <a:off x="1143000" y="3886200"/>
            <a:ext cx="7620000" cy="91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SzPts val="1680"/>
              <a:buFont typeface="Noto Sans Symbols"/>
              <a:buNone/>
              <a:defRPr>
                <a:solidFill>
                  <a:srgbClr val="993300"/>
                </a:solidFill>
              </a:defRPr>
            </a:lvl1pPr>
            <a:lvl2pPr lvl="1" algn="l">
              <a:lnSpc>
                <a:spcPct val="100000"/>
              </a:lnSpc>
              <a:spcBef>
                <a:spcPts val="360"/>
              </a:spcBef>
              <a:spcAft>
                <a:spcPts val="0"/>
              </a:spcAft>
              <a:buSzPts val="990"/>
              <a:buChar char="■"/>
              <a:defRPr/>
            </a:lvl2pPr>
            <a:lvl3pPr lvl="2" algn="l">
              <a:lnSpc>
                <a:spcPct val="100000"/>
              </a:lnSpc>
              <a:spcBef>
                <a:spcPts val="360"/>
              </a:spcBef>
              <a:spcAft>
                <a:spcPts val="0"/>
              </a:spcAft>
              <a:buSzPts val="90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p:txBody>
      </p:sp>
      <p:sp>
        <p:nvSpPr>
          <p:cNvPr id="24" name="Google Shape;24;p26"/>
          <p:cNvSpPr txBox="1"/>
          <p:nvPr>
            <p:ph idx="10" type="dt"/>
          </p:nvPr>
        </p:nvSpPr>
        <p:spPr>
          <a:xfrm>
            <a:off x="8077200" y="6553200"/>
            <a:ext cx="1066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71" name="Google Shape;71;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72" name="Google Shape;72;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73" name="Google Shape;73;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74" name="Google Shape;74;p36"/>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990"/>
              <a:buNone/>
              <a:defRPr sz="1800"/>
            </a:lvl2pPr>
            <a:lvl3pPr indent="-228600" lvl="2" marL="1371600" algn="l">
              <a:lnSpc>
                <a:spcPct val="100000"/>
              </a:lnSpc>
              <a:spcBef>
                <a:spcPts val="320"/>
              </a:spcBef>
              <a:spcAft>
                <a:spcPts val="0"/>
              </a:spcAft>
              <a:buSzPts val="800"/>
              <a:buNone/>
              <a:defRPr sz="1600"/>
            </a:lvl3pPr>
            <a:lvl4pPr indent="-228600" lvl="3" marL="1828800" algn="l">
              <a:lnSpc>
                <a:spcPct val="100000"/>
              </a:lnSpc>
              <a:spcBef>
                <a:spcPts val="280"/>
              </a:spcBef>
              <a:spcAft>
                <a:spcPts val="0"/>
              </a:spcAft>
              <a:buSzPts val="770"/>
              <a:buNone/>
              <a:defRPr sz="1400"/>
            </a:lvl4pPr>
            <a:lvl5pPr indent="-228600" lvl="4" marL="2286000" algn="l">
              <a:lnSpc>
                <a:spcPct val="100000"/>
              </a:lnSpc>
              <a:spcBef>
                <a:spcPts val="280"/>
              </a:spcBef>
              <a:spcAft>
                <a:spcPts val="0"/>
              </a:spcAft>
              <a:buSzPts val="700"/>
              <a:buNone/>
              <a:defRPr sz="1400"/>
            </a:lvl5pPr>
            <a:lvl6pPr indent="-228600" lvl="5" marL="2743200" algn="l">
              <a:lnSpc>
                <a:spcPct val="100000"/>
              </a:lnSpc>
              <a:spcBef>
                <a:spcPts val="280"/>
              </a:spcBef>
              <a:spcAft>
                <a:spcPts val="0"/>
              </a:spcAft>
              <a:buSzPts val="700"/>
              <a:buNone/>
              <a:defRPr sz="1400"/>
            </a:lvl6pPr>
            <a:lvl7pPr indent="-228600" lvl="6" marL="3200400" algn="l">
              <a:lnSpc>
                <a:spcPct val="100000"/>
              </a:lnSpc>
              <a:spcBef>
                <a:spcPts val="280"/>
              </a:spcBef>
              <a:spcAft>
                <a:spcPts val="0"/>
              </a:spcAft>
              <a:buSzPts val="700"/>
              <a:buNone/>
              <a:defRPr sz="1400"/>
            </a:lvl7pPr>
            <a:lvl8pPr indent="-228600" lvl="7" marL="3657600" algn="l">
              <a:lnSpc>
                <a:spcPct val="100000"/>
              </a:lnSpc>
              <a:spcBef>
                <a:spcPts val="280"/>
              </a:spcBef>
              <a:spcAft>
                <a:spcPts val="0"/>
              </a:spcAft>
              <a:buSzPts val="700"/>
              <a:buNone/>
              <a:defRPr sz="1400"/>
            </a:lvl8pPr>
            <a:lvl9pPr indent="-228600" lvl="8" marL="4114800" algn="l">
              <a:lnSpc>
                <a:spcPct val="100000"/>
              </a:lnSpc>
              <a:spcBef>
                <a:spcPts val="280"/>
              </a:spcBef>
              <a:spcAft>
                <a:spcPts val="0"/>
              </a:spcAft>
              <a:buSzPts val="700"/>
              <a:buNone/>
              <a:defRPr sz="1400"/>
            </a:lvl9pPr>
          </a:lstStyle>
          <a:p/>
        </p:txBody>
      </p:sp>
      <p:sp>
        <p:nvSpPr>
          <p:cNvPr id="78" name="Google Shape;78;p37"/>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8"/>
          <p:cNvSpPr txBox="1"/>
          <p:nvPr>
            <p:ph type="title"/>
          </p:nvPr>
        </p:nvSpPr>
        <p:spPr>
          <a:xfrm>
            <a:off x="1219200" y="228600"/>
            <a:ext cx="7793037"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381000" y="1371600"/>
            <a:ext cx="8574087" cy="4760912"/>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9" name="Google Shape;39;p28"/>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9"/>
          <p:cNvSpPr txBox="1"/>
          <p:nvPr>
            <p:ph type="title"/>
          </p:nvPr>
        </p:nvSpPr>
        <p:spPr>
          <a:xfrm>
            <a:off x="1219200" y="228600"/>
            <a:ext cx="7793037"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 type="body"/>
          </p:nvPr>
        </p:nvSpPr>
        <p:spPr>
          <a:xfrm>
            <a:off x="381000" y="1371600"/>
            <a:ext cx="4210050" cy="4760913"/>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43" name="Google Shape;43;p29"/>
          <p:cNvSpPr txBox="1"/>
          <p:nvPr>
            <p:ph idx="2" type="body"/>
          </p:nvPr>
        </p:nvSpPr>
        <p:spPr>
          <a:xfrm>
            <a:off x="4743450" y="1371600"/>
            <a:ext cx="4211638" cy="4760913"/>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44" name="Google Shape;44;p29"/>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1219200" y="228600"/>
            <a:ext cx="7793037"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31"/>
          <p:cNvSpPr txBox="1"/>
          <p:nvPr>
            <p:ph type="title"/>
          </p:nvPr>
        </p:nvSpPr>
        <p:spPr>
          <a:xfrm rot="5400000">
            <a:off x="4981575" y="2101850"/>
            <a:ext cx="5903913" cy="215741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 type="body"/>
          </p:nvPr>
        </p:nvSpPr>
        <p:spPr>
          <a:xfrm rot="5400000">
            <a:off x="589756" y="19844"/>
            <a:ext cx="5903913" cy="63214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51" name="Google Shape;51;p31"/>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 name="Shape 52"/>
        <p:cNvGrpSpPr/>
        <p:nvPr/>
      </p:nvGrpSpPr>
      <p:grpSpPr>
        <a:xfrm>
          <a:off x="0" y="0"/>
          <a:ext cx="0" cy="0"/>
          <a:chOff x="0" y="0"/>
          <a:chExt cx="0" cy="0"/>
        </a:xfrm>
      </p:grpSpPr>
      <p:sp>
        <p:nvSpPr>
          <p:cNvPr id="53" name="Google Shape;53;p32"/>
          <p:cNvSpPr txBox="1"/>
          <p:nvPr>
            <p:ph type="title"/>
          </p:nvPr>
        </p:nvSpPr>
        <p:spPr>
          <a:xfrm>
            <a:off x="1219200" y="228600"/>
            <a:ext cx="7793037"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2"/>
          <p:cNvSpPr txBox="1"/>
          <p:nvPr>
            <p:ph idx="1" type="body"/>
          </p:nvPr>
        </p:nvSpPr>
        <p:spPr>
          <a:xfrm rot="5400000">
            <a:off x="2287587" y="-534987"/>
            <a:ext cx="4760912" cy="8574087"/>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55" name="Google Shape;55;p32"/>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folHlink"/>
              </a:buClr>
              <a:buSzPts val="1920"/>
              <a:buFont typeface="Noto Sans Symbols"/>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hlink"/>
              </a:buClr>
              <a:buSzPts val="1540"/>
              <a:buFont typeface="Noto Sans Symbols"/>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folHlink"/>
              </a:buClr>
              <a:buSzPts val="1200"/>
              <a:buFont typeface="Noto Sans Symbols"/>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accent2"/>
              </a:buClr>
              <a:buSzPts val="1100"/>
              <a:buFont typeface="Noto Sans Symbols"/>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imes New Roman"/>
                <a:ea typeface="Times New Roman"/>
                <a:cs typeface="Times New Roman"/>
                <a:sym typeface="Times New Roman"/>
              </a:defRPr>
            </a:lvl9pPr>
          </a:lstStyle>
          <a:p/>
        </p:txBody>
      </p:sp>
      <p:sp>
        <p:nvSpPr>
          <p:cNvPr id="59" name="Google Shape;59;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60" name="Google Shape;60;p33"/>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292100" lvl="5" marL="2743200" algn="l">
              <a:lnSpc>
                <a:spcPct val="100000"/>
              </a:lnSpc>
              <a:spcBef>
                <a:spcPts val="400"/>
              </a:spcBef>
              <a:spcAft>
                <a:spcPts val="0"/>
              </a:spcAft>
              <a:buSzPts val="1000"/>
              <a:buChar char="■"/>
              <a:defRPr sz="2000"/>
            </a:lvl6pPr>
            <a:lvl7pPr indent="-292100" lvl="6" marL="3200400" algn="l">
              <a:lnSpc>
                <a:spcPct val="100000"/>
              </a:lnSpc>
              <a:spcBef>
                <a:spcPts val="400"/>
              </a:spcBef>
              <a:spcAft>
                <a:spcPts val="0"/>
              </a:spcAft>
              <a:buSzPts val="1000"/>
              <a:buChar char="■"/>
              <a:defRPr sz="2000"/>
            </a:lvl7pPr>
            <a:lvl8pPr indent="-292100" lvl="7" marL="3657600" algn="l">
              <a:lnSpc>
                <a:spcPct val="100000"/>
              </a:lnSpc>
              <a:spcBef>
                <a:spcPts val="400"/>
              </a:spcBef>
              <a:spcAft>
                <a:spcPts val="0"/>
              </a:spcAft>
              <a:buSzPts val="1000"/>
              <a:buChar char="■"/>
              <a:defRPr sz="2000"/>
            </a:lvl8pPr>
            <a:lvl9pPr indent="-292100" lvl="8" marL="4114800" algn="l">
              <a:lnSpc>
                <a:spcPct val="100000"/>
              </a:lnSpc>
              <a:spcBef>
                <a:spcPts val="400"/>
              </a:spcBef>
              <a:spcAft>
                <a:spcPts val="0"/>
              </a:spcAft>
              <a:buSzPts val="1000"/>
              <a:buChar char="■"/>
              <a:defRPr sz="2000"/>
            </a:lvl9pPr>
          </a:lstStyle>
          <a:p/>
        </p:txBody>
      </p:sp>
      <p:sp>
        <p:nvSpPr>
          <p:cNvPr id="64" name="Google Shape;64;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65" name="Google Shape;65;p34"/>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5"/>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5"/>
          <p:cNvPicPr preferRelativeResize="0"/>
          <p:nvPr/>
        </p:nvPicPr>
        <p:blipFill rotWithShape="1">
          <a:blip r:embed="rId1">
            <a:alphaModFix/>
          </a:blip>
          <a:srcRect b="0" l="0" r="0" t="0"/>
          <a:stretch/>
        </p:blipFill>
        <p:spPr>
          <a:xfrm>
            <a:off x="4114800" y="5334000"/>
            <a:ext cx="895350" cy="636587"/>
          </a:xfrm>
          <a:prstGeom prst="rect">
            <a:avLst/>
          </a:prstGeom>
          <a:noFill/>
          <a:ln>
            <a:noFill/>
          </a:ln>
        </p:spPr>
      </p:pic>
      <p:sp>
        <p:nvSpPr>
          <p:cNvPr id="11" name="Google Shape;11;p25"/>
          <p:cNvSpPr txBox="1"/>
          <p:nvPr/>
        </p:nvSpPr>
        <p:spPr>
          <a:xfrm>
            <a:off x="558800" y="2625725"/>
            <a:ext cx="322262" cy="47466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 name="Google Shape;12;p25"/>
          <p:cNvSpPr txBox="1"/>
          <p:nvPr/>
        </p:nvSpPr>
        <p:spPr>
          <a:xfrm>
            <a:off x="825500" y="2625725"/>
            <a:ext cx="328612" cy="474662"/>
          </a:xfrm>
          <a:prstGeom prst="rect">
            <a:avLst/>
          </a:prstGeom>
          <a:gradFill>
            <a:gsLst>
              <a:gs pos="0">
                <a:schemeClr val="dk2"/>
              </a:gs>
              <a:gs pos="100000">
                <a:srgbClr val="FFD1D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 name="Google Shape;13;p25"/>
          <p:cNvSpPr txBox="1"/>
          <p:nvPr/>
        </p:nvSpPr>
        <p:spPr>
          <a:xfrm>
            <a:off x="566737" y="3048000"/>
            <a:ext cx="422275" cy="47466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 name="Google Shape;14;p25"/>
          <p:cNvSpPr txBox="1"/>
          <p:nvPr/>
        </p:nvSpPr>
        <p:spPr>
          <a:xfrm>
            <a:off x="936625" y="3048000"/>
            <a:ext cx="368300" cy="474662"/>
          </a:xfrm>
          <a:prstGeom prst="rect">
            <a:avLst/>
          </a:prstGeom>
          <a:gradFill>
            <a:gsLst>
              <a:gs pos="0">
                <a:srgbClr val="FFFF00"/>
              </a:gs>
              <a:gs pos="100000">
                <a:srgbClr val="FFFFF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 name="Google Shape;15;p25"/>
          <p:cNvSpPr txBox="1"/>
          <p:nvPr/>
        </p:nvSpPr>
        <p:spPr>
          <a:xfrm>
            <a:off x="152400" y="2974975"/>
            <a:ext cx="560387" cy="422275"/>
          </a:xfrm>
          <a:prstGeom prst="rect">
            <a:avLst/>
          </a:prstGeom>
          <a:gradFill>
            <a:gsLst>
              <a:gs pos="0">
                <a:srgbClr val="D18BFF"/>
              </a:gs>
              <a:gs pos="100000">
                <a:schemeClr val="fo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 name="Google Shape;16;p25"/>
          <p:cNvSpPr txBox="1"/>
          <p:nvPr/>
        </p:nvSpPr>
        <p:spPr>
          <a:xfrm>
            <a:off x="787400" y="2438400"/>
            <a:ext cx="31750" cy="1052512"/>
          </a:xfrm>
          <a:prstGeom prst="rect">
            <a:avLst/>
          </a:prstGeom>
          <a:solidFill>
            <a:srgbClr val="99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 name="Google Shape;17;p25"/>
          <p:cNvSpPr txBox="1"/>
          <p:nvPr/>
        </p:nvSpPr>
        <p:spPr>
          <a:xfrm flipH="1" rot="10800000">
            <a:off x="315912" y="3265487"/>
            <a:ext cx="8683625" cy="46037"/>
          </a:xfrm>
          <a:prstGeom prst="rect">
            <a:avLst/>
          </a:prstGeom>
          <a:gradFill>
            <a:gsLst>
              <a:gs pos="0">
                <a:srgbClr val="993300"/>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 name="Google Shape;18;p25"/>
          <p:cNvSpPr txBox="1"/>
          <p:nvPr>
            <p:ph type="title"/>
          </p:nvPr>
        </p:nvSpPr>
        <p:spPr>
          <a:xfrm>
            <a:off x="1219200" y="228600"/>
            <a:ext cx="7793037" cy="838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9pPr>
          </a:lstStyle>
          <a:p/>
        </p:txBody>
      </p:sp>
      <p:sp>
        <p:nvSpPr>
          <p:cNvPr id="19" name="Google Shape;19;p25"/>
          <p:cNvSpPr txBox="1"/>
          <p:nvPr>
            <p:ph idx="1" type="body"/>
          </p:nvPr>
        </p:nvSpPr>
        <p:spPr>
          <a:xfrm>
            <a:off x="381000" y="1371600"/>
            <a:ext cx="8574087" cy="4760912"/>
          </a:xfrm>
          <a:prstGeom prst="rect">
            <a:avLst/>
          </a:prstGeom>
          <a:noFill/>
          <a:ln>
            <a:noFill/>
          </a:ln>
        </p:spPr>
        <p:txBody>
          <a:bodyPr anchorCtr="0" anchor="t" bIns="45700" lIns="91425" spcFirstLastPara="1" rIns="91425" wrap="square" tIns="4570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12419" lvl="1" marL="914400" marR="0" rtl="0" algn="l">
              <a:lnSpc>
                <a:spcPct val="100000"/>
              </a:lnSpc>
              <a:spcBef>
                <a:spcPts val="480"/>
              </a:spcBef>
              <a:spcAft>
                <a:spcPts val="0"/>
              </a:spcAft>
              <a:buClr>
                <a:schemeClr val="hlink"/>
              </a:buClr>
              <a:buSzPts val="132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292100" lvl="2" marL="13716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85750" lvl="4" marL="22860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285750" lvl="5" marL="27432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285750" lvl="6" marL="32004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285750" lvl="7" marL="36576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285750" lvl="8" marL="41148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25"/>
          <p:cNvSpPr txBox="1"/>
          <p:nvPr>
            <p:ph idx="10" type="dt"/>
          </p:nvPr>
        </p:nvSpPr>
        <p:spPr>
          <a:xfrm>
            <a:off x="8077200" y="6553200"/>
            <a:ext cx="1066800" cy="304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27"/>
          <p:cNvSpPr txBox="1"/>
          <p:nvPr/>
        </p:nvSpPr>
        <p:spPr>
          <a:xfrm>
            <a:off x="533400" y="260350"/>
            <a:ext cx="322262" cy="47466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 name="Google Shape;27;p27"/>
          <p:cNvSpPr txBox="1"/>
          <p:nvPr/>
        </p:nvSpPr>
        <p:spPr>
          <a:xfrm>
            <a:off x="800100" y="260350"/>
            <a:ext cx="328612" cy="474662"/>
          </a:xfrm>
          <a:prstGeom prst="rect">
            <a:avLst/>
          </a:prstGeom>
          <a:gradFill>
            <a:gsLst>
              <a:gs pos="0">
                <a:schemeClr val="dk2"/>
              </a:gs>
              <a:gs pos="100000">
                <a:srgbClr val="FFD1D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 name="Google Shape;28;p27"/>
          <p:cNvSpPr txBox="1"/>
          <p:nvPr/>
        </p:nvSpPr>
        <p:spPr>
          <a:xfrm>
            <a:off x="541337" y="682625"/>
            <a:ext cx="422275" cy="47466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 name="Google Shape;29;p27"/>
          <p:cNvSpPr txBox="1"/>
          <p:nvPr/>
        </p:nvSpPr>
        <p:spPr>
          <a:xfrm>
            <a:off x="914400" y="685800"/>
            <a:ext cx="368300" cy="474662"/>
          </a:xfrm>
          <a:prstGeom prst="rect">
            <a:avLst/>
          </a:prstGeom>
          <a:gradFill>
            <a:gsLst>
              <a:gs pos="0">
                <a:srgbClr val="FFFF00"/>
              </a:gs>
              <a:gs pos="100000">
                <a:srgbClr val="FFFFF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 name="Google Shape;30;p27"/>
          <p:cNvSpPr txBox="1"/>
          <p:nvPr/>
        </p:nvSpPr>
        <p:spPr>
          <a:xfrm>
            <a:off x="127000" y="609600"/>
            <a:ext cx="560387" cy="422275"/>
          </a:xfrm>
          <a:prstGeom prst="rect">
            <a:avLst/>
          </a:prstGeom>
          <a:gradFill>
            <a:gsLst>
              <a:gs pos="0">
                <a:srgbClr val="D18BFF"/>
              </a:gs>
              <a:gs pos="100000">
                <a:schemeClr val="fo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 name="Google Shape;31;p27"/>
          <p:cNvSpPr txBox="1"/>
          <p:nvPr/>
        </p:nvSpPr>
        <p:spPr>
          <a:xfrm>
            <a:off x="762000" y="152400"/>
            <a:ext cx="31750" cy="1052512"/>
          </a:xfrm>
          <a:prstGeom prst="rect">
            <a:avLst/>
          </a:prstGeom>
          <a:solidFill>
            <a:srgbClr val="99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 name="Google Shape;32;p27"/>
          <p:cNvSpPr txBox="1"/>
          <p:nvPr/>
        </p:nvSpPr>
        <p:spPr>
          <a:xfrm flipH="1" rot="10800000">
            <a:off x="460375" y="990600"/>
            <a:ext cx="8683625" cy="46037"/>
          </a:xfrm>
          <a:prstGeom prst="rect">
            <a:avLst/>
          </a:prstGeom>
          <a:gradFill>
            <a:gsLst>
              <a:gs pos="0">
                <a:srgbClr val="993300"/>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 name="Google Shape;33;p27"/>
          <p:cNvSpPr txBox="1"/>
          <p:nvPr>
            <p:ph type="title"/>
          </p:nvPr>
        </p:nvSpPr>
        <p:spPr>
          <a:xfrm>
            <a:off x="1219200" y="228600"/>
            <a:ext cx="7793037" cy="838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rgbClr val="993300"/>
                </a:solidFill>
                <a:latin typeface="Times New Roman"/>
                <a:ea typeface="Times New Roman"/>
                <a:cs typeface="Times New Roman"/>
                <a:sym typeface="Times New Roman"/>
              </a:defRPr>
            </a:lvl9pPr>
          </a:lstStyle>
          <a:p/>
        </p:txBody>
      </p:sp>
      <p:sp>
        <p:nvSpPr>
          <p:cNvPr id="34" name="Google Shape;34;p27"/>
          <p:cNvSpPr txBox="1"/>
          <p:nvPr>
            <p:ph idx="1" type="body"/>
          </p:nvPr>
        </p:nvSpPr>
        <p:spPr>
          <a:xfrm>
            <a:off x="381000" y="1371600"/>
            <a:ext cx="8574087" cy="4760912"/>
          </a:xfrm>
          <a:prstGeom prst="rect">
            <a:avLst/>
          </a:prstGeom>
          <a:noFill/>
          <a:ln>
            <a:noFill/>
          </a:ln>
        </p:spPr>
        <p:txBody>
          <a:bodyPr anchorCtr="0" anchor="t" bIns="45700" lIns="91425" spcFirstLastPara="1" rIns="91425" wrap="square" tIns="4570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12419" lvl="1" marL="914400" marR="0" rtl="0" algn="l">
              <a:lnSpc>
                <a:spcPct val="100000"/>
              </a:lnSpc>
              <a:spcBef>
                <a:spcPts val="480"/>
              </a:spcBef>
              <a:spcAft>
                <a:spcPts val="0"/>
              </a:spcAft>
              <a:buClr>
                <a:schemeClr val="hlink"/>
              </a:buClr>
              <a:buSzPts val="132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292100" lvl="2" marL="13716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85750" lvl="4" marL="22860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285750" lvl="5" marL="27432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285750" lvl="6" marL="32004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285750" lvl="7" marL="36576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285750" lvl="8" marL="4114800" marR="0" rtl="0" algn="l">
              <a:lnSpc>
                <a:spcPct val="100000"/>
              </a:lnSpc>
              <a:spcBef>
                <a:spcPts val="360"/>
              </a:spcBef>
              <a:spcAft>
                <a:spcPts val="0"/>
              </a:spcAft>
              <a:buClr>
                <a:schemeClr val="accent1"/>
              </a:buClr>
              <a:buSzPts val="9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5" name="Google Shape;35;p27"/>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38200" y="2209800"/>
            <a:ext cx="76200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993300"/>
              </a:buClr>
              <a:buSzPts val="4000"/>
              <a:buFont typeface="Times New Roman"/>
              <a:buNone/>
            </a:pPr>
            <a:r>
              <a:rPr lang="en-US"/>
              <a:t>Architecture</a:t>
            </a:r>
            <a:endParaRPr/>
          </a:p>
          <a:p>
            <a:pPr indent="0" lvl="0" marL="0" rtl="0" algn="ctr">
              <a:lnSpc>
                <a:spcPct val="100000"/>
              </a:lnSpc>
              <a:spcBef>
                <a:spcPts val="0"/>
              </a:spcBef>
              <a:spcAft>
                <a:spcPts val="0"/>
              </a:spcAft>
              <a:buClr>
                <a:srgbClr val="993300"/>
              </a:buClr>
              <a:buSzPts val="4000"/>
              <a:buFont typeface="Times New Roman"/>
              <a:buNone/>
            </a:pPr>
            <a:r>
              <a:rPr lang="en-US"/>
              <a:t>(DBMS)</a:t>
            </a:r>
            <a:endParaRPr/>
          </a:p>
          <a:p>
            <a:pPr indent="0" lvl="0" marL="0" rtl="0" algn="ctr">
              <a:lnSpc>
                <a:spcPct val="100000"/>
              </a:lnSpc>
              <a:spcBef>
                <a:spcPts val="0"/>
              </a:spcBef>
              <a:spcAft>
                <a:spcPts val="0"/>
              </a:spcAft>
              <a:buClr>
                <a:srgbClr val="993300"/>
              </a:buClr>
              <a:buSzPts val="4000"/>
              <a:buFont typeface="Times New Roman"/>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b86e86abc2_0_70"/>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Database Administrator (DBA)</a:t>
            </a:r>
            <a:endParaRPr/>
          </a:p>
        </p:txBody>
      </p:sp>
      <p:sp>
        <p:nvSpPr>
          <p:cNvPr id="164" name="Google Shape;164;gb86e86abc2_0_70"/>
          <p:cNvSpPr txBox="1"/>
          <p:nvPr>
            <p:ph idx="1" type="body"/>
          </p:nvPr>
        </p:nvSpPr>
        <p:spPr>
          <a:xfrm>
            <a:off x="381000" y="1371600"/>
            <a:ext cx="84765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300"/>
              <a:t>A person who has central control over the system is called a database administrator (DBA).  Functions of a DBA include:</a:t>
            </a:r>
            <a:endParaRPr sz="2300"/>
          </a:p>
          <a:p>
            <a:pPr indent="-259080" lvl="0" marL="914400" rtl="0" algn="l">
              <a:spcBef>
                <a:spcPts val="360"/>
              </a:spcBef>
              <a:spcAft>
                <a:spcPts val="0"/>
              </a:spcAft>
              <a:buSzPts val="480"/>
              <a:buChar char="❏"/>
            </a:pPr>
            <a:r>
              <a:rPr lang="en-US" sz="2200"/>
              <a:t>Schema definition</a:t>
            </a:r>
            <a:endParaRPr sz="2200"/>
          </a:p>
          <a:p>
            <a:pPr indent="-259080" lvl="0" marL="914400" rtl="0" algn="l">
              <a:spcBef>
                <a:spcPts val="0"/>
              </a:spcBef>
              <a:spcAft>
                <a:spcPts val="0"/>
              </a:spcAft>
              <a:buSzPts val="480"/>
              <a:buChar char="❏"/>
            </a:pPr>
            <a:r>
              <a:rPr lang="en-US" sz="2200"/>
              <a:t>Storage structure and access-method definition</a:t>
            </a:r>
            <a:endParaRPr sz="2200"/>
          </a:p>
          <a:p>
            <a:pPr indent="-259080" lvl="0" marL="914400" rtl="0" algn="l">
              <a:spcBef>
                <a:spcPts val="0"/>
              </a:spcBef>
              <a:spcAft>
                <a:spcPts val="0"/>
              </a:spcAft>
              <a:buSzPts val="480"/>
              <a:buChar char="❏"/>
            </a:pPr>
            <a:r>
              <a:rPr lang="en-US" sz="2200"/>
              <a:t>Schema and physical-organization modification</a:t>
            </a:r>
            <a:endParaRPr sz="2200"/>
          </a:p>
          <a:p>
            <a:pPr indent="-259080" lvl="0" marL="914400" rtl="0" algn="l">
              <a:spcBef>
                <a:spcPts val="0"/>
              </a:spcBef>
              <a:spcAft>
                <a:spcPts val="0"/>
              </a:spcAft>
              <a:buSzPts val="480"/>
              <a:buChar char="❏"/>
            </a:pPr>
            <a:r>
              <a:rPr lang="en-US" sz="2200"/>
              <a:t>Granting of authorization for data access</a:t>
            </a:r>
            <a:endParaRPr sz="2200"/>
          </a:p>
          <a:p>
            <a:pPr indent="-259080" lvl="0" marL="914400" rtl="0" algn="l">
              <a:spcBef>
                <a:spcPts val="0"/>
              </a:spcBef>
              <a:spcAft>
                <a:spcPts val="0"/>
              </a:spcAft>
              <a:buSzPts val="480"/>
              <a:buChar char="❏"/>
            </a:pPr>
            <a:r>
              <a:rPr lang="en-US" sz="2200"/>
              <a:t>Routine maintenance</a:t>
            </a:r>
            <a:endParaRPr sz="2200"/>
          </a:p>
          <a:p>
            <a:pPr indent="-259080" lvl="0" marL="914400" rtl="0" algn="l">
              <a:spcBef>
                <a:spcPts val="0"/>
              </a:spcBef>
              <a:spcAft>
                <a:spcPts val="0"/>
              </a:spcAft>
              <a:buSzPts val="480"/>
              <a:buChar char="❏"/>
            </a:pPr>
            <a:r>
              <a:rPr lang="en-US" sz="2200"/>
              <a:t>Periodically backing up the database</a:t>
            </a:r>
            <a:endParaRPr sz="2200"/>
          </a:p>
          <a:p>
            <a:pPr indent="-259080" lvl="0" marL="914400" rtl="0" algn="l">
              <a:spcBef>
                <a:spcPts val="0"/>
              </a:spcBef>
              <a:spcAft>
                <a:spcPts val="0"/>
              </a:spcAft>
              <a:buSzPts val="480"/>
              <a:buChar char="❏"/>
            </a:pPr>
            <a:r>
              <a:rPr lang="en-US" sz="2200"/>
              <a:t>Ensuring that enough free disk space is available for normal operations, and upgrading disk space as required</a:t>
            </a:r>
            <a:endParaRPr sz="2200"/>
          </a:p>
          <a:p>
            <a:pPr indent="-259080" lvl="0" marL="914400" rtl="0" algn="l">
              <a:spcBef>
                <a:spcPts val="0"/>
              </a:spcBef>
              <a:spcAft>
                <a:spcPts val="0"/>
              </a:spcAft>
              <a:buSzPts val="480"/>
              <a:buChar char="❏"/>
            </a:pPr>
            <a:r>
              <a:rPr lang="en-US" sz="2200"/>
              <a:t>Monitoring jobs running on the database</a:t>
            </a:r>
            <a:endParaRPr sz="2200"/>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65" name="Google Shape;165;gb86e86abc2_0_70"/>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66" name="Google Shape;166;gb86e86abc2_0_70"/>
          <p:cNvPicPr preferRelativeResize="0"/>
          <p:nvPr/>
        </p:nvPicPr>
        <p:blipFill>
          <a:blip r:embed="rId3">
            <a:alphaModFix/>
          </a:blip>
          <a:stretch>
            <a:fillRect/>
          </a:stretch>
        </p:blipFill>
        <p:spPr>
          <a:xfrm>
            <a:off x="6219825" y="4990650"/>
            <a:ext cx="2924175" cy="186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b86e86abc2_0_81"/>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DBMS Componet Modules</a:t>
            </a:r>
            <a:endParaRPr/>
          </a:p>
        </p:txBody>
      </p:sp>
      <p:sp>
        <p:nvSpPr>
          <p:cNvPr id="173" name="Google Shape;173;gb86e86abc2_0_81"/>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gb86e86abc2_0_81"/>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75" name="Google Shape;175;gb86e86abc2_0_81"/>
          <p:cNvPicPr preferRelativeResize="0"/>
          <p:nvPr/>
        </p:nvPicPr>
        <p:blipFill>
          <a:blip r:embed="rId3">
            <a:alphaModFix/>
          </a:blip>
          <a:stretch>
            <a:fillRect/>
          </a:stretch>
        </p:blipFill>
        <p:spPr>
          <a:xfrm>
            <a:off x="1726088" y="1150938"/>
            <a:ext cx="5691825" cy="520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e8ca6d130f_0_0"/>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Query Processor</a:t>
            </a:r>
            <a:endParaRPr/>
          </a:p>
        </p:txBody>
      </p:sp>
      <p:sp>
        <p:nvSpPr>
          <p:cNvPr id="182" name="Google Shape;182;ge8ca6d130f_0_0"/>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The query processor components include:</a:t>
            </a:r>
            <a:endParaRPr/>
          </a:p>
          <a:p>
            <a:pPr indent="-291465" lvl="1" marL="914400" rtl="0" algn="l">
              <a:spcBef>
                <a:spcPts val="0"/>
              </a:spcBef>
              <a:spcAft>
                <a:spcPts val="0"/>
              </a:spcAft>
              <a:buSzPts val="990"/>
              <a:buChar char="❏"/>
            </a:pPr>
            <a:r>
              <a:rPr lang="en-US"/>
              <a:t>DDL  interpreter --  interprets DDL statements and records the definitions in the data dictionary.</a:t>
            </a:r>
            <a:endParaRPr/>
          </a:p>
          <a:p>
            <a:pPr indent="-291465" lvl="1" marL="914400" rtl="0" algn="l">
              <a:spcBef>
                <a:spcPts val="0"/>
              </a:spcBef>
              <a:spcAft>
                <a:spcPts val="0"/>
              </a:spcAft>
              <a:buSzPts val="990"/>
              <a:buChar char="❏"/>
            </a:pPr>
            <a:r>
              <a:rPr lang="en-US"/>
              <a:t>DML compiler -- translates DML statements in a query language into an evaluation plan consisting of low-level instructions that the query evaluation engine understands.</a:t>
            </a:r>
            <a:endParaRPr/>
          </a:p>
          <a:p>
            <a:pPr indent="-285750" lvl="2" marL="1371600" rtl="0" algn="l">
              <a:spcBef>
                <a:spcPts val="0"/>
              </a:spcBef>
              <a:spcAft>
                <a:spcPts val="0"/>
              </a:spcAft>
              <a:buSzPts val="900"/>
              <a:buChar char="❏"/>
            </a:pPr>
            <a:r>
              <a:rPr lang="en-US"/>
              <a:t>The DML compiler performs query optimization; that is, it picks the lowest cost evaluation plan from among the various alternatives.</a:t>
            </a:r>
            <a:endParaRPr/>
          </a:p>
          <a:p>
            <a:pPr indent="-291465" lvl="1" marL="914400" rtl="0" algn="l">
              <a:spcBef>
                <a:spcPts val="0"/>
              </a:spcBef>
              <a:spcAft>
                <a:spcPts val="0"/>
              </a:spcAft>
              <a:buSzPts val="990"/>
              <a:buChar char="❏"/>
            </a:pPr>
            <a:r>
              <a:rPr lang="en-US"/>
              <a:t>Query evaluation engine -- executes low-level instructions generated by the DML compiler.</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83" name="Google Shape;183;ge8ca6d130f_0_0"/>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e8ca6d130f_0_10"/>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Query Processing</a:t>
            </a:r>
            <a:endParaRPr/>
          </a:p>
        </p:txBody>
      </p:sp>
      <p:sp>
        <p:nvSpPr>
          <p:cNvPr id="190" name="Google Shape;190;ge8ca6d130f_0_10"/>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AutoNum type="arabicPeriod"/>
            </a:pPr>
            <a:r>
              <a:rPr lang="en-US"/>
              <a:t>Parsing and translation</a:t>
            </a:r>
            <a:endParaRPr/>
          </a:p>
          <a:p>
            <a:pPr indent="-297180" lvl="0" marL="457200" rtl="0" algn="l">
              <a:spcBef>
                <a:spcPts val="0"/>
              </a:spcBef>
              <a:spcAft>
                <a:spcPts val="0"/>
              </a:spcAft>
              <a:buSzPts val="1080"/>
              <a:buAutoNum type="arabicPeriod"/>
            </a:pPr>
            <a:r>
              <a:rPr lang="en-US"/>
              <a:t>Optimization</a:t>
            </a:r>
            <a:endParaRPr/>
          </a:p>
          <a:p>
            <a:pPr indent="-297180" lvl="0" marL="457200" rtl="0" algn="l">
              <a:spcBef>
                <a:spcPts val="0"/>
              </a:spcBef>
              <a:spcAft>
                <a:spcPts val="0"/>
              </a:spcAft>
              <a:buSzPts val="1080"/>
              <a:buAutoNum type="arabicPeriod"/>
            </a:pPr>
            <a:r>
              <a:rPr lang="en-US"/>
              <a:t>Evaluation</a:t>
            </a:r>
            <a:endParaRPr/>
          </a:p>
          <a:p>
            <a:pPr indent="0" lvl="0" marL="0" rtl="0" algn="l">
              <a:spcBef>
                <a:spcPts val="360"/>
              </a:spcBef>
              <a:spcAft>
                <a:spcPts val="0"/>
              </a:spcAft>
              <a:buNone/>
            </a:pPr>
            <a:r>
              <a:t/>
            </a:r>
            <a:endParaRPr/>
          </a:p>
        </p:txBody>
      </p:sp>
      <p:sp>
        <p:nvSpPr>
          <p:cNvPr id="191" name="Google Shape;191;ge8ca6d130f_0_10"/>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92" name="Google Shape;192;ge8ca6d130f_0_10"/>
          <p:cNvPicPr preferRelativeResize="0"/>
          <p:nvPr/>
        </p:nvPicPr>
        <p:blipFill>
          <a:blip r:embed="rId3">
            <a:alphaModFix/>
          </a:blip>
          <a:stretch>
            <a:fillRect/>
          </a:stretch>
        </p:blipFill>
        <p:spPr>
          <a:xfrm>
            <a:off x="2806425" y="2538225"/>
            <a:ext cx="5715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b86e86abc2_0_89"/>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Three levels of Architecture</a:t>
            </a:r>
            <a:endParaRPr/>
          </a:p>
        </p:txBody>
      </p:sp>
      <p:sp>
        <p:nvSpPr>
          <p:cNvPr id="199" name="Google Shape;199;gb86e86abc2_0_89"/>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Three level architecture is also called  ANSI/SPARC architecture or three schema  architecture</a:t>
            </a:r>
            <a:endParaRPr/>
          </a:p>
          <a:p>
            <a:pPr indent="-297180" lvl="0" marL="457200" rtl="0" algn="l">
              <a:spcBef>
                <a:spcPts val="0"/>
              </a:spcBef>
              <a:spcAft>
                <a:spcPts val="0"/>
              </a:spcAft>
              <a:buSzPts val="1080"/>
              <a:buChar char="❏"/>
            </a:pPr>
            <a:r>
              <a:rPr lang="en-US"/>
              <a:t>This framework is used for describing the  structure of specific database systems (small  systems may not support all aspects of the  architecture)</a:t>
            </a:r>
            <a:endParaRPr/>
          </a:p>
          <a:p>
            <a:pPr indent="-297180" lvl="0" marL="457200" rtl="0" algn="l">
              <a:spcBef>
                <a:spcPts val="0"/>
              </a:spcBef>
              <a:spcAft>
                <a:spcPts val="0"/>
              </a:spcAft>
              <a:buSzPts val="1080"/>
              <a:buChar char="❏"/>
            </a:pPr>
            <a:r>
              <a:rPr lang="en-US"/>
              <a:t>In this architecture the database schemas  can be defined at three levels explained in  next slide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200" name="Google Shape;200;gb86e86abc2_0_89"/>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01" name="Google Shape;201;gb86e86abc2_0_89"/>
          <p:cNvPicPr preferRelativeResize="0"/>
          <p:nvPr/>
        </p:nvPicPr>
        <p:blipFill>
          <a:blip r:embed="rId3">
            <a:alphaModFix/>
          </a:blip>
          <a:stretch>
            <a:fillRect/>
          </a:stretch>
        </p:blipFill>
        <p:spPr>
          <a:xfrm>
            <a:off x="2823075" y="4571450"/>
            <a:ext cx="4415925" cy="228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86e86abc2_0_98"/>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Three levels of Architecture</a:t>
            </a:r>
            <a:endParaRPr/>
          </a:p>
        </p:txBody>
      </p:sp>
      <p:sp>
        <p:nvSpPr>
          <p:cNvPr id="208" name="Google Shape;208;gb86e86abc2_0_98"/>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09" name="Google Shape;209;gb86e86abc2_0_98"/>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0" name="Google Shape;210;gb86e86abc2_0_98"/>
          <p:cNvPicPr preferRelativeResize="0"/>
          <p:nvPr/>
        </p:nvPicPr>
        <p:blipFill>
          <a:blip r:embed="rId3">
            <a:alphaModFix/>
          </a:blip>
          <a:stretch>
            <a:fillRect/>
          </a:stretch>
        </p:blipFill>
        <p:spPr>
          <a:xfrm>
            <a:off x="667500" y="1295400"/>
            <a:ext cx="8001000" cy="487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86e86abc2_0_107"/>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External View</a:t>
            </a:r>
            <a:endParaRPr/>
          </a:p>
        </p:txBody>
      </p:sp>
      <p:sp>
        <p:nvSpPr>
          <p:cNvPr id="217" name="Google Shape;217;gb86e86abc2_0_107"/>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84480" lvl="0" marL="457200" rtl="0" algn="l">
              <a:spcBef>
                <a:spcPts val="360"/>
              </a:spcBef>
              <a:spcAft>
                <a:spcPts val="0"/>
              </a:spcAft>
              <a:buSzPts val="880"/>
              <a:buChar char="❏"/>
            </a:pPr>
            <a:r>
              <a:rPr lang="en-US" sz="2600">
                <a:solidFill>
                  <a:schemeClr val="dk2"/>
                </a:solidFill>
              </a:rPr>
              <a:t>Highest</a:t>
            </a:r>
            <a:r>
              <a:rPr lang="en-US" sz="2600"/>
              <a:t> or </a:t>
            </a:r>
            <a:r>
              <a:rPr lang="en-US" sz="2600">
                <a:solidFill>
                  <a:schemeClr val="dk2"/>
                </a:solidFill>
              </a:rPr>
              <a:t>Top level of data</a:t>
            </a:r>
            <a:r>
              <a:rPr lang="en-US" sz="2600"/>
              <a:t> abstraction ( No knowledge of  DBMS S/W and H/W or physical storage).</a:t>
            </a:r>
            <a:endParaRPr sz="2600"/>
          </a:p>
          <a:p>
            <a:pPr indent="-284480" lvl="0" marL="457200" rtl="0" algn="l">
              <a:spcBef>
                <a:spcPts val="0"/>
              </a:spcBef>
              <a:spcAft>
                <a:spcPts val="0"/>
              </a:spcAft>
              <a:buSzPts val="880"/>
              <a:buChar char="❏"/>
            </a:pPr>
            <a:r>
              <a:rPr lang="en-US" sz="2600"/>
              <a:t>This level is </a:t>
            </a:r>
            <a:r>
              <a:rPr lang="en-US" sz="2600">
                <a:solidFill>
                  <a:schemeClr val="dk2"/>
                </a:solidFill>
              </a:rPr>
              <a:t>concerned</a:t>
            </a:r>
            <a:r>
              <a:rPr lang="en-US" sz="2600"/>
              <a:t> with the </a:t>
            </a:r>
            <a:r>
              <a:rPr lang="en-US" sz="2600">
                <a:highlight>
                  <a:srgbClr val="FFFF00"/>
                </a:highlight>
              </a:rPr>
              <a:t>user.</a:t>
            </a:r>
            <a:endParaRPr sz="2600">
              <a:highlight>
                <a:srgbClr val="FFFF00"/>
              </a:highlight>
            </a:endParaRPr>
          </a:p>
          <a:p>
            <a:pPr indent="-284480" lvl="0" marL="457200" rtl="0" algn="l">
              <a:spcBef>
                <a:spcPts val="0"/>
              </a:spcBef>
              <a:spcAft>
                <a:spcPts val="0"/>
              </a:spcAft>
              <a:buSzPts val="880"/>
              <a:buChar char="❏"/>
            </a:pPr>
            <a:r>
              <a:rPr lang="en-US" sz="2600"/>
              <a:t>Each external schema describes </a:t>
            </a:r>
            <a:r>
              <a:rPr lang="en-US" sz="2600">
                <a:highlight>
                  <a:srgbClr val="FFFF00"/>
                </a:highlight>
              </a:rPr>
              <a:t>the part of the database</a:t>
            </a:r>
            <a:r>
              <a:rPr lang="en-US" sz="2600"/>
              <a:t>  that a particular user is </a:t>
            </a:r>
            <a:r>
              <a:rPr lang="en-US" sz="2600">
                <a:solidFill>
                  <a:schemeClr val="dk2"/>
                </a:solidFill>
              </a:rPr>
              <a:t>interested</a:t>
            </a:r>
            <a:r>
              <a:rPr lang="en-US" sz="2600"/>
              <a:t> in and hides the rest of  the database from user.</a:t>
            </a:r>
            <a:endParaRPr sz="2600"/>
          </a:p>
          <a:p>
            <a:pPr indent="-284480" lvl="0" marL="457200" rtl="0" algn="l">
              <a:spcBef>
                <a:spcPts val="0"/>
              </a:spcBef>
              <a:spcAft>
                <a:spcPts val="0"/>
              </a:spcAft>
              <a:buSzPts val="880"/>
              <a:buChar char="❏"/>
            </a:pPr>
            <a:r>
              <a:rPr lang="en-US" sz="2600"/>
              <a:t>There can be </a:t>
            </a:r>
            <a:r>
              <a:rPr lang="en-US" sz="2600">
                <a:highlight>
                  <a:srgbClr val="FFFF00"/>
                </a:highlight>
              </a:rPr>
              <a:t>n number of external views</a:t>
            </a:r>
            <a:r>
              <a:rPr lang="en-US" sz="2600"/>
              <a:t> for database  where </a:t>
            </a:r>
            <a:r>
              <a:rPr lang="en-US" sz="2600">
                <a:highlight>
                  <a:srgbClr val="FFFF00"/>
                </a:highlight>
              </a:rPr>
              <a:t>n is the number of users.</a:t>
            </a:r>
            <a:endParaRPr sz="2600">
              <a:highlight>
                <a:srgbClr val="FFFF00"/>
              </a:highlight>
            </a:endParaRPr>
          </a:p>
          <a:p>
            <a:pPr indent="-284480" lvl="0" marL="457200" rtl="0" algn="l">
              <a:spcBef>
                <a:spcPts val="0"/>
              </a:spcBef>
              <a:spcAft>
                <a:spcPts val="0"/>
              </a:spcAft>
              <a:buSzPts val="880"/>
              <a:buChar char="❏"/>
            </a:pPr>
            <a:r>
              <a:rPr lang="en-US" sz="2600"/>
              <a:t>For example, </a:t>
            </a:r>
            <a:r>
              <a:rPr lang="en-US" sz="2600">
                <a:highlight>
                  <a:srgbClr val="FFFF00"/>
                </a:highlight>
              </a:rPr>
              <a:t>a accounts department </a:t>
            </a:r>
            <a:r>
              <a:rPr lang="en-US" sz="2600"/>
              <a:t>may only be  </a:t>
            </a:r>
            <a:r>
              <a:rPr lang="en-US" sz="2600">
                <a:highlight>
                  <a:schemeClr val="dk2"/>
                </a:highlight>
              </a:rPr>
              <a:t>interested </a:t>
            </a:r>
            <a:r>
              <a:rPr lang="en-US" sz="2600"/>
              <a:t>in the student </a:t>
            </a:r>
            <a:r>
              <a:rPr lang="en-US" sz="2600">
                <a:solidFill>
                  <a:schemeClr val="dk2"/>
                </a:solidFill>
              </a:rPr>
              <a:t>fee details.</a:t>
            </a:r>
            <a:r>
              <a:rPr lang="en-US" sz="2600"/>
              <a:t> It would not be  expected to have any interest in the </a:t>
            </a:r>
            <a:r>
              <a:rPr lang="en-US" sz="2600">
                <a:highlight>
                  <a:srgbClr val="FFFF00"/>
                </a:highlight>
              </a:rPr>
              <a:t>personal information  </a:t>
            </a:r>
            <a:r>
              <a:rPr lang="en-US" sz="2600"/>
              <a:t>about students.</a:t>
            </a:r>
            <a:endParaRPr sz="2600"/>
          </a:p>
          <a:p>
            <a:pPr indent="0" lvl="0" marL="457200" rtl="0" algn="l">
              <a:spcBef>
                <a:spcPts val="360"/>
              </a:spcBef>
              <a:spcAft>
                <a:spcPts val="0"/>
              </a:spcAft>
              <a:buNone/>
            </a:pPr>
            <a:r>
              <a:t/>
            </a:r>
            <a:endParaRPr/>
          </a:p>
          <a:p>
            <a:pPr indent="0" lvl="0" marL="0" rtl="0" algn="l">
              <a:spcBef>
                <a:spcPts val="360"/>
              </a:spcBef>
              <a:spcAft>
                <a:spcPts val="0"/>
              </a:spcAft>
              <a:buNone/>
            </a:pPr>
            <a:r>
              <a:t/>
            </a:r>
            <a:endParaRPr/>
          </a:p>
        </p:txBody>
      </p:sp>
      <p:sp>
        <p:nvSpPr>
          <p:cNvPr id="218" name="Google Shape;218;gb86e86abc2_0_107"/>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b86e86abc2_0_117"/>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Conceptual View</a:t>
            </a:r>
            <a:endParaRPr/>
          </a:p>
        </p:txBody>
      </p:sp>
      <p:sp>
        <p:nvSpPr>
          <p:cNvPr id="225" name="Google Shape;225;gb86e86abc2_0_117"/>
          <p:cNvSpPr txBox="1"/>
          <p:nvPr>
            <p:ph idx="1" type="body"/>
          </p:nvPr>
        </p:nvSpPr>
        <p:spPr>
          <a:xfrm>
            <a:off x="381000" y="1371600"/>
            <a:ext cx="8146200" cy="4761000"/>
          </a:xfrm>
          <a:prstGeom prst="rect">
            <a:avLst/>
          </a:prstGeom>
        </p:spPr>
        <p:txBody>
          <a:bodyPr anchorCtr="0" anchor="t" bIns="45700" lIns="91425" spcFirstLastPara="1" rIns="91425" wrap="square" tIns="45700">
            <a:noAutofit/>
          </a:bodyPr>
          <a:lstStyle/>
          <a:p>
            <a:pPr indent="-278130" lvl="0" marL="457200" rtl="0" algn="l">
              <a:spcBef>
                <a:spcPts val="360"/>
              </a:spcBef>
              <a:spcAft>
                <a:spcPts val="0"/>
              </a:spcAft>
              <a:buSzPts val="780"/>
              <a:buChar char="❏"/>
            </a:pPr>
            <a:r>
              <a:rPr lang="en-US" sz="2500"/>
              <a:t>This level is in between the </a:t>
            </a:r>
            <a:r>
              <a:rPr lang="en-US" sz="2500">
                <a:solidFill>
                  <a:schemeClr val="dk2"/>
                </a:solidFill>
              </a:rPr>
              <a:t>user level </a:t>
            </a:r>
            <a:r>
              <a:rPr lang="en-US" sz="2500"/>
              <a:t>and  p</a:t>
            </a:r>
            <a:r>
              <a:rPr lang="en-US" sz="2500">
                <a:solidFill>
                  <a:schemeClr val="dk2"/>
                </a:solidFill>
              </a:rPr>
              <a:t>hysical storage</a:t>
            </a:r>
            <a:r>
              <a:rPr lang="en-US" sz="2500"/>
              <a:t> view.</a:t>
            </a:r>
            <a:endParaRPr sz="2500"/>
          </a:p>
          <a:p>
            <a:pPr indent="-278130" lvl="0" marL="457200" rtl="0" algn="l">
              <a:spcBef>
                <a:spcPts val="0"/>
              </a:spcBef>
              <a:spcAft>
                <a:spcPts val="0"/>
              </a:spcAft>
              <a:buSzPts val="780"/>
              <a:buChar char="❏"/>
            </a:pPr>
            <a:r>
              <a:rPr lang="en-US" sz="2500"/>
              <a:t>There is only one </a:t>
            </a:r>
            <a:r>
              <a:rPr lang="en-US" sz="2500">
                <a:highlight>
                  <a:srgbClr val="FFFF00"/>
                </a:highlight>
              </a:rPr>
              <a:t>conceptual view</a:t>
            </a:r>
            <a:r>
              <a:rPr lang="en-US" sz="2500"/>
              <a:t> for single  database.</a:t>
            </a:r>
            <a:endParaRPr sz="2500"/>
          </a:p>
          <a:p>
            <a:pPr indent="-278130" lvl="0" marL="457200" rtl="0" algn="l">
              <a:spcBef>
                <a:spcPts val="0"/>
              </a:spcBef>
              <a:spcAft>
                <a:spcPts val="0"/>
              </a:spcAft>
              <a:buSzPts val="780"/>
              <a:buChar char="❏"/>
            </a:pPr>
            <a:r>
              <a:rPr lang="en-US" sz="2500"/>
              <a:t>It </a:t>
            </a:r>
            <a:r>
              <a:rPr lang="en-US" sz="2500">
                <a:solidFill>
                  <a:schemeClr val="dk2"/>
                </a:solidFill>
              </a:rPr>
              <a:t>hides</a:t>
            </a:r>
            <a:r>
              <a:rPr lang="en-US" sz="2500"/>
              <a:t> the details of physical storage  structures and concentrates on describing  entities, data types, relationships, user  operations, and constraints.</a:t>
            </a:r>
            <a:endParaRPr sz="2500"/>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226" name="Google Shape;226;gb86e86abc2_0_117"/>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27" name="Google Shape;227;gb86e86abc2_0_117"/>
          <p:cNvPicPr preferRelativeResize="0"/>
          <p:nvPr/>
        </p:nvPicPr>
        <p:blipFill>
          <a:blip r:embed="rId3">
            <a:alphaModFix/>
          </a:blip>
          <a:stretch>
            <a:fillRect/>
          </a:stretch>
        </p:blipFill>
        <p:spPr>
          <a:xfrm>
            <a:off x="2614650" y="3858650"/>
            <a:ext cx="4175950" cy="254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86e86abc2_0_127"/>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Internal View</a:t>
            </a:r>
            <a:endParaRPr/>
          </a:p>
        </p:txBody>
      </p:sp>
      <p:sp>
        <p:nvSpPr>
          <p:cNvPr id="234" name="Google Shape;234;gb86e86abc2_0_127"/>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71780" lvl="0" marL="457200" rtl="0" algn="l">
              <a:spcBef>
                <a:spcPts val="360"/>
              </a:spcBef>
              <a:spcAft>
                <a:spcPts val="0"/>
              </a:spcAft>
              <a:buSzPts val="680"/>
              <a:buChar char="❏"/>
            </a:pPr>
            <a:r>
              <a:rPr lang="en-US" sz="2400"/>
              <a:t>It is the lowest level of data abstraction. (it has the knowledge  about s/w and h/w)</a:t>
            </a:r>
            <a:endParaRPr sz="2400"/>
          </a:p>
          <a:p>
            <a:pPr indent="-271780" lvl="0" marL="457200" rtl="0" algn="l">
              <a:spcBef>
                <a:spcPts val="0"/>
              </a:spcBef>
              <a:spcAft>
                <a:spcPts val="0"/>
              </a:spcAft>
              <a:buSzPts val="680"/>
              <a:buChar char="❏"/>
            </a:pPr>
            <a:r>
              <a:rPr lang="en-US" sz="2400"/>
              <a:t>At this level, it keeps the information about the </a:t>
            </a:r>
            <a:r>
              <a:rPr lang="en-US" sz="2400">
                <a:solidFill>
                  <a:schemeClr val="dk2"/>
                </a:solidFill>
              </a:rPr>
              <a:t>actual  representation</a:t>
            </a:r>
            <a:r>
              <a:rPr lang="en-US" sz="2400"/>
              <a:t> of the entire database i.e. the actual storage of  the data on the disk in the form of records or blocks.</a:t>
            </a:r>
            <a:endParaRPr sz="2400"/>
          </a:p>
          <a:p>
            <a:pPr indent="-271780" lvl="0" marL="457200" rtl="0" algn="l">
              <a:spcBef>
                <a:spcPts val="0"/>
              </a:spcBef>
              <a:spcAft>
                <a:spcPts val="0"/>
              </a:spcAft>
              <a:buSzPts val="680"/>
              <a:buChar char="❏"/>
            </a:pPr>
            <a:r>
              <a:rPr lang="en-US" sz="2400"/>
              <a:t>It is close to the</a:t>
            </a:r>
            <a:r>
              <a:rPr lang="en-US" sz="2400">
                <a:highlight>
                  <a:srgbClr val="FFFF00"/>
                </a:highlight>
              </a:rPr>
              <a:t> physical storage method.</a:t>
            </a:r>
            <a:endParaRPr sz="2400">
              <a:highlight>
                <a:srgbClr val="FFFF00"/>
              </a:highlight>
            </a:endParaRPr>
          </a:p>
          <a:p>
            <a:pPr indent="-271780" lvl="0" marL="457200" rtl="0" algn="l">
              <a:spcBef>
                <a:spcPts val="0"/>
              </a:spcBef>
              <a:spcAft>
                <a:spcPts val="0"/>
              </a:spcAft>
              <a:buSzPts val="680"/>
              <a:buChar char="❏"/>
            </a:pPr>
            <a:r>
              <a:rPr lang="en-US" sz="2400"/>
              <a:t>The internal view is the view that tells us what data is stored in  the database and how. At least the following aspects are  considered at this level: Storage allocation, Access paths etc.</a:t>
            </a:r>
            <a:endParaRPr sz="2400"/>
          </a:p>
          <a:p>
            <a:pPr indent="-271780" lvl="0" marL="457200" rtl="0" algn="l">
              <a:spcBef>
                <a:spcPts val="0"/>
              </a:spcBef>
              <a:spcAft>
                <a:spcPts val="0"/>
              </a:spcAft>
              <a:buSzPts val="680"/>
              <a:buChar char="❏"/>
            </a:pPr>
            <a:r>
              <a:rPr lang="en-US" sz="2400"/>
              <a:t>The internal view </a:t>
            </a:r>
            <a:r>
              <a:rPr lang="en-US" sz="2400">
                <a:highlight>
                  <a:schemeClr val="dk2"/>
                </a:highlight>
              </a:rPr>
              <a:t>does not deal</a:t>
            </a:r>
            <a:r>
              <a:rPr lang="en-US" sz="2400"/>
              <a:t> with the physical devices  directly. Instead it views a physical device as a collection of  physical pages and allocates space in terms of logical pages.</a:t>
            </a:r>
            <a:endParaRPr sz="2400"/>
          </a:p>
          <a:p>
            <a:pPr indent="0" lvl="0" marL="457200" rtl="0" algn="l">
              <a:spcBef>
                <a:spcPts val="360"/>
              </a:spcBef>
              <a:spcAft>
                <a:spcPts val="0"/>
              </a:spcAft>
              <a:buNone/>
            </a:pPr>
            <a:r>
              <a:t/>
            </a:r>
            <a:endParaRPr/>
          </a:p>
          <a:p>
            <a:pPr indent="0" lvl="0" marL="0" rtl="0" algn="l">
              <a:spcBef>
                <a:spcPts val="360"/>
              </a:spcBef>
              <a:spcAft>
                <a:spcPts val="0"/>
              </a:spcAft>
              <a:buNone/>
            </a:pPr>
            <a:r>
              <a:t/>
            </a:r>
            <a:endParaRPr/>
          </a:p>
        </p:txBody>
      </p:sp>
      <p:sp>
        <p:nvSpPr>
          <p:cNvPr id="235" name="Google Shape;235;gb86e86abc2_0_127"/>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b86e86abc2_0_136"/>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Three levels of Architecture</a:t>
            </a:r>
            <a:endParaRPr/>
          </a:p>
        </p:txBody>
      </p:sp>
      <p:sp>
        <p:nvSpPr>
          <p:cNvPr id="242" name="Google Shape;242;gb86e86abc2_0_136"/>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78130" lvl="0" marL="457200" rtl="0" algn="l">
              <a:spcBef>
                <a:spcPts val="360"/>
              </a:spcBef>
              <a:spcAft>
                <a:spcPts val="0"/>
              </a:spcAft>
              <a:buSzPts val="780"/>
              <a:buChar char="❏"/>
            </a:pPr>
            <a:r>
              <a:rPr lang="en-US" sz="2500">
                <a:highlight>
                  <a:srgbClr val="FFFF00"/>
                </a:highlight>
              </a:rPr>
              <a:t>Internal/physical level: </a:t>
            </a:r>
            <a:r>
              <a:rPr lang="en-US" sz="2500"/>
              <a:t>Shows how data are stored inside  the system. It is the closest level to the physical storage.  This level talks about database implementation and  describes such things as file organization and access  paths of indexes, data compression and encryption  techniques, and record	placement</a:t>
            </a:r>
            <a:endParaRPr sz="2500"/>
          </a:p>
          <a:p>
            <a:pPr indent="-278130" lvl="0" marL="457200" rtl="0" algn="l">
              <a:spcBef>
                <a:spcPts val="0"/>
              </a:spcBef>
              <a:spcAft>
                <a:spcPts val="0"/>
              </a:spcAft>
              <a:buSzPts val="780"/>
              <a:buChar char="❏"/>
            </a:pPr>
            <a:r>
              <a:rPr lang="en-US" sz="2500">
                <a:highlight>
                  <a:srgbClr val="FFFF00"/>
                </a:highlight>
              </a:rPr>
              <a:t>Conceptual/logical level: </a:t>
            </a:r>
            <a:r>
              <a:rPr lang="en-US" sz="2500"/>
              <a:t>Deals with the modeling of the  whole database. The conceptual schema of database is  defined in this level</a:t>
            </a:r>
            <a:endParaRPr sz="2500"/>
          </a:p>
          <a:p>
            <a:pPr indent="-278130" lvl="0" marL="457200" rtl="0" algn="l">
              <a:spcBef>
                <a:spcPts val="0"/>
              </a:spcBef>
              <a:spcAft>
                <a:spcPts val="0"/>
              </a:spcAft>
              <a:buSzPts val="780"/>
              <a:buChar char="❏"/>
            </a:pPr>
            <a:r>
              <a:rPr lang="en-US" sz="2500">
                <a:highlight>
                  <a:srgbClr val="FFFF00"/>
                </a:highlight>
              </a:rPr>
              <a:t>External level:</a:t>
            </a:r>
            <a:r>
              <a:rPr lang="en-US" sz="2500"/>
              <a:t> This level models a user oriented  description of part of the database. The views for  individual users are defined by means of external  schemas in this level</a:t>
            </a:r>
            <a:endParaRPr sz="2500"/>
          </a:p>
          <a:p>
            <a:pPr indent="0" lvl="0" marL="0" rtl="0" algn="l">
              <a:spcBef>
                <a:spcPts val="360"/>
              </a:spcBef>
              <a:spcAft>
                <a:spcPts val="0"/>
              </a:spcAft>
              <a:buClr>
                <a:schemeClr val="dk1"/>
              </a:buClr>
              <a:buSzPts val="1100"/>
              <a:buFont typeface="Arial"/>
              <a:buNone/>
            </a:pPr>
            <a:r>
              <a:t/>
            </a:r>
            <a:endParaRPr sz="2500"/>
          </a:p>
          <a:p>
            <a:pPr indent="0" lvl="0" marL="0" rtl="0" algn="l">
              <a:spcBef>
                <a:spcPts val="360"/>
              </a:spcBef>
              <a:spcAft>
                <a:spcPts val="0"/>
              </a:spcAft>
              <a:buNone/>
            </a:pPr>
            <a:r>
              <a:t/>
            </a:r>
            <a:endParaRPr sz="2500"/>
          </a:p>
        </p:txBody>
      </p:sp>
      <p:sp>
        <p:nvSpPr>
          <p:cNvPr id="243" name="Google Shape;243;gb86e86abc2_0_136"/>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b86e86abc2_0_0"/>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91" name="Google Shape;91;gb86e86abc2_0_0"/>
          <p:cNvSpPr txBox="1"/>
          <p:nvPr>
            <p:ph idx="1" type="body"/>
          </p:nvPr>
        </p:nvSpPr>
        <p:spPr>
          <a:xfrm>
            <a:off x="381000" y="1371600"/>
            <a:ext cx="8427000" cy="3272100"/>
          </a:xfrm>
          <a:prstGeom prst="rect">
            <a:avLst/>
          </a:prstGeom>
        </p:spPr>
        <p:txBody>
          <a:bodyPr anchorCtr="0" anchor="t" bIns="45700" lIns="91425" spcFirstLastPara="1" rIns="91425" wrap="square" tIns="45700">
            <a:noAutofit/>
          </a:bodyPr>
          <a:lstStyle/>
          <a:p>
            <a:pPr indent="-374650" lvl="0" marL="457200" rtl="0" algn="l">
              <a:spcBef>
                <a:spcPts val="360"/>
              </a:spcBef>
              <a:spcAft>
                <a:spcPts val="0"/>
              </a:spcAft>
              <a:buSzPts val="2300"/>
              <a:buChar char="❏"/>
            </a:pPr>
            <a:r>
              <a:rPr lang="en-US" sz="2300"/>
              <a:t>DBMS stands for Database Management System.</a:t>
            </a:r>
            <a:endParaRPr sz="2300"/>
          </a:p>
          <a:p>
            <a:pPr indent="-374650" lvl="0" marL="457200" rtl="0" algn="l">
              <a:spcBef>
                <a:spcPts val="0"/>
              </a:spcBef>
              <a:spcAft>
                <a:spcPts val="0"/>
              </a:spcAft>
              <a:buSzPts val="2300"/>
              <a:buChar char="❏"/>
            </a:pPr>
            <a:r>
              <a:rPr lang="en-US" sz="2300"/>
              <a:t>DBMS is a software system for creating, organizing  and managing the database.</a:t>
            </a:r>
            <a:endParaRPr sz="2300"/>
          </a:p>
          <a:p>
            <a:pPr indent="-374650" lvl="0" marL="457200" rtl="0" algn="l">
              <a:spcBef>
                <a:spcPts val="0"/>
              </a:spcBef>
              <a:spcAft>
                <a:spcPts val="0"/>
              </a:spcAft>
              <a:buSzPts val="2300"/>
              <a:buChar char="❏"/>
            </a:pPr>
            <a:r>
              <a:rPr lang="en-US" sz="2300"/>
              <a:t>It provides an environment to the user to perform  operations on the database for creation, insertion,  deletion, updating and retrieval of data.</a:t>
            </a:r>
            <a:endParaRPr sz="2300"/>
          </a:p>
          <a:p>
            <a:pPr indent="0" lvl="0" marL="0" rtl="0" algn="l">
              <a:spcBef>
                <a:spcPts val="360"/>
              </a:spcBef>
              <a:spcAft>
                <a:spcPts val="0"/>
              </a:spcAft>
              <a:buClr>
                <a:schemeClr val="dk1"/>
              </a:buClr>
              <a:buSzPts val="1100"/>
              <a:buFont typeface="Arial"/>
              <a:buNone/>
            </a:pPr>
            <a:r>
              <a:t/>
            </a:r>
            <a:endParaRPr sz="2300"/>
          </a:p>
          <a:p>
            <a:pPr indent="0" lvl="0" marL="0" rtl="0" algn="l">
              <a:spcBef>
                <a:spcPts val="360"/>
              </a:spcBef>
              <a:spcAft>
                <a:spcPts val="0"/>
              </a:spcAft>
              <a:buNone/>
            </a:pPr>
            <a:r>
              <a:t/>
            </a:r>
            <a:endParaRPr sz="2300"/>
          </a:p>
        </p:txBody>
      </p:sp>
      <p:sp>
        <p:nvSpPr>
          <p:cNvPr id="92" name="Google Shape;92;gb86e86abc2_0_0"/>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93" name="Google Shape;93;gb86e86abc2_0_0"/>
          <p:cNvPicPr preferRelativeResize="0"/>
          <p:nvPr/>
        </p:nvPicPr>
        <p:blipFill>
          <a:blip r:embed="rId3">
            <a:alphaModFix/>
          </a:blip>
          <a:stretch>
            <a:fillRect/>
          </a:stretch>
        </p:blipFill>
        <p:spPr>
          <a:xfrm>
            <a:off x="2776225" y="3429000"/>
            <a:ext cx="5890652" cy="3272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b86e86abc2_0_145"/>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Working of three level architecture</a:t>
            </a:r>
            <a:endParaRPr/>
          </a:p>
        </p:txBody>
      </p:sp>
      <p:sp>
        <p:nvSpPr>
          <p:cNvPr id="250" name="Google Shape;250;gb86e86abc2_0_145"/>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gb86e86abc2_0_145"/>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52" name="Google Shape;252;gb86e86abc2_0_145"/>
          <p:cNvPicPr preferRelativeResize="0"/>
          <p:nvPr/>
        </p:nvPicPr>
        <p:blipFill>
          <a:blip r:embed="rId3">
            <a:alphaModFix/>
          </a:blip>
          <a:stretch>
            <a:fillRect/>
          </a:stretch>
        </p:blipFill>
        <p:spPr>
          <a:xfrm>
            <a:off x="1071100" y="1371600"/>
            <a:ext cx="7001806" cy="5030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86e86abc2_0_154"/>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Level of DBMS Architecture :</a:t>
            </a:r>
            <a:endParaRPr/>
          </a:p>
        </p:txBody>
      </p:sp>
      <p:sp>
        <p:nvSpPr>
          <p:cNvPr id="259" name="Google Shape;259;gb86e86abc2_0_154"/>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gb86e86abc2_0_154"/>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61" name="Google Shape;261;gb86e86abc2_0_154"/>
          <p:cNvPicPr preferRelativeResize="0"/>
          <p:nvPr/>
        </p:nvPicPr>
        <p:blipFill>
          <a:blip r:embed="rId3">
            <a:alphaModFix/>
          </a:blip>
          <a:stretch>
            <a:fillRect/>
          </a:stretch>
        </p:blipFill>
        <p:spPr>
          <a:xfrm>
            <a:off x="1075750" y="1535025"/>
            <a:ext cx="5915661" cy="4761000"/>
          </a:xfrm>
          <a:prstGeom prst="rect">
            <a:avLst/>
          </a:prstGeom>
          <a:noFill/>
          <a:ln>
            <a:noFill/>
          </a:ln>
        </p:spPr>
      </p:pic>
      <p:sp>
        <p:nvSpPr>
          <p:cNvPr id="262" name="Google Shape;262;gb86e86abc2_0_154"/>
          <p:cNvSpPr txBox="1"/>
          <p:nvPr/>
        </p:nvSpPr>
        <p:spPr>
          <a:xfrm>
            <a:off x="4504350" y="5469875"/>
            <a:ext cx="12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DB</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b86e86abc2_0_164"/>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Example: University Database</a:t>
            </a:r>
            <a:endParaRPr/>
          </a:p>
        </p:txBody>
      </p:sp>
      <p:sp>
        <p:nvSpPr>
          <p:cNvPr id="269" name="Google Shape;269;gb86e86abc2_0_164"/>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2000"/>
              <a:t>External Schema (View-1)</a:t>
            </a:r>
            <a:endParaRPr sz="2000"/>
          </a:p>
          <a:p>
            <a:pPr indent="-355600" lvl="0" marL="457200" rtl="0" algn="l">
              <a:spcBef>
                <a:spcPts val="0"/>
              </a:spcBef>
              <a:spcAft>
                <a:spcPts val="0"/>
              </a:spcAft>
              <a:buSzPts val="2000"/>
              <a:buChar char="❏"/>
            </a:pPr>
            <a:r>
              <a:rPr lang="en-US" sz="2000"/>
              <a:t>External Schema (View-1)</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Conceptual Schema</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Physical Schema</a:t>
            </a:r>
            <a:endParaRPr sz="2000"/>
          </a:p>
        </p:txBody>
      </p:sp>
      <p:sp>
        <p:nvSpPr>
          <p:cNvPr id="270" name="Google Shape;270;gb86e86abc2_0_164"/>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71" name="Google Shape;271;gb86e86abc2_0_164"/>
          <p:cNvPicPr preferRelativeResize="0"/>
          <p:nvPr/>
        </p:nvPicPr>
        <p:blipFill>
          <a:blip r:embed="rId3">
            <a:alphaModFix/>
          </a:blip>
          <a:stretch>
            <a:fillRect/>
          </a:stretch>
        </p:blipFill>
        <p:spPr>
          <a:xfrm>
            <a:off x="3611700" y="1371600"/>
            <a:ext cx="5486400" cy="499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86e86abc2_0_174"/>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Example: employee database</a:t>
            </a:r>
            <a:endParaRPr/>
          </a:p>
        </p:txBody>
      </p:sp>
      <p:sp>
        <p:nvSpPr>
          <p:cNvPr id="278" name="Google Shape;278;gb86e86abc2_0_174"/>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gb86e86abc2_0_174"/>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80" name="Google Shape;280;gb86e86abc2_0_174"/>
          <p:cNvPicPr preferRelativeResize="0"/>
          <p:nvPr/>
        </p:nvPicPr>
        <p:blipFill>
          <a:blip r:embed="rId3">
            <a:alphaModFix/>
          </a:blip>
          <a:stretch>
            <a:fillRect/>
          </a:stretch>
        </p:blipFill>
        <p:spPr>
          <a:xfrm>
            <a:off x="905625" y="1371600"/>
            <a:ext cx="7524750" cy="4914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b86e86abc2_0_183"/>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Three Levels of Architecture</a:t>
            </a:r>
            <a:endParaRPr/>
          </a:p>
        </p:txBody>
      </p:sp>
      <p:sp>
        <p:nvSpPr>
          <p:cNvPr id="287" name="Google Shape;287;gb86e86abc2_0_183"/>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gb86e86abc2_0_183"/>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289" name="Google Shape;289;gb86e86abc2_0_183"/>
          <p:cNvPicPr preferRelativeResize="0"/>
          <p:nvPr/>
        </p:nvPicPr>
        <p:blipFill>
          <a:blip r:embed="rId3">
            <a:alphaModFix/>
          </a:blip>
          <a:stretch>
            <a:fillRect/>
          </a:stretch>
        </p:blipFill>
        <p:spPr>
          <a:xfrm>
            <a:off x="200775" y="1085100"/>
            <a:ext cx="8934450" cy="533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b86e86abc2_0_192"/>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Three Level Architecture Objectives</a:t>
            </a:r>
            <a:endParaRPr/>
          </a:p>
        </p:txBody>
      </p:sp>
      <p:sp>
        <p:nvSpPr>
          <p:cNvPr id="296" name="Google Shape;296;gb86e86abc2_0_192"/>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Each user should be able to access the  same data but have a different customize  view of the data.</a:t>
            </a:r>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t>User should not have to deal directly with  physical database storage detail.</a:t>
            </a:r>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t>The DBA should be able to change the  database storage structure without affecting  the users views.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297" name="Google Shape;297;gb86e86abc2_0_192"/>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b86e86abc2_0_201"/>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Three Level Architecture Objectives</a:t>
            </a:r>
            <a:endParaRPr/>
          </a:p>
        </p:txBody>
      </p:sp>
      <p:sp>
        <p:nvSpPr>
          <p:cNvPr id="304" name="Google Shape;304;gb86e86abc2_0_201"/>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The internal structure of the database  should be unaffected by changes to the  physical aspects of storage.</a:t>
            </a:r>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t>The DBA should be able to change the  conceptual structure of the database  without affecting all users.</a:t>
            </a:r>
            <a:endParaRPr/>
          </a:p>
          <a:p>
            <a:pPr indent="0" lvl="0" marL="0" rtl="0" algn="l">
              <a:spcBef>
                <a:spcPts val="360"/>
              </a:spcBef>
              <a:spcAft>
                <a:spcPts val="0"/>
              </a:spcAft>
              <a:buNone/>
            </a:pPr>
            <a:r>
              <a:t/>
            </a:r>
            <a:endParaRPr/>
          </a:p>
        </p:txBody>
      </p:sp>
      <p:sp>
        <p:nvSpPr>
          <p:cNvPr id="305" name="Google Shape;305;gb86e86abc2_0_201"/>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e8ca6d130f_0_31"/>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Two- tier and three tier architecture</a:t>
            </a:r>
            <a:endParaRPr/>
          </a:p>
        </p:txBody>
      </p:sp>
      <p:sp>
        <p:nvSpPr>
          <p:cNvPr id="312" name="Google Shape;312;ge8ca6d130f_0_31"/>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ge8ca6d130f_0_31"/>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314" name="Google Shape;314;ge8ca6d130f_0_31"/>
          <p:cNvPicPr preferRelativeResize="0"/>
          <p:nvPr/>
        </p:nvPicPr>
        <p:blipFill>
          <a:blip r:embed="rId3">
            <a:alphaModFix/>
          </a:blip>
          <a:stretch>
            <a:fillRect/>
          </a:stretch>
        </p:blipFill>
        <p:spPr>
          <a:xfrm>
            <a:off x="1524000" y="1671638"/>
            <a:ext cx="6096000" cy="351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b86e86abc2_0_220"/>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History of Database Systems</a:t>
            </a:r>
            <a:endParaRPr/>
          </a:p>
        </p:txBody>
      </p:sp>
      <p:sp>
        <p:nvSpPr>
          <p:cNvPr id="321" name="Google Shape;321;gb86e86abc2_0_220"/>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1950s and early 1960s:</a:t>
            </a:r>
            <a:endParaRPr/>
          </a:p>
          <a:p>
            <a:pPr indent="-291465" lvl="1" marL="914400" rtl="0" algn="l">
              <a:spcBef>
                <a:spcPts val="0"/>
              </a:spcBef>
              <a:spcAft>
                <a:spcPts val="0"/>
              </a:spcAft>
              <a:buSzPts val="990"/>
              <a:buChar char="❏"/>
            </a:pPr>
            <a:r>
              <a:rPr lang="en-US"/>
              <a:t>Data processing using magnetic tapes for storage</a:t>
            </a:r>
            <a:endParaRPr/>
          </a:p>
          <a:p>
            <a:pPr indent="-291465" lvl="1" marL="914400" rtl="0" algn="l">
              <a:spcBef>
                <a:spcPts val="0"/>
              </a:spcBef>
              <a:spcAft>
                <a:spcPts val="0"/>
              </a:spcAft>
              <a:buSzPts val="990"/>
              <a:buChar char="❏"/>
            </a:pPr>
            <a:r>
              <a:rPr lang="en-US"/>
              <a:t>Tapes provided only sequential access</a:t>
            </a:r>
            <a:endParaRPr/>
          </a:p>
          <a:p>
            <a:pPr indent="-291465" lvl="1" marL="914400" rtl="0" algn="l">
              <a:spcBef>
                <a:spcPts val="0"/>
              </a:spcBef>
              <a:spcAft>
                <a:spcPts val="0"/>
              </a:spcAft>
              <a:buSzPts val="990"/>
              <a:buChar char="❏"/>
            </a:pPr>
            <a:r>
              <a:rPr lang="en-US"/>
              <a:t>Punched cards for input</a:t>
            </a:r>
            <a:endParaRPr/>
          </a:p>
          <a:p>
            <a:pPr indent="-297180" lvl="0" marL="457200" rtl="0" algn="l">
              <a:spcBef>
                <a:spcPts val="0"/>
              </a:spcBef>
              <a:spcAft>
                <a:spcPts val="0"/>
              </a:spcAft>
              <a:buSzPts val="1080"/>
              <a:buChar char="❏"/>
            </a:pPr>
            <a:r>
              <a:rPr lang="en-US"/>
              <a:t>Late 1960s and 1970s:</a:t>
            </a:r>
            <a:endParaRPr/>
          </a:p>
          <a:p>
            <a:pPr indent="-291465" lvl="1" marL="914400" rtl="0" algn="l">
              <a:spcBef>
                <a:spcPts val="0"/>
              </a:spcBef>
              <a:spcAft>
                <a:spcPts val="0"/>
              </a:spcAft>
              <a:buSzPts val="990"/>
              <a:buChar char="❏"/>
            </a:pPr>
            <a:r>
              <a:rPr lang="en-US"/>
              <a:t>Hard disks allowed direct access to data</a:t>
            </a:r>
            <a:endParaRPr/>
          </a:p>
          <a:p>
            <a:pPr indent="-291465" lvl="1" marL="914400" rtl="0" algn="l">
              <a:spcBef>
                <a:spcPts val="0"/>
              </a:spcBef>
              <a:spcAft>
                <a:spcPts val="0"/>
              </a:spcAft>
              <a:buSzPts val="990"/>
              <a:buChar char="❏"/>
            </a:pPr>
            <a:r>
              <a:rPr lang="en-US"/>
              <a:t>Network and hierarchical data models in widespread use</a:t>
            </a:r>
            <a:endParaRPr/>
          </a:p>
          <a:p>
            <a:pPr indent="-291465" lvl="1" marL="914400" rtl="0" algn="l">
              <a:spcBef>
                <a:spcPts val="0"/>
              </a:spcBef>
              <a:spcAft>
                <a:spcPts val="0"/>
              </a:spcAft>
              <a:buSzPts val="990"/>
              <a:buChar char="❏"/>
            </a:pPr>
            <a:r>
              <a:rPr lang="en-US"/>
              <a:t>Ted Codd defines the relational data model</a:t>
            </a:r>
            <a:endParaRPr/>
          </a:p>
          <a:p>
            <a:pPr indent="-291465" lvl="1" marL="914400" rtl="0" algn="l">
              <a:spcBef>
                <a:spcPts val="0"/>
              </a:spcBef>
              <a:spcAft>
                <a:spcPts val="0"/>
              </a:spcAft>
              <a:buSzPts val="990"/>
              <a:buChar char="❏"/>
            </a:pPr>
            <a:r>
              <a:rPr lang="en-US"/>
              <a:t>Would win the ACM Turing Award for this work</a:t>
            </a:r>
            <a:endParaRPr/>
          </a:p>
          <a:p>
            <a:pPr indent="-291465" lvl="1" marL="914400" rtl="0" algn="l">
              <a:spcBef>
                <a:spcPts val="0"/>
              </a:spcBef>
              <a:spcAft>
                <a:spcPts val="0"/>
              </a:spcAft>
              <a:buSzPts val="990"/>
              <a:buChar char="❏"/>
            </a:pPr>
            <a:r>
              <a:rPr lang="en-US"/>
              <a:t>IBM Research begins System R prototype</a:t>
            </a:r>
            <a:endParaRPr/>
          </a:p>
          <a:p>
            <a:pPr indent="-291465" lvl="1" marL="914400" rtl="0" algn="l">
              <a:spcBef>
                <a:spcPts val="0"/>
              </a:spcBef>
              <a:spcAft>
                <a:spcPts val="0"/>
              </a:spcAft>
              <a:buSzPts val="990"/>
              <a:buChar char="❏"/>
            </a:pPr>
            <a:r>
              <a:rPr lang="en-US"/>
              <a:t>UC Berkeley (Michael Stonebraker) begins Ingres prototype</a:t>
            </a:r>
            <a:endParaRPr/>
          </a:p>
          <a:p>
            <a:pPr indent="-291465" lvl="1" marL="914400" rtl="0" algn="l">
              <a:spcBef>
                <a:spcPts val="0"/>
              </a:spcBef>
              <a:spcAft>
                <a:spcPts val="0"/>
              </a:spcAft>
              <a:buSzPts val="990"/>
              <a:buChar char="❏"/>
            </a:pPr>
            <a:r>
              <a:rPr lang="en-US"/>
              <a:t>Oracle releases first commercial relational database</a:t>
            </a:r>
            <a:endParaRPr/>
          </a:p>
          <a:p>
            <a:pPr indent="-291465" lvl="1" marL="914400" rtl="0" algn="l">
              <a:spcBef>
                <a:spcPts val="0"/>
              </a:spcBef>
              <a:spcAft>
                <a:spcPts val="0"/>
              </a:spcAft>
              <a:buSzPts val="990"/>
              <a:buChar char="❏"/>
            </a:pPr>
            <a:r>
              <a:rPr lang="en-US"/>
              <a:t>High-performance (for the era) transaction processing</a:t>
            </a:r>
            <a:endParaRPr/>
          </a:p>
        </p:txBody>
      </p:sp>
      <p:sp>
        <p:nvSpPr>
          <p:cNvPr id="322" name="Google Shape;322;gb86e86abc2_0_220"/>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e8ca6d130f_0_22"/>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History of Database Systems</a:t>
            </a:r>
            <a:endParaRPr/>
          </a:p>
        </p:txBody>
      </p:sp>
      <p:sp>
        <p:nvSpPr>
          <p:cNvPr id="329" name="Google Shape;329;ge8ca6d130f_0_22"/>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1980s:</a:t>
            </a:r>
            <a:endParaRPr/>
          </a:p>
          <a:p>
            <a:pPr indent="-291465" lvl="1" marL="914400" rtl="0" algn="l">
              <a:spcBef>
                <a:spcPts val="0"/>
              </a:spcBef>
              <a:spcAft>
                <a:spcPts val="0"/>
              </a:spcAft>
              <a:buSzPts val="990"/>
              <a:buChar char="❏"/>
            </a:pPr>
            <a:r>
              <a:rPr lang="en-US"/>
              <a:t>Research relational prototypes evolve into commercial systems</a:t>
            </a:r>
            <a:endParaRPr/>
          </a:p>
          <a:p>
            <a:pPr indent="-291465" lvl="1" marL="914400" rtl="0" algn="l">
              <a:spcBef>
                <a:spcPts val="0"/>
              </a:spcBef>
              <a:spcAft>
                <a:spcPts val="0"/>
              </a:spcAft>
              <a:buSzPts val="990"/>
              <a:buChar char="❏"/>
            </a:pPr>
            <a:r>
              <a:rPr lang="en-US"/>
              <a:t>SQL becomes industrial standard</a:t>
            </a:r>
            <a:endParaRPr/>
          </a:p>
          <a:p>
            <a:pPr indent="-291465" lvl="1" marL="914400" rtl="0" algn="l">
              <a:spcBef>
                <a:spcPts val="0"/>
              </a:spcBef>
              <a:spcAft>
                <a:spcPts val="0"/>
              </a:spcAft>
              <a:buSzPts val="990"/>
              <a:buChar char="❏"/>
            </a:pPr>
            <a:r>
              <a:rPr lang="en-US"/>
              <a:t>Parallel and distributed database systems</a:t>
            </a:r>
            <a:endParaRPr/>
          </a:p>
          <a:p>
            <a:pPr indent="-291465" lvl="1" marL="914400" rtl="0" algn="l">
              <a:spcBef>
                <a:spcPts val="0"/>
              </a:spcBef>
              <a:spcAft>
                <a:spcPts val="0"/>
              </a:spcAft>
              <a:buSzPts val="990"/>
              <a:buChar char="❏"/>
            </a:pPr>
            <a:r>
              <a:rPr lang="en-US"/>
              <a:t>Wisconsin, IBM, Teradata</a:t>
            </a:r>
            <a:endParaRPr/>
          </a:p>
          <a:p>
            <a:pPr indent="-291465" lvl="1" marL="914400" rtl="0" algn="l">
              <a:spcBef>
                <a:spcPts val="0"/>
              </a:spcBef>
              <a:spcAft>
                <a:spcPts val="0"/>
              </a:spcAft>
              <a:buSzPts val="990"/>
              <a:buChar char="❏"/>
            </a:pPr>
            <a:r>
              <a:rPr lang="en-US"/>
              <a:t>Object-oriented database systems</a:t>
            </a:r>
            <a:endParaRPr/>
          </a:p>
          <a:p>
            <a:pPr indent="-297180" lvl="0" marL="457200" rtl="0" algn="l">
              <a:spcBef>
                <a:spcPts val="0"/>
              </a:spcBef>
              <a:spcAft>
                <a:spcPts val="0"/>
              </a:spcAft>
              <a:buSzPts val="1080"/>
              <a:buChar char="❏"/>
            </a:pPr>
            <a:r>
              <a:rPr lang="en-US"/>
              <a:t>1990s:</a:t>
            </a:r>
            <a:endParaRPr/>
          </a:p>
          <a:p>
            <a:pPr indent="-291465" lvl="1" marL="914400" rtl="0" algn="l">
              <a:spcBef>
                <a:spcPts val="0"/>
              </a:spcBef>
              <a:spcAft>
                <a:spcPts val="0"/>
              </a:spcAft>
              <a:buSzPts val="990"/>
              <a:buChar char="❏"/>
            </a:pPr>
            <a:r>
              <a:rPr lang="en-US"/>
              <a:t>Large decision support and data-mining applications</a:t>
            </a:r>
            <a:endParaRPr/>
          </a:p>
          <a:p>
            <a:pPr indent="-291465" lvl="1" marL="914400" rtl="0" algn="l">
              <a:spcBef>
                <a:spcPts val="0"/>
              </a:spcBef>
              <a:spcAft>
                <a:spcPts val="0"/>
              </a:spcAft>
              <a:buSzPts val="990"/>
              <a:buChar char="❏"/>
            </a:pPr>
            <a:r>
              <a:rPr lang="en-US"/>
              <a:t>Large multi-terabyte data warehouses</a:t>
            </a:r>
            <a:endParaRPr/>
          </a:p>
          <a:p>
            <a:pPr indent="-291465" lvl="1" marL="914400" rtl="0" algn="l">
              <a:spcBef>
                <a:spcPts val="0"/>
              </a:spcBef>
              <a:spcAft>
                <a:spcPts val="0"/>
              </a:spcAft>
              <a:buSzPts val="990"/>
              <a:buChar char="❏"/>
            </a:pPr>
            <a:r>
              <a:rPr lang="en-US"/>
              <a:t>Emergence of Web commerce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330" name="Google Shape;330;ge8ca6d130f_0_22"/>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b86e86abc2_0_8"/>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Data ?</a:t>
            </a:r>
            <a:endParaRPr/>
          </a:p>
        </p:txBody>
      </p:sp>
      <p:sp>
        <p:nvSpPr>
          <p:cNvPr id="100" name="Google Shape;100;gb86e86abc2_0_8"/>
          <p:cNvSpPr txBox="1"/>
          <p:nvPr>
            <p:ph idx="1" type="body"/>
          </p:nvPr>
        </p:nvSpPr>
        <p:spPr>
          <a:xfrm>
            <a:off x="381000" y="1371600"/>
            <a:ext cx="7875300" cy="30726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A collection of </a:t>
            </a:r>
            <a:r>
              <a:rPr lang="en-US" sz="2400">
                <a:solidFill>
                  <a:schemeClr val="dk2"/>
                </a:solidFill>
              </a:rPr>
              <a:t>raw facts</a:t>
            </a:r>
            <a:r>
              <a:rPr lang="en-US" sz="2400"/>
              <a:t> and </a:t>
            </a:r>
            <a:r>
              <a:rPr lang="en-US" sz="2400">
                <a:solidFill>
                  <a:schemeClr val="dk2"/>
                </a:solidFill>
              </a:rPr>
              <a:t>figures</a:t>
            </a:r>
            <a:r>
              <a:rPr lang="en-US" sz="2400"/>
              <a:t>.</a:t>
            </a:r>
            <a:endParaRPr sz="2400"/>
          </a:p>
          <a:p>
            <a:pPr indent="-381000" lvl="0" marL="457200" rtl="0" algn="l">
              <a:spcBef>
                <a:spcPts val="0"/>
              </a:spcBef>
              <a:spcAft>
                <a:spcPts val="0"/>
              </a:spcAft>
              <a:buSzPts val="2400"/>
              <a:buChar char="❏"/>
            </a:pPr>
            <a:r>
              <a:rPr lang="en-US" sz="2400">
                <a:highlight>
                  <a:srgbClr val="FFFF00"/>
                </a:highlight>
              </a:rPr>
              <a:t>Raw facts </a:t>
            </a:r>
            <a:r>
              <a:rPr lang="en-US" sz="2400"/>
              <a:t>that can be </a:t>
            </a:r>
            <a:r>
              <a:rPr lang="en-US" sz="2400">
                <a:solidFill>
                  <a:schemeClr val="dk2"/>
                </a:solidFill>
              </a:rPr>
              <a:t>recorded.</a:t>
            </a:r>
            <a:endParaRPr sz="2400">
              <a:solidFill>
                <a:schemeClr val="dk2"/>
              </a:solidFill>
            </a:endParaRPr>
          </a:p>
          <a:p>
            <a:pPr indent="-381000" lvl="0" marL="457200" rtl="0" algn="l">
              <a:spcBef>
                <a:spcPts val="0"/>
              </a:spcBef>
              <a:spcAft>
                <a:spcPts val="0"/>
              </a:spcAft>
              <a:buSzPts val="2400"/>
              <a:buChar char="❏"/>
            </a:pPr>
            <a:r>
              <a:rPr lang="en-US" sz="2400"/>
              <a:t>Raw material that can be processed by any  computing machine.</a:t>
            </a:r>
            <a:endParaRPr sz="2400"/>
          </a:p>
          <a:p>
            <a:pPr indent="-381000" lvl="0" marL="457200" rtl="0" algn="l">
              <a:spcBef>
                <a:spcPts val="0"/>
              </a:spcBef>
              <a:spcAft>
                <a:spcPts val="0"/>
              </a:spcAft>
              <a:buSzPts val="2400"/>
              <a:buChar char="❏"/>
            </a:pPr>
            <a:r>
              <a:rPr lang="en-US" sz="2400"/>
              <a:t>A collection of facts from which </a:t>
            </a:r>
            <a:r>
              <a:rPr lang="en-US" sz="2400">
                <a:highlight>
                  <a:srgbClr val="FFFF00"/>
                </a:highlight>
              </a:rPr>
              <a:t>conclusions</a:t>
            </a:r>
            <a:r>
              <a:rPr lang="en-US" sz="2400"/>
              <a:t> may  be </a:t>
            </a:r>
            <a:r>
              <a:rPr lang="en-US" sz="2400">
                <a:solidFill>
                  <a:schemeClr val="dk2"/>
                </a:solidFill>
              </a:rPr>
              <a:t>drawn</a:t>
            </a:r>
            <a:r>
              <a:rPr lang="en-US" sz="2400"/>
              <a:t>.</a:t>
            </a:r>
            <a:endParaRPr sz="2400"/>
          </a:p>
          <a:p>
            <a:pPr indent="-381000" lvl="0" marL="457200" rtl="0" algn="l">
              <a:spcBef>
                <a:spcPts val="0"/>
              </a:spcBef>
              <a:spcAft>
                <a:spcPts val="0"/>
              </a:spcAft>
              <a:buSzPts val="2400"/>
              <a:buChar char="❏"/>
            </a:pPr>
            <a:r>
              <a:rPr lang="en-US" sz="2400"/>
              <a:t>Data can be represented in the form of:  numbers and words which can be stored in computer’s language. i.e. Rakesh, Sohan ,001,</a:t>
            </a:r>
            <a:endParaRPr sz="2400"/>
          </a:p>
          <a:p>
            <a:pPr indent="0" lvl="0" marL="0" rtl="0" algn="l">
              <a:spcBef>
                <a:spcPts val="360"/>
              </a:spcBef>
              <a:spcAft>
                <a:spcPts val="0"/>
              </a:spcAft>
              <a:buClr>
                <a:schemeClr val="dk1"/>
              </a:buClr>
              <a:buSzPts val="1100"/>
              <a:buFont typeface="Arial"/>
              <a:buNone/>
            </a:pPr>
            <a:r>
              <a:t/>
            </a:r>
            <a:endParaRPr sz="2400"/>
          </a:p>
          <a:p>
            <a:pPr indent="0" lvl="0" marL="0" rtl="0" algn="l">
              <a:spcBef>
                <a:spcPts val="360"/>
              </a:spcBef>
              <a:spcAft>
                <a:spcPts val="0"/>
              </a:spcAft>
              <a:buNone/>
            </a:pPr>
            <a:r>
              <a:t/>
            </a:r>
            <a:endParaRPr sz="2400"/>
          </a:p>
        </p:txBody>
      </p:sp>
      <p:sp>
        <p:nvSpPr>
          <p:cNvPr id="101" name="Google Shape;101;gb86e86abc2_0_8"/>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02" name="Google Shape;102;gb86e86abc2_0_8"/>
          <p:cNvPicPr preferRelativeResize="0"/>
          <p:nvPr/>
        </p:nvPicPr>
        <p:blipFill>
          <a:blip r:embed="rId3">
            <a:alphaModFix/>
          </a:blip>
          <a:stretch>
            <a:fillRect/>
          </a:stretch>
        </p:blipFill>
        <p:spPr>
          <a:xfrm>
            <a:off x="2825150" y="4348425"/>
            <a:ext cx="6101624" cy="250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b86e86abc2_0_19"/>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Information?</a:t>
            </a:r>
            <a:endParaRPr/>
          </a:p>
        </p:txBody>
      </p:sp>
      <p:sp>
        <p:nvSpPr>
          <p:cNvPr id="109" name="Google Shape;109;gb86e86abc2_0_19"/>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solidFill>
                  <a:schemeClr val="dk2"/>
                </a:solidFill>
              </a:rPr>
              <a:t>Systematic</a:t>
            </a:r>
            <a:r>
              <a:rPr lang="en-US"/>
              <a:t> and </a:t>
            </a:r>
            <a:r>
              <a:rPr lang="en-US">
                <a:solidFill>
                  <a:schemeClr val="dk2"/>
                </a:solidFill>
              </a:rPr>
              <a:t>meaningful form </a:t>
            </a:r>
            <a:r>
              <a:rPr lang="en-US"/>
              <a:t>of data.</a:t>
            </a:r>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t>Knowledge</a:t>
            </a:r>
            <a:r>
              <a:rPr lang="en-US">
                <a:solidFill>
                  <a:schemeClr val="dk2"/>
                </a:solidFill>
              </a:rPr>
              <a:t> acquired</a:t>
            </a:r>
            <a:r>
              <a:rPr lang="en-US"/>
              <a:t> through study or experience.</a:t>
            </a:r>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t>Information </a:t>
            </a:r>
            <a:r>
              <a:rPr lang="en-US">
                <a:solidFill>
                  <a:schemeClr val="dk2"/>
                </a:solidFill>
              </a:rPr>
              <a:t>helps</a:t>
            </a:r>
            <a:r>
              <a:rPr lang="en-US"/>
              <a:t> human beings in their decision  making.</a:t>
            </a:r>
            <a:endParaRPr/>
          </a:p>
          <a:p>
            <a:pPr indent="0" lvl="0" marL="457200" rtl="0" algn="l">
              <a:spcBef>
                <a:spcPts val="360"/>
              </a:spcBef>
              <a:spcAft>
                <a:spcPts val="0"/>
              </a:spcAft>
              <a:buNone/>
            </a:pPr>
            <a:r>
              <a:t/>
            </a:r>
            <a:endParaRPr/>
          </a:p>
        </p:txBody>
      </p:sp>
      <p:sp>
        <p:nvSpPr>
          <p:cNvPr id="110" name="Google Shape;110;gb86e86abc2_0_19"/>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11" name="Google Shape;111;gb86e86abc2_0_19"/>
          <p:cNvPicPr preferRelativeResize="0"/>
          <p:nvPr/>
        </p:nvPicPr>
        <p:blipFill>
          <a:blip r:embed="rId3">
            <a:alphaModFix/>
          </a:blip>
          <a:stretch>
            <a:fillRect/>
          </a:stretch>
        </p:blipFill>
        <p:spPr>
          <a:xfrm>
            <a:off x="6663138" y="3989463"/>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86e86abc2_0_29"/>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Database</a:t>
            </a:r>
            <a:endParaRPr/>
          </a:p>
        </p:txBody>
      </p:sp>
      <p:sp>
        <p:nvSpPr>
          <p:cNvPr id="118" name="Google Shape;118;gb86e86abc2_0_29"/>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A safekeeping of logically related and </a:t>
            </a:r>
            <a:r>
              <a:rPr lang="en-US">
                <a:solidFill>
                  <a:schemeClr val="dk2"/>
                </a:solidFill>
              </a:rPr>
              <a:t>similar data.</a:t>
            </a:r>
            <a:endParaRPr>
              <a:solidFill>
                <a:schemeClr val="dk2"/>
              </a:solidFill>
            </a:endParaRPr>
          </a:p>
          <a:p>
            <a:pPr indent="0" lvl="0" marL="457200" rtl="0" algn="l">
              <a:spcBef>
                <a:spcPts val="360"/>
              </a:spcBef>
              <a:spcAft>
                <a:spcPts val="0"/>
              </a:spcAft>
              <a:buNone/>
            </a:pPr>
            <a:r>
              <a:t/>
            </a:r>
            <a:endParaRPr/>
          </a:p>
          <a:p>
            <a:pPr indent="-297180" lvl="0" marL="457200" rtl="0" algn="l">
              <a:spcBef>
                <a:spcPts val="360"/>
              </a:spcBef>
              <a:spcAft>
                <a:spcPts val="0"/>
              </a:spcAft>
              <a:buSzPts val="1080"/>
              <a:buChar char="■"/>
            </a:pPr>
            <a:r>
              <a:rPr lang="en-US">
                <a:highlight>
                  <a:srgbClr val="FFFF00"/>
                </a:highlight>
              </a:rPr>
              <a:t>An organized collection of related information</a:t>
            </a:r>
            <a:r>
              <a:rPr lang="en-US"/>
              <a:t> so  that it can easily be </a:t>
            </a:r>
            <a:r>
              <a:rPr lang="en-US">
                <a:solidFill>
                  <a:schemeClr val="dk2"/>
                </a:solidFill>
              </a:rPr>
              <a:t>accessed, managed and updated. </a:t>
            </a:r>
            <a:endParaRPr>
              <a:solidFill>
                <a:schemeClr val="dk2"/>
              </a:solidFill>
            </a:endParaRPr>
          </a:p>
          <a:p>
            <a:pPr indent="-291465" lvl="1" marL="914400" rtl="0" algn="l">
              <a:spcBef>
                <a:spcPts val="0"/>
              </a:spcBef>
              <a:spcAft>
                <a:spcPts val="0"/>
              </a:spcAft>
              <a:buSzPts val="990"/>
              <a:buChar char="■"/>
            </a:pPr>
            <a:r>
              <a:rPr lang="en-US"/>
              <a:t>E.g.: Dictionary  Airline Database  </a:t>
            </a:r>
            <a:endParaRPr/>
          </a:p>
          <a:p>
            <a:pPr indent="-291465" lvl="1" marL="914400" rtl="0" algn="l">
              <a:spcBef>
                <a:spcPts val="0"/>
              </a:spcBef>
              <a:spcAft>
                <a:spcPts val="0"/>
              </a:spcAft>
              <a:buSzPts val="990"/>
              <a:buChar char="■"/>
            </a:pPr>
            <a:r>
              <a:rPr lang="en-US"/>
              <a:t>Student Database  Library</a:t>
            </a:r>
            <a:endParaRPr/>
          </a:p>
          <a:p>
            <a:pPr indent="-291465" lvl="1" marL="914400" rtl="0" algn="l">
              <a:spcBef>
                <a:spcPts val="0"/>
              </a:spcBef>
              <a:spcAft>
                <a:spcPts val="0"/>
              </a:spcAft>
              <a:buSzPts val="990"/>
              <a:buChar char="■"/>
            </a:pPr>
            <a:r>
              <a:rPr lang="en-US"/>
              <a:t>Railways </a:t>
            </a:r>
            <a:endParaRPr/>
          </a:p>
          <a:p>
            <a:pPr indent="-291465" lvl="1" marL="914400" rtl="0" algn="l">
              <a:spcBef>
                <a:spcPts val="0"/>
              </a:spcBef>
              <a:spcAft>
                <a:spcPts val="0"/>
              </a:spcAft>
              <a:buSzPts val="990"/>
              <a:buChar char="■"/>
            </a:pPr>
            <a:r>
              <a:rPr lang="en-US"/>
              <a:t>Timetable  </a:t>
            </a:r>
            <a:endParaRPr/>
          </a:p>
          <a:p>
            <a:pPr indent="-291465" lvl="1" marL="914400" rtl="0" algn="l">
              <a:spcBef>
                <a:spcPts val="0"/>
              </a:spcBef>
              <a:spcAft>
                <a:spcPts val="0"/>
              </a:spcAft>
              <a:buSzPts val="990"/>
              <a:buChar char="■"/>
            </a:pPr>
            <a:r>
              <a:rPr lang="en-US"/>
              <a:t>YouTube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19" name="Google Shape;119;gb86e86abc2_0_29"/>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20" name="Google Shape;120;gb86e86abc2_0_29"/>
          <p:cNvPicPr preferRelativeResize="0"/>
          <p:nvPr/>
        </p:nvPicPr>
        <p:blipFill>
          <a:blip r:embed="rId3">
            <a:alphaModFix/>
          </a:blip>
          <a:stretch>
            <a:fillRect/>
          </a:stretch>
        </p:blipFill>
        <p:spPr>
          <a:xfrm>
            <a:off x="3997875" y="3982575"/>
            <a:ext cx="4536250" cy="272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8ca6d130f_1_1"/>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Limitation of File System+OS</a:t>
            </a:r>
            <a:endParaRPr/>
          </a:p>
        </p:txBody>
      </p:sp>
      <p:sp>
        <p:nvSpPr>
          <p:cNvPr id="127" name="Google Shape;127;ge8ca6d130f_1_1"/>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Difficult to access the data from database</a:t>
            </a:r>
            <a:endParaRPr/>
          </a:p>
          <a:p>
            <a:pPr indent="-297180" lvl="0" marL="457200" rtl="0" algn="l">
              <a:spcBef>
                <a:spcPts val="0"/>
              </a:spcBef>
              <a:spcAft>
                <a:spcPts val="0"/>
              </a:spcAft>
              <a:buSzPts val="1080"/>
              <a:buChar char="❏"/>
            </a:pPr>
            <a:r>
              <a:rPr lang="en-US"/>
              <a:t>To high I/O cost</a:t>
            </a:r>
            <a:endParaRPr/>
          </a:p>
          <a:p>
            <a:pPr indent="-297180" lvl="0" marL="457200" rtl="0" algn="l">
              <a:spcBef>
                <a:spcPts val="0"/>
              </a:spcBef>
              <a:spcAft>
                <a:spcPts val="0"/>
              </a:spcAft>
              <a:buSzPts val="1080"/>
              <a:buChar char="❏"/>
            </a:pPr>
            <a:r>
              <a:rPr lang="en-US"/>
              <a:t>Concurrency level</a:t>
            </a:r>
            <a:endParaRPr/>
          </a:p>
          <a:p>
            <a:pPr indent="-297180" lvl="0" marL="457200" rtl="0" algn="l">
              <a:spcBef>
                <a:spcPts val="0"/>
              </a:spcBef>
              <a:spcAft>
                <a:spcPts val="0"/>
              </a:spcAft>
              <a:buSzPts val="1080"/>
              <a:buChar char="❏"/>
            </a:pPr>
            <a:r>
              <a:rPr lang="en-US"/>
              <a:t>Security</a:t>
            </a:r>
            <a:endParaRPr/>
          </a:p>
        </p:txBody>
      </p:sp>
      <p:sp>
        <p:nvSpPr>
          <p:cNvPr id="128" name="Google Shape;128;ge8ca6d130f_1_1"/>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29" name="Google Shape;129;ge8ca6d130f_1_1"/>
          <p:cNvPicPr preferRelativeResize="0"/>
          <p:nvPr/>
        </p:nvPicPr>
        <p:blipFill>
          <a:blip r:embed="rId3">
            <a:alphaModFix/>
          </a:blip>
          <a:stretch>
            <a:fillRect/>
          </a:stretch>
        </p:blipFill>
        <p:spPr>
          <a:xfrm>
            <a:off x="3325713" y="3764038"/>
            <a:ext cx="5629275" cy="25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86e86abc2_0_49"/>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DBMS ?</a:t>
            </a:r>
            <a:endParaRPr/>
          </a:p>
        </p:txBody>
      </p:sp>
      <p:sp>
        <p:nvSpPr>
          <p:cNvPr id="136" name="Google Shape;136;gb86e86abc2_0_49"/>
          <p:cNvSpPr txBox="1"/>
          <p:nvPr>
            <p:ph idx="1" type="body"/>
          </p:nvPr>
        </p:nvSpPr>
        <p:spPr>
          <a:xfrm>
            <a:off x="381000" y="1371600"/>
            <a:ext cx="8559300" cy="4761000"/>
          </a:xfrm>
          <a:prstGeom prst="rect">
            <a:avLst/>
          </a:prstGeom>
        </p:spPr>
        <p:txBody>
          <a:bodyPr anchorCtr="0" anchor="t" bIns="45700" lIns="91425" spcFirstLastPara="1" rIns="91425" wrap="square" tIns="45700">
            <a:noAutofit/>
          </a:bodyPr>
          <a:lstStyle/>
          <a:p>
            <a:pPr indent="-278130" lvl="0" marL="457200" rtl="0" algn="l">
              <a:spcBef>
                <a:spcPts val="360"/>
              </a:spcBef>
              <a:spcAft>
                <a:spcPts val="0"/>
              </a:spcAft>
              <a:buSzPts val="780"/>
              <a:buChar char="❏"/>
            </a:pPr>
            <a:r>
              <a:rPr lang="en-US" sz="2500">
                <a:highlight>
                  <a:srgbClr val="FFFF00"/>
                </a:highlight>
              </a:rPr>
              <a:t>A set of programs</a:t>
            </a:r>
            <a:r>
              <a:rPr lang="en-US" sz="2500"/>
              <a:t> to access the interrelated  data.</a:t>
            </a:r>
            <a:endParaRPr sz="2500"/>
          </a:p>
          <a:p>
            <a:pPr indent="-278130" lvl="0" marL="457200" rtl="0" algn="l">
              <a:spcBef>
                <a:spcPts val="0"/>
              </a:spcBef>
              <a:spcAft>
                <a:spcPts val="0"/>
              </a:spcAft>
              <a:buSzPts val="780"/>
              <a:buChar char="❏"/>
            </a:pPr>
            <a:r>
              <a:rPr lang="en-US" sz="2500"/>
              <a:t>DBMS contains information about a  </a:t>
            </a:r>
            <a:r>
              <a:rPr lang="en-US" sz="2500">
                <a:highlight>
                  <a:srgbClr val="FFFF00"/>
                </a:highlight>
              </a:rPr>
              <a:t>particular enterprise.</a:t>
            </a:r>
            <a:endParaRPr sz="2500">
              <a:highlight>
                <a:srgbClr val="FFFF00"/>
              </a:highlight>
            </a:endParaRPr>
          </a:p>
          <a:p>
            <a:pPr indent="-278130" lvl="0" marL="457200" rtl="0" algn="l">
              <a:spcBef>
                <a:spcPts val="0"/>
              </a:spcBef>
              <a:spcAft>
                <a:spcPts val="0"/>
              </a:spcAft>
              <a:buSzPts val="780"/>
              <a:buChar char="❏"/>
            </a:pPr>
            <a:r>
              <a:rPr lang="en-US" sz="2500"/>
              <a:t>Computerized record keeping system.</a:t>
            </a:r>
            <a:endParaRPr sz="2500"/>
          </a:p>
          <a:p>
            <a:pPr indent="-278130" lvl="0" marL="457200" rtl="0" algn="l">
              <a:spcBef>
                <a:spcPts val="0"/>
              </a:spcBef>
              <a:spcAft>
                <a:spcPts val="0"/>
              </a:spcAft>
              <a:buSzPts val="780"/>
              <a:buChar char="❏"/>
            </a:pPr>
            <a:r>
              <a:rPr lang="en-US" sz="2500">
                <a:solidFill>
                  <a:schemeClr val="dk2"/>
                </a:solidFill>
              </a:rPr>
              <a:t>Provides</a:t>
            </a:r>
            <a:r>
              <a:rPr lang="en-US" sz="2500"/>
              <a:t> convenient environment to user to  perform operations:Creation, Insertion, Deletion,  Updating &amp; Retrieval of information</a:t>
            </a:r>
            <a:endParaRPr sz="2500"/>
          </a:p>
          <a:p>
            <a:pPr indent="0" lvl="0" marL="0" rtl="0" algn="l">
              <a:spcBef>
                <a:spcPts val="360"/>
              </a:spcBef>
              <a:spcAft>
                <a:spcPts val="0"/>
              </a:spcAft>
              <a:buNone/>
            </a:pPr>
            <a:r>
              <a:t/>
            </a:r>
            <a:endParaRPr/>
          </a:p>
        </p:txBody>
      </p:sp>
      <p:sp>
        <p:nvSpPr>
          <p:cNvPr id="137" name="Google Shape;137;gb86e86abc2_0_49"/>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38" name="Google Shape;138;gb86e86abc2_0_49"/>
          <p:cNvPicPr preferRelativeResize="0"/>
          <p:nvPr/>
        </p:nvPicPr>
        <p:blipFill>
          <a:blip r:embed="rId3">
            <a:alphaModFix/>
          </a:blip>
          <a:stretch>
            <a:fillRect/>
          </a:stretch>
        </p:blipFill>
        <p:spPr>
          <a:xfrm>
            <a:off x="5998800" y="3916500"/>
            <a:ext cx="2941500" cy="2941500"/>
          </a:xfrm>
          <a:prstGeom prst="rect">
            <a:avLst/>
          </a:prstGeom>
          <a:noFill/>
          <a:ln>
            <a:noFill/>
          </a:ln>
        </p:spPr>
      </p:pic>
      <p:pic>
        <p:nvPicPr>
          <p:cNvPr id="139" name="Google Shape;139;gb86e86abc2_0_49"/>
          <p:cNvPicPr preferRelativeResize="0"/>
          <p:nvPr/>
        </p:nvPicPr>
        <p:blipFill>
          <a:blip r:embed="rId4">
            <a:alphaModFix/>
          </a:blip>
          <a:stretch>
            <a:fillRect/>
          </a:stretch>
        </p:blipFill>
        <p:spPr>
          <a:xfrm>
            <a:off x="1041075" y="4269400"/>
            <a:ext cx="4660173" cy="2588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8ca6d130f_1_10"/>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Limitation of DBMS</a:t>
            </a:r>
            <a:endParaRPr/>
          </a:p>
        </p:txBody>
      </p:sp>
      <p:sp>
        <p:nvSpPr>
          <p:cNvPr id="146" name="Google Shape;146;ge8ca6d130f_1_10"/>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Not suitable for small DBMS</a:t>
            </a:r>
            <a:endParaRPr/>
          </a:p>
          <a:p>
            <a:pPr indent="-297180" lvl="0" marL="457200" rtl="0" algn="l">
              <a:spcBef>
                <a:spcPts val="0"/>
              </a:spcBef>
              <a:spcAft>
                <a:spcPts val="0"/>
              </a:spcAft>
              <a:buSzPts val="1080"/>
              <a:buChar char="❏"/>
            </a:pPr>
            <a:r>
              <a:rPr lang="en-US"/>
              <a:t>Costly</a:t>
            </a:r>
            <a:endParaRPr/>
          </a:p>
        </p:txBody>
      </p:sp>
      <p:sp>
        <p:nvSpPr>
          <p:cNvPr id="147" name="Google Shape;147;ge8ca6d130f_1_10"/>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48" name="Google Shape;148;ge8ca6d130f_1_10"/>
          <p:cNvPicPr preferRelativeResize="0"/>
          <p:nvPr/>
        </p:nvPicPr>
        <p:blipFill>
          <a:blip r:embed="rId3">
            <a:alphaModFix/>
          </a:blip>
          <a:stretch>
            <a:fillRect/>
          </a:stretch>
        </p:blipFill>
        <p:spPr>
          <a:xfrm>
            <a:off x="3383013" y="3664863"/>
            <a:ext cx="5629275" cy="254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b86e86abc2_0_59"/>
          <p:cNvSpPr txBox="1"/>
          <p:nvPr>
            <p:ph type="title"/>
          </p:nvPr>
        </p:nvSpPr>
        <p:spPr>
          <a:xfrm>
            <a:off x="1219200" y="228600"/>
            <a:ext cx="7793100" cy="83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Database Users</a:t>
            </a:r>
            <a:endParaRPr/>
          </a:p>
        </p:txBody>
      </p:sp>
      <p:sp>
        <p:nvSpPr>
          <p:cNvPr id="155" name="Google Shape;155;gb86e86abc2_0_59"/>
          <p:cNvSpPr txBox="1"/>
          <p:nvPr>
            <p:ph idx="1" type="body"/>
          </p:nvPr>
        </p:nvSpPr>
        <p:spPr>
          <a:xfrm>
            <a:off x="381000" y="1371600"/>
            <a:ext cx="8574000" cy="4761000"/>
          </a:xfrm>
          <a:prstGeom prst="rect">
            <a:avLst/>
          </a:prstGeom>
        </p:spPr>
        <p:txBody>
          <a:bodyPr anchorCtr="0" anchor="t" bIns="45700" lIns="91425" spcFirstLastPara="1" rIns="91425" wrap="square" tIns="45700">
            <a:noAutofit/>
          </a:bodyPr>
          <a:lstStyle/>
          <a:p>
            <a:pPr indent="-297180" lvl="0" marL="457200" rtl="0" algn="l">
              <a:spcBef>
                <a:spcPts val="360"/>
              </a:spcBef>
              <a:spcAft>
                <a:spcPts val="0"/>
              </a:spcAft>
              <a:buSzPts val="1080"/>
              <a:buChar char="❏"/>
            </a:pPr>
            <a:r>
              <a:rPr lang="en-US"/>
              <a:t>DBA Staff</a:t>
            </a:r>
            <a:endParaRPr/>
          </a:p>
          <a:p>
            <a:pPr indent="-297180" lvl="0" marL="457200" rtl="0" algn="l">
              <a:spcBef>
                <a:spcPts val="0"/>
              </a:spcBef>
              <a:spcAft>
                <a:spcPts val="0"/>
              </a:spcAft>
              <a:buSzPts val="1080"/>
              <a:buChar char="❏"/>
            </a:pPr>
            <a:r>
              <a:rPr lang="en-US"/>
              <a:t>Casual Users</a:t>
            </a:r>
            <a:endParaRPr/>
          </a:p>
          <a:p>
            <a:pPr indent="-297180" lvl="0" marL="457200" rtl="0" algn="l">
              <a:spcBef>
                <a:spcPts val="0"/>
              </a:spcBef>
              <a:spcAft>
                <a:spcPts val="0"/>
              </a:spcAft>
              <a:buSzPts val="1080"/>
              <a:buChar char="❏"/>
            </a:pPr>
            <a:r>
              <a:rPr lang="en-US"/>
              <a:t>Application </a:t>
            </a:r>
            <a:r>
              <a:rPr lang="en-US"/>
              <a:t>Programmers</a:t>
            </a:r>
            <a:endParaRPr/>
          </a:p>
          <a:p>
            <a:pPr indent="-297180" lvl="0" marL="457200" rtl="0" algn="l">
              <a:spcBef>
                <a:spcPts val="0"/>
              </a:spcBef>
              <a:spcAft>
                <a:spcPts val="0"/>
              </a:spcAft>
              <a:buSzPts val="1080"/>
              <a:buChar char="❏"/>
            </a:pPr>
            <a:r>
              <a:rPr lang="en-US"/>
              <a:t>Parametric Users (Naive users)</a:t>
            </a:r>
            <a:endParaRPr/>
          </a:p>
          <a:p>
            <a:pPr indent="-297180" lvl="0" marL="457200" rtl="0" algn="l">
              <a:spcBef>
                <a:spcPts val="0"/>
              </a:spcBef>
              <a:spcAft>
                <a:spcPts val="0"/>
              </a:spcAft>
              <a:buSzPts val="1080"/>
              <a:buChar char="❏"/>
            </a:pPr>
            <a:r>
              <a:rPr lang="en-US"/>
              <a:t>Sophisticated Users</a:t>
            </a:r>
            <a:endParaRPr/>
          </a:p>
          <a:p>
            <a:pPr indent="-297180" lvl="0" marL="457200" rtl="0" algn="l">
              <a:spcBef>
                <a:spcPts val="0"/>
              </a:spcBef>
              <a:spcAft>
                <a:spcPts val="0"/>
              </a:spcAft>
              <a:buSzPts val="1080"/>
              <a:buChar char="❏"/>
            </a:pPr>
            <a:r>
              <a:rPr lang="en-US"/>
              <a:t>Specialized Users</a:t>
            </a:r>
            <a:endParaRPr/>
          </a:p>
          <a:p>
            <a:pPr indent="0" lvl="0" marL="0" rtl="0" algn="l">
              <a:spcBef>
                <a:spcPts val="360"/>
              </a:spcBef>
              <a:spcAft>
                <a:spcPts val="0"/>
              </a:spcAft>
              <a:buNone/>
            </a:pPr>
            <a:r>
              <a:t/>
            </a:r>
            <a:endParaRPr/>
          </a:p>
        </p:txBody>
      </p:sp>
      <p:sp>
        <p:nvSpPr>
          <p:cNvPr id="156" name="Google Shape;156;gb86e86abc2_0_59"/>
          <p:cNvSpPr txBox="1"/>
          <p:nvPr>
            <p:ph idx="12" type="sldNum"/>
          </p:nvPr>
        </p:nvSpPr>
        <p:spPr>
          <a:xfrm>
            <a:off x="7239000" y="6400800"/>
            <a:ext cx="19050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pic>
        <p:nvPicPr>
          <p:cNvPr id="157" name="Google Shape;157;gb86e86abc2_0_59"/>
          <p:cNvPicPr preferRelativeResize="0"/>
          <p:nvPr/>
        </p:nvPicPr>
        <p:blipFill>
          <a:blip r:embed="rId3">
            <a:alphaModFix/>
          </a:blip>
          <a:stretch>
            <a:fillRect/>
          </a:stretch>
        </p:blipFill>
        <p:spPr>
          <a:xfrm>
            <a:off x="4311750" y="3727475"/>
            <a:ext cx="4832251" cy="296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duke6">
  <a:themeElements>
    <a:clrScheme name="">
      <a:dk1>
        <a:srgbClr val="000000"/>
      </a:dk1>
      <a:lt1>
        <a:srgbClr val="FFFFFF"/>
      </a:lt1>
      <a:dk2>
        <a:srgbClr val="FF0000"/>
      </a:dk2>
      <a:lt2>
        <a:srgbClr val="FF9900"/>
      </a:lt2>
      <a:accent1>
        <a:srgbClr val="009900"/>
      </a:accent1>
      <a:accent2>
        <a:srgbClr val="3300FF"/>
      </a:accent2>
      <a:accent3>
        <a:srgbClr val="FFFFFF"/>
      </a:accent3>
      <a:accent4>
        <a:srgbClr val="000000"/>
      </a:accent4>
      <a:accent5>
        <a:srgbClr val="AACAAA"/>
      </a:accent5>
      <a:accent6>
        <a:srgbClr val="2D00E7"/>
      </a:accent6>
      <a:hlink>
        <a:srgbClr val="FF00FF"/>
      </a:hlink>
      <a:folHlink>
        <a:srgbClr val="99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uke6">
  <a:themeElements>
    <a:clrScheme name="">
      <a:dk1>
        <a:srgbClr val="000000"/>
      </a:dk1>
      <a:lt1>
        <a:srgbClr val="FFFFFF"/>
      </a:lt1>
      <a:dk2>
        <a:srgbClr val="FF0000"/>
      </a:dk2>
      <a:lt2>
        <a:srgbClr val="FF9900"/>
      </a:lt2>
      <a:accent1>
        <a:srgbClr val="009900"/>
      </a:accent1>
      <a:accent2>
        <a:srgbClr val="3300FF"/>
      </a:accent2>
      <a:accent3>
        <a:srgbClr val="FFFFFF"/>
      </a:accent3>
      <a:accent4>
        <a:srgbClr val="000000"/>
      </a:accent4>
      <a:accent5>
        <a:srgbClr val="AACAAA"/>
      </a:accent5>
      <a:accent6>
        <a:srgbClr val="2D00E7"/>
      </a:accent6>
      <a:hlink>
        <a:srgbClr val="FF00FF"/>
      </a:hlink>
      <a:folHlink>
        <a:srgbClr val="99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2002-02-16T18:21:11Z</dcterms:created>
  <dc:creator>David Matuszek</dc:creator>
</cp:coreProperties>
</file>