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3" roundtripDataSignature="AMtx7mgyM65VnaE7lbUUs3bQMXDTdrRP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174A17-A2CB-4120-8A65-2DEF17919081}">
  <a:tblStyle styleId="{A7174A17-A2CB-4120-8A65-2DEF179190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customschemas.google.com/relationships/presentationmetadata" Target="meta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ab1cd360e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ab1cd360e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eab1cd360e_0_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9e8e31f0f_2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9e8e31f0f_2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e9e8e31f0f_2_8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9e8e31f0f_2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9e8e31f0f_2_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e9e8e31f0f_2_13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9e8e31f0f_2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9e8e31f0f_2_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e9e8e31f0f_2_13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ad3bb7462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ad3bb7462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ead3bb7462_0_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ad3bb7462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ad3bb7462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ead3bb7462_0_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ad3bb7462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ad3bb7462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ead3bb7462_0_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ad3bb7462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ad3bb7462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ead3bb7462_0_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ad3bb7462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ad3bb7462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ead3bb7462_0_3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ad3bb7462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ad3bb7462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ead3bb7462_0_3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9e8e31f0f_2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9e8e31f0f_2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e9e8e31f0f_2_7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ad3bb7462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ad3bb7462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ead3bb7462_0_4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ad3bb7462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ad3bb7462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ead3bb7462_0_5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ad3bb7462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ad3bb7462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ead3bb7462_0_6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ad3bb7462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ad3bb7462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ead3bb7462_0_6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ab1cd360e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ab1cd360e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eab1cd360e_0_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ab1cd360e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ab1cd360e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eab1cd360e_0_2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9e8e31f0f_2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9e8e31f0f_2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e9e8e31f0f_2_6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9e8e31f0f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9e8e31f0f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e9e8e31f0f_2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9e8e31f0f_2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9e8e31f0f_2_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e9e8e31f0f_2_9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9e8e31f0f_2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9e8e31f0f_2_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e9e8e31f0f_2_1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ab1cd360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ab1cd360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eab1cd360e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9e8e31f0f_2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9e8e31f0f_2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e9e8e31f0f_2_10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9e8e31f0f_2_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9e8e31f0f_2_1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e9e8e31f0f_2_1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ctrTitle"/>
          </p:nvPr>
        </p:nvSpPr>
        <p:spPr>
          <a:xfrm>
            <a:off x="8382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subTitle"/>
          </p:nvPr>
        </p:nvSpPr>
        <p:spPr>
          <a:xfrm>
            <a:off x="1143000" y="3886200"/>
            <a:ext cx="762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  <a:defRPr>
                <a:solidFill>
                  <a:srgbClr val="993300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1" name="Google Shape;71;p3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2" name="Google Shape;72;p36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3" name="Google Shape;73;p3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4" name="Google Shape;74;p3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78" name="Google Shape;78;p3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381000" y="1371600"/>
            <a:ext cx="42099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4743450" y="1371600"/>
            <a:ext cx="42117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type="title"/>
          </p:nvPr>
        </p:nvSpPr>
        <p:spPr>
          <a:xfrm rot="5400000">
            <a:off x="4981588" y="2101950"/>
            <a:ext cx="5904000" cy="21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" type="body"/>
          </p:nvPr>
        </p:nvSpPr>
        <p:spPr>
          <a:xfrm rot="5400000">
            <a:off x="589775" y="19950"/>
            <a:ext cx="5904000" cy="6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" type="body"/>
          </p:nvPr>
        </p:nvSpPr>
        <p:spPr>
          <a:xfrm rot="5400000">
            <a:off x="2287587" y="-534900"/>
            <a:ext cx="4761000" cy="85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Google Shape;59;p3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64" name="Google Shape;64;p34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65" name="Google Shape;65;p3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114800" y="5334000"/>
            <a:ext cx="895350" cy="6365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5"/>
          <p:cNvSpPr txBox="1"/>
          <p:nvPr/>
        </p:nvSpPr>
        <p:spPr>
          <a:xfrm>
            <a:off x="558800" y="2625725"/>
            <a:ext cx="322262" cy="474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5"/>
          <p:cNvSpPr txBox="1"/>
          <p:nvPr/>
        </p:nvSpPr>
        <p:spPr>
          <a:xfrm>
            <a:off x="825500" y="2625725"/>
            <a:ext cx="328612" cy="474662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D1D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5"/>
          <p:cNvSpPr txBox="1"/>
          <p:nvPr/>
        </p:nvSpPr>
        <p:spPr>
          <a:xfrm>
            <a:off x="566737" y="3048000"/>
            <a:ext cx="422275" cy="4746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5"/>
          <p:cNvSpPr txBox="1"/>
          <p:nvPr/>
        </p:nvSpPr>
        <p:spPr>
          <a:xfrm>
            <a:off x="936625" y="3048000"/>
            <a:ext cx="368300" cy="474662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FFF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5"/>
          <p:cNvSpPr txBox="1"/>
          <p:nvPr/>
        </p:nvSpPr>
        <p:spPr>
          <a:xfrm>
            <a:off x="152400" y="2974975"/>
            <a:ext cx="560387" cy="422275"/>
          </a:xfrm>
          <a:prstGeom prst="rect">
            <a:avLst/>
          </a:prstGeom>
          <a:gradFill>
            <a:gsLst>
              <a:gs pos="0">
                <a:srgbClr val="D18BFF"/>
              </a:gs>
              <a:gs pos="100000">
                <a:schemeClr val="fol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5"/>
          <p:cNvSpPr txBox="1"/>
          <p:nvPr/>
        </p:nvSpPr>
        <p:spPr>
          <a:xfrm>
            <a:off x="787400" y="2438400"/>
            <a:ext cx="31750" cy="1052512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5"/>
          <p:cNvSpPr txBox="1"/>
          <p:nvPr/>
        </p:nvSpPr>
        <p:spPr>
          <a:xfrm flipH="1" rot="10800000">
            <a:off x="315912" y="3265487"/>
            <a:ext cx="8683625" cy="46037"/>
          </a:xfrm>
          <a:prstGeom prst="rect">
            <a:avLst/>
          </a:prstGeom>
          <a:gradFill>
            <a:gsLst>
              <a:gs pos="0">
                <a:srgbClr val="99330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5"/>
          <p:cNvSpPr txBox="1"/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381000" y="1371600"/>
            <a:ext cx="8574087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/>
        </p:nvSpPr>
        <p:spPr>
          <a:xfrm>
            <a:off x="533400" y="260350"/>
            <a:ext cx="322200" cy="47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7"/>
          <p:cNvSpPr txBox="1"/>
          <p:nvPr/>
        </p:nvSpPr>
        <p:spPr>
          <a:xfrm>
            <a:off x="800100" y="260350"/>
            <a:ext cx="328500" cy="474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D1D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7"/>
          <p:cNvSpPr txBox="1"/>
          <p:nvPr/>
        </p:nvSpPr>
        <p:spPr>
          <a:xfrm>
            <a:off x="541337" y="682625"/>
            <a:ext cx="422400" cy="474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7"/>
          <p:cNvSpPr txBox="1"/>
          <p:nvPr/>
        </p:nvSpPr>
        <p:spPr>
          <a:xfrm>
            <a:off x="914400" y="685800"/>
            <a:ext cx="368400" cy="4746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FFF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7"/>
          <p:cNvSpPr txBox="1"/>
          <p:nvPr/>
        </p:nvSpPr>
        <p:spPr>
          <a:xfrm>
            <a:off x="127000" y="609600"/>
            <a:ext cx="560400" cy="422400"/>
          </a:xfrm>
          <a:prstGeom prst="rect">
            <a:avLst/>
          </a:prstGeom>
          <a:gradFill>
            <a:gsLst>
              <a:gs pos="0">
                <a:srgbClr val="D18BFF"/>
              </a:gs>
              <a:gs pos="100000">
                <a:schemeClr val="folHlink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7"/>
          <p:cNvSpPr txBox="1"/>
          <p:nvPr/>
        </p:nvSpPr>
        <p:spPr>
          <a:xfrm>
            <a:off x="762000" y="152400"/>
            <a:ext cx="31800" cy="1052400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7"/>
          <p:cNvSpPr txBox="1"/>
          <p:nvPr/>
        </p:nvSpPr>
        <p:spPr>
          <a:xfrm flipH="1" rot="10800000">
            <a:off x="460375" y="990737"/>
            <a:ext cx="8683500" cy="45900"/>
          </a:xfrm>
          <a:prstGeom prst="rect">
            <a:avLst/>
          </a:prstGeom>
          <a:gradFill>
            <a:gsLst>
              <a:gs pos="0">
                <a:srgbClr val="99330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7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27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8382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/>
              <a:t>Architecture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/>
              <a:t>(DBMS)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ab1cd360e_0_9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Summay</a:t>
            </a:r>
            <a:endParaRPr/>
          </a:p>
        </p:txBody>
      </p:sp>
      <p:sp>
        <p:nvSpPr>
          <p:cNvPr id="157" name="Google Shape;157;geab1cd360e_0_9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eab1cd360e_0_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9" name="Google Shape;159;geab1cd360e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25" y="1557353"/>
            <a:ext cx="7555566" cy="45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9e8e31f0f_2_83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Keys?</a:t>
            </a:r>
            <a:endParaRPr/>
          </a:p>
        </p:txBody>
      </p:sp>
      <p:sp>
        <p:nvSpPr>
          <p:cNvPr id="166" name="Google Shape;166;ge9e8e31f0f_2_83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Keys are the essential elements of any relational database.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It identifies  each tuple  in a relational uniquely.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Keys are one form of integrity constraint (IC)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Keys are also used used to establish the relationship among the tables in a relational database.</a:t>
            </a:r>
            <a:endParaRPr/>
          </a:p>
        </p:txBody>
      </p:sp>
      <p:sp>
        <p:nvSpPr>
          <p:cNvPr id="167" name="Google Shape;167;ge9e8e31f0f_2_8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9e8e31f0f_2_132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DBMS keys</a:t>
            </a:r>
            <a:endParaRPr/>
          </a:p>
        </p:txBody>
      </p:sp>
      <p:sp>
        <p:nvSpPr>
          <p:cNvPr id="174" name="Google Shape;174;ge9e8e31f0f_2_132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DBMS has five types of keys in it and they has different functionality.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The keys are as follows: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Candidate Key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Super Key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Primary Key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Foreign Key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Composite</a:t>
            </a:r>
            <a:r>
              <a:rPr lang="en-US"/>
              <a:t> Key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Let’s discuss one by one all of the five keys</a:t>
            </a:r>
            <a:endParaRPr/>
          </a:p>
        </p:txBody>
      </p:sp>
      <p:sp>
        <p:nvSpPr>
          <p:cNvPr id="175" name="Google Shape;175;ge9e8e31f0f_2_13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9e8e31f0f_2_139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 Key</a:t>
            </a:r>
            <a:endParaRPr/>
          </a:p>
        </p:txBody>
      </p:sp>
      <p:sp>
        <p:nvSpPr>
          <p:cNvPr id="182" name="Google Shape;182;ge9e8e31f0f_2_139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Minimum number of attributes used to differentiate records of the relation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Example: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Sid:</a:t>
            </a:r>
            <a:r>
              <a:rPr lang="en-US">
                <a:solidFill>
                  <a:schemeClr val="dk2"/>
                </a:solidFill>
              </a:rPr>
              <a:t>key</a:t>
            </a:r>
            <a:endParaRPr>
              <a:solidFill>
                <a:schemeClr val="dk2"/>
              </a:solidFill>
            </a:endParaRPr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Sid, </a:t>
            </a:r>
            <a:r>
              <a:rPr lang="en-US"/>
              <a:t>Snake</a:t>
            </a:r>
            <a:r>
              <a:rPr lang="en-US"/>
              <a:t>:</a:t>
            </a:r>
            <a:r>
              <a:rPr lang="en-US">
                <a:solidFill>
                  <a:schemeClr val="dk2"/>
                </a:solidFill>
              </a:rPr>
              <a:t>not key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3" name="Google Shape;183;ge9e8e31f0f_2_13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4" name="Google Shape;184;ge9e8e31f0f_2_139"/>
          <p:cNvGraphicFramePr/>
          <p:nvPr/>
        </p:nvGraphicFramePr>
        <p:xfrm>
          <a:off x="1048500" y="398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{A7174A17-A2CB-4120-8A65-2DEF17919081}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Branch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ad3bb7462_0_1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Primary Key</a:t>
            </a:r>
            <a:endParaRPr/>
          </a:p>
        </p:txBody>
      </p:sp>
      <p:sp>
        <p:nvSpPr>
          <p:cNvPr id="191" name="Google Shape;191;gead3bb7462_0_1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One of the Candidate Key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No two records are same values(unique)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No null value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DBA assigns one of the key as primary key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Example : Sid:primary key</a:t>
            </a:r>
            <a:endParaRPr/>
          </a:p>
        </p:txBody>
      </p:sp>
      <p:sp>
        <p:nvSpPr>
          <p:cNvPr id="192" name="Google Shape;192;gead3bb7462_0_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93" name="Google Shape;193;gead3bb7462_0_1"/>
          <p:cNvGraphicFramePr/>
          <p:nvPr/>
        </p:nvGraphicFramePr>
        <p:xfrm>
          <a:off x="1219200" y="45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{A7174A17-A2CB-4120-8A65-2DEF17919081}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Branch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ad3bb7462_0_9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Alternative key/Secondary key</a:t>
            </a:r>
            <a:endParaRPr/>
          </a:p>
        </p:txBody>
      </p:sp>
      <p:sp>
        <p:nvSpPr>
          <p:cNvPr id="200" name="Google Shape;200;gead3bb7462_0_9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All candidate key except primary key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No two </a:t>
            </a:r>
            <a:r>
              <a:rPr lang="en-US"/>
              <a:t>records</a:t>
            </a:r>
            <a:r>
              <a:rPr lang="en-US"/>
              <a:t>  with same values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Null are possible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More than one possible.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Example: Pno, Lno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t/>
            </a:r>
            <a:endParaRPr/>
          </a:p>
        </p:txBody>
      </p:sp>
      <p:sp>
        <p:nvSpPr>
          <p:cNvPr id="201" name="Google Shape;201;gead3bb7462_0_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2" name="Google Shape;202;gead3bb7462_0_9"/>
          <p:cNvGraphicFramePr/>
          <p:nvPr/>
        </p:nvGraphicFramePr>
        <p:xfrm>
          <a:off x="1048500" y="392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{A7174A17-A2CB-4120-8A65-2DEF17919081}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DoB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10/10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10/12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11/12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ad3bb7462_0_16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Null value</a:t>
            </a:r>
            <a:endParaRPr/>
          </a:p>
        </p:txBody>
      </p:sp>
      <p:sp>
        <p:nvSpPr>
          <p:cNvPr id="209" name="Google Shape;209;gead3bb7462_0_16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Unknown</a:t>
            </a:r>
            <a:r>
              <a:rPr lang="en-US"/>
              <a:t> and un existed values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Not equal to zero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Not equal to empty string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No two null value are same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Set of </a:t>
            </a:r>
            <a:r>
              <a:rPr lang="en-US"/>
              <a:t>ascii</a:t>
            </a:r>
            <a:r>
              <a:rPr lang="en-US"/>
              <a:t> character assigned by DBMS</a:t>
            </a:r>
            <a:endParaRPr/>
          </a:p>
        </p:txBody>
      </p:sp>
      <p:sp>
        <p:nvSpPr>
          <p:cNvPr id="210" name="Google Shape;210;gead3bb7462_0_1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1" name="Google Shape;211;gead3bb7462_0_16"/>
          <p:cNvGraphicFramePr/>
          <p:nvPr/>
        </p:nvGraphicFramePr>
        <p:xfrm>
          <a:off x="1048500" y="449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{A7174A17-A2CB-4120-8A65-2DEF17919081}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DoB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10/10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10/12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11/12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ad3bb7462_0_23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 Key</a:t>
            </a:r>
            <a:endParaRPr/>
          </a:p>
        </p:txBody>
      </p:sp>
      <p:sp>
        <p:nvSpPr>
          <p:cNvPr id="218" name="Google Shape;218;gead3bb7462_0_23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Number of attributes required to differentiate the records of the relation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No keyword for this key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Minimal superkey is candidate key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Every candidate key is also superkey</a:t>
            </a:r>
            <a:endParaRPr/>
          </a:p>
        </p:txBody>
      </p:sp>
      <p:sp>
        <p:nvSpPr>
          <p:cNvPr id="219" name="Google Shape;219;gead3bb7462_0_2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ad3bb7462_0_32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</a:t>
            </a:r>
            <a:endParaRPr/>
          </a:p>
        </p:txBody>
      </p:sp>
      <p:sp>
        <p:nvSpPr>
          <p:cNvPr id="226" name="Google Shape;226;gead3bb7462_0_32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Q. R  is a relational schema with R(A1, A2, …</a:t>
            </a:r>
            <a:r>
              <a:rPr lang="en-US"/>
              <a:t>,An</a:t>
            </a:r>
            <a:r>
              <a:rPr lang="en-US"/>
              <a:t>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i) How many superkeays are possible with only </a:t>
            </a:r>
            <a:r>
              <a:rPr lang="en-US"/>
              <a:t>candidate</a:t>
            </a:r>
            <a:r>
              <a:rPr lang="en-US"/>
              <a:t> key A1.</a:t>
            </a:r>
            <a:endParaRPr/>
          </a:p>
        </p:txBody>
      </p:sp>
      <p:sp>
        <p:nvSpPr>
          <p:cNvPr id="227" name="Google Shape;227;gead3bb7462_0_3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ad3bb7462_0_39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</a:t>
            </a:r>
            <a:endParaRPr/>
          </a:p>
        </p:txBody>
      </p:sp>
      <p:sp>
        <p:nvSpPr>
          <p:cNvPr id="234" name="Google Shape;234;gead3bb7462_0_39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Q. R  is a relational schema with R(A1, A2, …,An).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ii) How many superkeays are possible with  candidate keys A1 and A2</a:t>
            </a:r>
            <a:endParaRPr/>
          </a:p>
        </p:txBody>
      </p:sp>
      <p:sp>
        <p:nvSpPr>
          <p:cNvPr id="235" name="Google Shape;235;gead3bb7462_0_3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9e8e31f0f_2_76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DBMS Interfaces</a:t>
            </a:r>
            <a:endParaRPr/>
          </a:p>
        </p:txBody>
      </p:sp>
      <p:sp>
        <p:nvSpPr>
          <p:cNvPr id="91" name="Google Shape;91;ge9e8e31f0f_2_76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Menu-based Interfaces for Web </a:t>
            </a:r>
            <a:r>
              <a:rPr lang="en-US"/>
              <a:t>Clients</a:t>
            </a:r>
            <a:r>
              <a:rPr lang="en-US"/>
              <a:t> or Browsing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Forms-Based Interfaces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Graphical User Interface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Natural Language Interfaces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Speech input and Output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Interfaces for Parametric Users.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Interfaces for the DBA</a:t>
            </a:r>
            <a:endParaRPr/>
          </a:p>
        </p:txBody>
      </p:sp>
      <p:sp>
        <p:nvSpPr>
          <p:cNvPr id="92" name="Google Shape;92;ge9e8e31f0f_2_7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ad3bb7462_0_46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</a:t>
            </a:r>
            <a:endParaRPr/>
          </a:p>
        </p:txBody>
      </p:sp>
      <p:sp>
        <p:nvSpPr>
          <p:cNvPr id="242" name="Google Shape;242;gead3bb7462_0_46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Q. R  is a relational schema with R(A1, A2, …,An).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iii) How many superkeays are possible with  candidate keys {A1A2 and A3A4}</a:t>
            </a:r>
            <a:endParaRPr/>
          </a:p>
        </p:txBody>
      </p:sp>
      <p:sp>
        <p:nvSpPr>
          <p:cNvPr id="243" name="Google Shape;243;gead3bb7462_0_4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ad3bb7462_0_53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</a:t>
            </a:r>
            <a:endParaRPr/>
          </a:p>
        </p:txBody>
      </p:sp>
      <p:sp>
        <p:nvSpPr>
          <p:cNvPr id="250" name="Google Shape;250;gead3bb7462_0_53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Q. R  is a relational schema with R(A1, A2, …,An).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iii) How many superkeays are possible with  candidate keys {A1A2 and A2A3}</a:t>
            </a:r>
            <a:endParaRPr/>
          </a:p>
        </p:txBody>
      </p:sp>
      <p:sp>
        <p:nvSpPr>
          <p:cNvPr id="251" name="Google Shape;251;gead3bb7462_0_5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ad3bb7462_0_60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</a:t>
            </a:r>
            <a:endParaRPr/>
          </a:p>
        </p:txBody>
      </p:sp>
      <p:sp>
        <p:nvSpPr>
          <p:cNvPr id="258" name="Google Shape;258;gead3bb7462_0_60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Q. R  is a relational schema with R(A1, A2, …,An).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iii) How many superkeays are possible with  candidate keys {A1, A2, A3}</a:t>
            </a:r>
            <a:endParaRPr/>
          </a:p>
        </p:txBody>
      </p:sp>
      <p:sp>
        <p:nvSpPr>
          <p:cNvPr id="259" name="Google Shape;259;gead3bb7462_0_6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ad3bb7462_0_67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</a:t>
            </a:r>
            <a:endParaRPr/>
          </a:p>
        </p:txBody>
      </p:sp>
      <p:sp>
        <p:nvSpPr>
          <p:cNvPr id="266" name="Google Shape;266;gead3bb7462_0_67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Q. R  is a relational schema with R(A,B,C,D,E).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iii) How many superkeays are possible with  candidate keys {A, BC}</a:t>
            </a:r>
            <a:endParaRPr/>
          </a:p>
        </p:txBody>
      </p:sp>
      <p:sp>
        <p:nvSpPr>
          <p:cNvPr id="267" name="Google Shape;267;gead3bb7462_0_6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ab1cd360e_0_18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Foreign Key (Referecing Key)</a:t>
            </a:r>
            <a:endParaRPr/>
          </a:p>
        </p:txBody>
      </p:sp>
      <p:sp>
        <p:nvSpPr>
          <p:cNvPr id="274" name="Google Shape;274;geab1cd360e_0_18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eab1cd360e_0_1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76" name="Google Shape;276;geab1cd360e_0_18"/>
          <p:cNvGraphicFramePr/>
          <p:nvPr/>
        </p:nvGraphicFramePr>
        <p:xfrm>
          <a:off x="244650" y="224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{A7174A17-A2CB-4120-8A65-2DEF17919081}</a:tableStyleId>
              </a:tblPr>
              <a:tblGrid>
                <a:gridCol w="1153950"/>
                <a:gridCol w="1153950"/>
                <a:gridCol w="11539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Login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@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@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@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@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@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7" name="Google Shape;277;geab1cd360e_0_18"/>
          <p:cNvGraphicFramePr/>
          <p:nvPr/>
        </p:nvGraphicFramePr>
        <p:xfrm>
          <a:off x="5141425" y="210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{A7174A17-A2CB-4120-8A65-2DEF17919081}</a:tableStyleId>
              </a:tblPr>
              <a:tblGrid>
                <a:gridCol w="1153950"/>
                <a:gridCol w="1153950"/>
                <a:gridCol w="11539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Fee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8" name="Google Shape;278;geab1cd360e_0_18"/>
          <p:cNvSpPr txBox="1"/>
          <p:nvPr/>
        </p:nvSpPr>
        <p:spPr>
          <a:xfrm>
            <a:off x="1437150" y="1840175"/>
            <a:ext cx="11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Student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geab1cd360e_0_18"/>
          <p:cNvSpPr txBox="1"/>
          <p:nvPr/>
        </p:nvSpPr>
        <p:spPr>
          <a:xfrm>
            <a:off x="6237750" y="1687775"/>
            <a:ext cx="11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Enrolled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ab1cd360e_0_29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Foreign Key (Referecing Key)</a:t>
            </a:r>
            <a:endParaRPr/>
          </a:p>
        </p:txBody>
      </p:sp>
      <p:sp>
        <p:nvSpPr>
          <p:cNvPr id="286" name="Google Shape;286;geab1cd360e_0_29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Foreign key is the set of attributes used to reference primary key or alternative key of the same table or some other table.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Possible cases: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eab1cd360e_0_2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9e8e31f0f_2_62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Centralized and Client Server Architecture</a:t>
            </a:r>
            <a:endParaRPr sz="3400"/>
          </a:p>
        </p:txBody>
      </p:sp>
      <p:sp>
        <p:nvSpPr>
          <p:cNvPr id="99" name="Google Shape;99;ge9e8e31f0f_2_62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Centralized DBMSs Architecture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Basic Client/ Server Architecture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Two-Tier Client/ Server Architectures 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Three-Tier and n-Tier Architecture</a:t>
            </a:r>
            <a:endParaRPr/>
          </a:p>
        </p:txBody>
      </p:sp>
      <p:sp>
        <p:nvSpPr>
          <p:cNvPr id="100" name="Google Shape;100;ge9e8e31f0f_2_6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9e8e31f0f_2_0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Two- tier and three tier architecture</a:t>
            </a:r>
            <a:endParaRPr/>
          </a:p>
        </p:txBody>
      </p:sp>
      <p:sp>
        <p:nvSpPr>
          <p:cNvPr id="107" name="Google Shape;107;ge9e8e31f0f_2_0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e9e8e31f0f_2_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9" name="Google Shape;109;ge9e8e31f0f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671638"/>
            <a:ext cx="609600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9e8e31f0f_2_90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Relational Database: Definitions</a:t>
            </a:r>
            <a:endParaRPr/>
          </a:p>
        </p:txBody>
      </p:sp>
      <p:sp>
        <p:nvSpPr>
          <p:cNvPr id="116" name="Google Shape;116;ge9e8e31f0f_2_90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Relational database: a set of relations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(</a:t>
            </a:r>
            <a:r>
              <a:rPr lang="en-US">
                <a:highlight>
                  <a:srgbClr val="FFFF00"/>
                </a:highlight>
              </a:rPr>
              <a:t>relation = table</a:t>
            </a:r>
            <a:r>
              <a:rPr lang="en-US"/>
              <a:t>)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A Relation is a mathematical concept based on the </a:t>
            </a:r>
            <a:r>
              <a:rPr lang="en-US">
                <a:solidFill>
                  <a:schemeClr val="dk2"/>
                </a:solidFill>
              </a:rPr>
              <a:t>ideas of sets</a:t>
            </a:r>
            <a:endParaRPr>
              <a:solidFill>
                <a:schemeClr val="dk2"/>
              </a:solidFill>
            </a:endParaRPr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The model was first proposed by</a:t>
            </a:r>
            <a:r>
              <a:rPr lang="en-US">
                <a:highlight>
                  <a:srgbClr val="FFFF00"/>
                </a:highlight>
              </a:rPr>
              <a:t> Dr. E.F. Codd of IBM</a:t>
            </a:r>
            <a:r>
              <a:rPr lang="en-US"/>
              <a:t> Research in 1970 in the following paper: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"A Relational Model for Large Shared Data Banks," Communications of the ACM, June 1970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The above paper caused a major revolution in the field of database management and earned Dr. Codd the coveted </a:t>
            </a:r>
            <a:r>
              <a:rPr lang="en-US">
                <a:highlight>
                  <a:srgbClr val="FFFF00"/>
                </a:highlight>
              </a:rPr>
              <a:t>ACM Turing Award</a:t>
            </a:r>
            <a:endParaRPr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e9e8e31f0f_2_9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9e8e31f0f_2_111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Relational Database: Definitions</a:t>
            </a:r>
            <a:endParaRPr/>
          </a:p>
        </p:txBody>
      </p:sp>
      <p:sp>
        <p:nvSpPr>
          <p:cNvPr id="124" name="Google Shape;124;ge9e8e31f0f_2_111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>
                <a:solidFill>
                  <a:schemeClr val="dk2"/>
                </a:solidFill>
              </a:rPr>
              <a:t>Relation: </a:t>
            </a:r>
            <a:r>
              <a:rPr lang="en-US"/>
              <a:t>made up of 2 parts: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>
                <a:solidFill>
                  <a:srgbClr val="FF0000"/>
                </a:solidFill>
              </a:rPr>
              <a:t>Schema :</a:t>
            </a:r>
            <a:r>
              <a:rPr lang="en-US"/>
              <a:t> specifies name of relation, plus name and type of each column. 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>
                <a:solidFill>
                  <a:srgbClr val="FF0000"/>
                </a:solidFill>
              </a:rPr>
              <a:t>Instance :</a:t>
            </a:r>
            <a:r>
              <a:rPr lang="en-US"/>
              <a:t> a table, with rows and columns.</a:t>
            </a:r>
            <a:endParaRPr/>
          </a:p>
          <a:p>
            <a:pPr indent="0" lvl="0" marL="2743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00"/>
                </a:highlight>
              </a:rPr>
              <a:t>#rows = cardinality</a:t>
            </a:r>
            <a:endParaRPr>
              <a:highlight>
                <a:srgbClr val="FFFF00"/>
              </a:highlight>
            </a:endParaRPr>
          </a:p>
          <a:p>
            <a:pPr indent="0" lvl="0" marL="2743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00"/>
                </a:highlight>
              </a:rPr>
              <a:t>#fields = degree / arity</a:t>
            </a:r>
            <a:endParaRPr>
              <a:highlight>
                <a:srgbClr val="FFFF00"/>
              </a:highlight>
            </a:endParaRPr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Relation: a set of rows or tuples. </a:t>
            </a:r>
            <a:endParaRPr/>
          </a:p>
          <a:p>
            <a:pPr indent="-291464" lvl="3" marL="1828800" rtl="0" algn="l"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all rows are distinct</a:t>
            </a:r>
            <a:endParaRPr/>
          </a:p>
          <a:p>
            <a:pPr indent="-291464" lvl="3" marL="1828800" rtl="0" algn="l"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 no order among rows (why?)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e9e8e31f0f_2_11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ab1cd360e_0_0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Domain</a:t>
            </a:r>
            <a:r>
              <a:rPr lang="en-US"/>
              <a:t>: Definitions</a:t>
            </a:r>
            <a:endParaRPr/>
          </a:p>
        </p:txBody>
      </p:sp>
      <p:sp>
        <p:nvSpPr>
          <p:cNvPr id="132" name="Google Shape;132;geab1cd360e_0_0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A domain has a logical definition: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Example: “USA_phone_numbers” are the set of 10 digit phone numbers valid in the U.S.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A domain also has a data-type or a format defined for it.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The USA_phone_numbers may have a format: (ddd)ddd-dddd where each d is a decimal digit.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Dates have various formats such as year, month, date formatted as yyyy-mm-dd, or as dd mm,yyyy etc.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eab1cd360e_0_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9e8e31f0f_2_102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a Relation</a:t>
            </a:r>
            <a:endParaRPr/>
          </a:p>
        </p:txBody>
      </p:sp>
      <p:sp>
        <p:nvSpPr>
          <p:cNvPr id="140" name="Google Shape;140;ge9e8e31f0f_2_102"/>
          <p:cNvSpPr txBox="1"/>
          <p:nvPr>
            <p:ph idx="1" type="body"/>
          </p:nvPr>
        </p:nvSpPr>
        <p:spPr>
          <a:xfrm>
            <a:off x="381000" y="4858450"/>
            <a:ext cx="8574000" cy="127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Cardinality = </a:t>
            </a:r>
            <a:r>
              <a:rPr lang="en-US">
                <a:highlight>
                  <a:srgbClr val="FFFF00"/>
                </a:highlight>
              </a:rPr>
              <a:t>5</a:t>
            </a:r>
            <a:r>
              <a:rPr lang="en-US"/>
              <a:t>, arity = </a:t>
            </a:r>
            <a:r>
              <a:rPr lang="en-US">
                <a:highlight>
                  <a:srgbClr val="FFFF00"/>
                </a:highlight>
              </a:rPr>
              <a:t>7</a:t>
            </a:r>
            <a:r>
              <a:rPr lang="en-US"/>
              <a:t> ,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 all rows distinct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 Q: do values in a column need to be distinct?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e9e8e31f0f_2_10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2" name="Google Shape;142;ge9e8e31f0f_2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1890713"/>
            <a:ext cx="848677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9e8e31f0f_2_119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Summay</a:t>
            </a:r>
            <a:endParaRPr/>
          </a:p>
        </p:txBody>
      </p:sp>
      <p:sp>
        <p:nvSpPr>
          <p:cNvPr id="149" name="Google Shape;149;ge9e8e31f0f_2_119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Formally,</a:t>
            </a:r>
            <a:endParaRPr sz="2400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Font typeface="Arial"/>
              <a:buChar char="❏"/>
            </a:pPr>
            <a:r>
              <a:rPr lang="en-US" sz="2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Given R(A1, A2, .........., An)</a:t>
            </a:r>
            <a:endParaRPr sz="22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Font typeface="Arial"/>
              <a:buChar char="❏"/>
            </a:pPr>
            <a:r>
              <a:rPr lang="en-US" sz="12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r(R)⊂dom (A1) X dom (A2) X ....X dom(An)</a:t>
            </a:r>
            <a:endParaRPr sz="22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R(A1, A2, …, An) is the </a:t>
            </a:r>
            <a:r>
              <a:rPr b="1" lang="en-US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  <a:r>
              <a:rPr lang="en-US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of the relation</a:t>
            </a:r>
            <a:endParaRPr sz="2400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R is the </a:t>
            </a:r>
            <a:r>
              <a:rPr b="1" lang="en-US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of the relation</a:t>
            </a:r>
            <a:endParaRPr sz="2400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A1, A2, …, An are the </a:t>
            </a:r>
            <a:r>
              <a:rPr b="1" lang="en-US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r>
              <a:rPr lang="en-US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of the relation</a:t>
            </a:r>
            <a:endParaRPr sz="2400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r(R):  a specific </a:t>
            </a:r>
            <a:r>
              <a:rPr b="1" lang="en-US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lang="en-US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(or "value" or “population”) of relation R – this is a </a:t>
            </a:r>
            <a:r>
              <a:rPr i="1" lang="en-US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set of tuples</a:t>
            </a:r>
            <a:r>
              <a:rPr lang="en-US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(rows)</a:t>
            </a:r>
            <a:endParaRPr sz="2400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Font typeface="Arial"/>
              <a:buChar char="❏"/>
            </a:pPr>
            <a:r>
              <a:rPr lang="en-US" sz="2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r(R) = {t1, t2, …, tn} where each ti is an n-tuple</a:t>
            </a:r>
            <a:endParaRPr sz="22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Font typeface="Arial"/>
              <a:buChar char="❏"/>
            </a:pPr>
            <a:r>
              <a:rPr lang="en-US" sz="2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ti = &lt;v1, v2, …, vn&gt; where each vj </a:t>
            </a:r>
            <a:r>
              <a:rPr i="1" lang="en-US" sz="2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element-of</a:t>
            </a:r>
            <a:r>
              <a:rPr lang="en-US" sz="2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dom(Aj)</a:t>
            </a:r>
            <a:endParaRPr sz="22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e9e8e31f0f_2_11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uke6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FF00FF"/>
      </a:hlink>
      <a:folHlink>
        <a:srgbClr val="99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uke6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FF00FF"/>
      </a:hlink>
      <a:folHlink>
        <a:srgbClr val="99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2002-02-16T18:21:11Z</dcterms:created>
  <dc:creator>David Matuszek</dc:creator>
</cp:coreProperties>
</file>