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3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1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1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6AFE-1025-486A-B1B0-B9572ADC84F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08F6-68C2-4AC9-A157-A48E26B15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0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br>
              <a:rPr lang="en-US" sz="4000" dirty="0">
                <a:solidFill>
                  <a:srgbClr val="1338AD"/>
                </a:solidFill>
                <a:latin typeface="+mn-lt"/>
              </a:rPr>
            </a:br>
            <a:r>
              <a:rPr lang="en-US" sz="4000" dirty="0">
                <a:solidFill>
                  <a:srgbClr val="1338AD"/>
                </a:solidFill>
                <a:latin typeface="+mn-lt"/>
              </a:rPr>
              <a:t>Relation with AI, ML and DL</a:t>
            </a:r>
            <a:br>
              <a:rPr lang="en-US" sz="4000" dirty="0">
                <a:solidFill>
                  <a:srgbClr val="1338AD"/>
                </a:solidFill>
                <a:latin typeface="+mn-lt"/>
              </a:rPr>
            </a:br>
            <a:endParaRPr lang="en-US" sz="4000" dirty="0">
              <a:solidFill>
                <a:srgbClr val="1338AD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46AF4E-2EE2-4E3E-8CE5-D5318CE67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71628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36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0BCA075-CE2D-48D8-865A-2D532343D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r="-2" b="-2"/>
          <a:stretch>
            <a:fillRect/>
          </a:stretch>
        </p:blipFill>
        <p:spPr>
          <a:xfrm>
            <a:off x="1219200" y="914400"/>
            <a:ext cx="6600825" cy="5793551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E4684A72-178D-42FC-BD37-9BA54BD0B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7" y="86380"/>
            <a:ext cx="81360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4000" dirty="0">
                <a:solidFill>
                  <a:srgbClr val="1338AD"/>
                </a:solidFill>
              </a:rPr>
              <a:t>Different Machine Learning Paradigms</a:t>
            </a:r>
          </a:p>
        </p:txBody>
      </p:sp>
    </p:spTree>
    <p:extLst>
      <p:ext uri="{BB962C8B-B14F-4D97-AF65-F5344CB8AC3E}">
        <p14:creationId xmlns:p14="http://schemas.microsoft.com/office/powerpoint/2010/main" val="327043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Bayesian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ML works with data and hypotheses. </a:t>
            </a:r>
          </a:p>
          <a:p>
            <a:endParaRPr lang="en-IN" sz="2400" dirty="0"/>
          </a:p>
          <a:p>
            <a:r>
              <a:rPr lang="en-IN" sz="2400" dirty="0"/>
              <a:t>Here, the data are evidence—that is, instantiations of some or all of the random variables describing the domain.</a:t>
            </a:r>
          </a:p>
          <a:p>
            <a:endParaRPr lang="en-IN" sz="2400" dirty="0"/>
          </a:p>
          <a:p>
            <a:r>
              <a:rPr lang="en-IN" sz="2400" dirty="0"/>
              <a:t>The hypotheses are probabilistic theories of how the domain works, including logical theories as a special case.</a:t>
            </a:r>
          </a:p>
          <a:p>
            <a:endParaRPr lang="en-IN" sz="2400" dirty="0"/>
          </a:p>
          <a:p>
            <a:r>
              <a:rPr lang="en-IN" sz="2400" b="1" dirty="0"/>
              <a:t>Bayesian learning </a:t>
            </a:r>
            <a:r>
              <a:rPr lang="en-IN" sz="2400" dirty="0"/>
              <a:t>simply calculates the probability of each hypothesis, given the data, and makes predictions on that basis.</a:t>
            </a:r>
          </a:p>
          <a:p>
            <a:endParaRPr lang="en-IN" sz="2400" dirty="0"/>
          </a:p>
          <a:p>
            <a:pPr lvl="1"/>
            <a:r>
              <a:rPr lang="en-IN" sz="2200" dirty="0" err="1"/>
              <a:t>i.e</a:t>
            </a:r>
            <a:r>
              <a:rPr lang="en-IN" sz="2200" dirty="0"/>
              <a:t>, the predictions are made by using all the hypotheses, weighted by their probabilities, rather than by using just a single “best” hypothesis.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22890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Bayesian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Marginal Probability</a:t>
            </a:r>
            <a:r>
              <a:rPr lang="en-IN" sz="2400" dirty="0"/>
              <a:t>: The probability of an event irrespective of the outcomes of other random variables, e.g. P(A).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b="1" dirty="0"/>
              <a:t>Joint Probability</a:t>
            </a:r>
            <a:r>
              <a:rPr lang="en-IN" sz="2400" dirty="0"/>
              <a:t>: Probability of two (or more) simultaneous events, e.g. P(A and B) or P(A, B).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b="1" dirty="0"/>
              <a:t>Conditional Probability</a:t>
            </a:r>
            <a:r>
              <a:rPr lang="en-IN" sz="2400" dirty="0"/>
              <a:t>: Probability of one (or more) event given the occurrence of another event, e.g. P(A given B) or P(A | B)</a:t>
            </a:r>
          </a:p>
        </p:txBody>
      </p:sp>
    </p:spTree>
    <p:extLst>
      <p:ext uri="{BB962C8B-B14F-4D97-AF65-F5344CB8AC3E}">
        <p14:creationId xmlns:p14="http://schemas.microsoft.com/office/powerpoint/2010/main" val="174418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sz="2000" dirty="0"/>
              <a:t>The joint probability can be calculated using the conditional probability; for example:</a:t>
            </a:r>
          </a:p>
          <a:p>
            <a:pPr marL="0" indent="0" fontAlgn="base">
              <a:buNone/>
            </a:pPr>
            <a:r>
              <a:rPr lang="en-IN" sz="2000" dirty="0"/>
              <a:t>	P(A, B) = P(A | B) * P(B)</a:t>
            </a:r>
          </a:p>
          <a:p>
            <a:pPr marL="0" indent="0" fontAlgn="base">
              <a:buNone/>
            </a:pPr>
            <a:endParaRPr lang="en-IN" sz="2000" dirty="0"/>
          </a:p>
          <a:p>
            <a:pPr fontAlgn="base"/>
            <a:r>
              <a:rPr lang="en-IN" sz="2000" dirty="0"/>
              <a:t>This is called the product rule. Importantly, the joint probability is symmetrical, meaning that:</a:t>
            </a:r>
          </a:p>
          <a:p>
            <a:pPr marL="0" indent="0" fontAlgn="base">
              <a:buNone/>
            </a:pPr>
            <a:r>
              <a:rPr lang="en-IN" sz="2000" dirty="0"/>
              <a:t>	P(A, B) = P(B, A)</a:t>
            </a:r>
          </a:p>
          <a:p>
            <a:pPr marL="0" indent="0" fontAlgn="base">
              <a:buNone/>
            </a:pPr>
            <a:endParaRPr lang="en-IN" sz="2000" dirty="0"/>
          </a:p>
          <a:p>
            <a:pPr fontAlgn="base"/>
            <a:r>
              <a:rPr lang="en-IN" sz="2000" dirty="0"/>
              <a:t>The conditional probability can be calculated using the joint probability; for example:</a:t>
            </a:r>
          </a:p>
          <a:p>
            <a:pPr marL="0" indent="0" fontAlgn="base">
              <a:buNone/>
            </a:pPr>
            <a:r>
              <a:rPr lang="en-IN" sz="2000" dirty="0"/>
              <a:t>	P(A | B) = P(A, B) / P(B)</a:t>
            </a:r>
          </a:p>
          <a:p>
            <a:pPr marL="0" indent="0" fontAlgn="base">
              <a:buNone/>
            </a:pPr>
            <a:endParaRPr lang="en-IN" sz="2000" dirty="0"/>
          </a:p>
          <a:p>
            <a:pPr fontAlgn="base"/>
            <a:r>
              <a:rPr lang="en-IN" sz="2000" dirty="0"/>
              <a:t>The conditional probability is not symmetrical; for example:</a:t>
            </a:r>
          </a:p>
          <a:p>
            <a:pPr marL="0" indent="0" fontAlgn="base">
              <a:buNone/>
            </a:pPr>
            <a:r>
              <a:rPr lang="en-IN" sz="2000" dirty="0"/>
              <a:t>	P(A | B) != P(B | A)</a:t>
            </a:r>
          </a:p>
          <a:p>
            <a:pPr fontAlgn="base"/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08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IN" dirty="0"/>
              <a:t>“Sorting incoming Fish on a conveyor according to species using optical sensing”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0295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837185"/>
            <a:ext cx="9005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Bayesian Decision Theory Primary source of reference: </a:t>
            </a:r>
            <a:r>
              <a:rPr lang="en-IN" i="1" dirty="0"/>
              <a:t>Pattern Classification </a:t>
            </a:r>
            <a:r>
              <a:rPr lang="en-IN" dirty="0"/>
              <a:t>– </a:t>
            </a:r>
            <a:r>
              <a:rPr lang="en-IN" dirty="0" err="1"/>
              <a:t>Duda</a:t>
            </a:r>
            <a:r>
              <a:rPr lang="en-IN" dirty="0"/>
              <a:t> and Hart </a:t>
            </a:r>
          </a:p>
        </p:txBody>
      </p:sp>
    </p:spTree>
    <p:extLst>
      <p:ext uri="{BB962C8B-B14F-4D97-AF65-F5344CB8AC3E}">
        <p14:creationId xmlns:p14="http://schemas.microsoft.com/office/powerpoint/2010/main" val="38019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3" y="908720"/>
            <a:ext cx="9208107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89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Analysis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Set up a camera and take some sample images to extract features like </a:t>
            </a:r>
          </a:p>
          <a:p>
            <a:endParaRPr lang="en-IN" dirty="0"/>
          </a:p>
          <a:p>
            <a:pPr lvl="1"/>
            <a:r>
              <a:rPr lang="en-IN" dirty="0"/>
              <a:t>Length of the fish </a:t>
            </a:r>
          </a:p>
          <a:p>
            <a:pPr lvl="1"/>
            <a:r>
              <a:rPr lang="en-IN" dirty="0"/>
              <a:t>Lightness (based on the </a:t>
            </a:r>
            <a:r>
              <a:rPr lang="en-IN" dirty="0" err="1"/>
              <a:t>gray</a:t>
            </a:r>
            <a:r>
              <a:rPr lang="en-IN" dirty="0"/>
              <a:t> level) </a:t>
            </a:r>
          </a:p>
          <a:p>
            <a:pPr lvl="1"/>
            <a:r>
              <a:rPr lang="en-IN" dirty="0"/>
              <a:t>Width of the fish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9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8" y="877384"/>
            <a:ext cx="7846493" cy="488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95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Prior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sea bass/salmon example (a two class problem) </a:t>
            </a:r>
          </a:p>
          <a:p>
            <a:endParaRPr lang="en-IN" dirty="0"/>
          </a:p>
          <a:p>
            <a:r>
              <a:rPr lang="en-IN" dirty="0"/>
              <a:t>For example if we randomly catch 100 fishes and out of this if 75 are </a:t>
            </a:r>
            <a:r>
              <a:rPr lang="en-IN" i="1" dirty="0"/>
              <a:t>sea bass </a:t>
            </a:r>
            <a:r>
              <a:rPr lang="en-IN" dirty="0"/>
              <a:t>and 25 are </a:t>
            </a:r>
            <a:r>
              <a:rPr lang="en-IN" i="1" dirty="0"/>
              <a:t>salmon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Let the rule, in this case is: For any fish say its class is </a:t>
            </a:r>
            <a:r>
              <a:rPr lang="en-IN" i="1" dirty="0"/>
              <a:t>sea bass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What is the error rate of this rule? </a:t>
            </a:r>
          </a:p>
          <a:p>
            <a:endParaRPr lang="en-IN" dirty="0"/>
          </a:p>
          <a:p>
            <a:r>
              <a:rPr lang="en-IN" dirty="0"/>
              <a:t>This information which is independent of feature values is called </a:t>
            </a:r>
            <a:r>
              <a:rPr lang="en-IN" b="1" dirty="0" err="1">
                <a:solidFill>
                  <a:schemeClr val="tx2"/>
                </a:solidFill>
              </a:rPr>
              <a:t>apriori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knowledge.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24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An agent is learning if it improves its performance after making observations about the world.</a:t>
            </a:r>
          </a:p>
          <a:p>
            <a:endParaRPr lang="en-IN" sz="2400" dirty="0"/>
          </a:p>
          <a:p>
            <a:r>
              <a:rPr lang="en-IN" sz="2400" dirty="0"/>
              <a:t>Learning can range from the trivial, such as jotting down a shopping list, to the profound, as when Albert Einstein inferred a new theory of the universe.</a:t>
            </a:r>
          </a:p>
          <a:p>
            <a:endParaRPr lang="en-IN" sz="2400" dirty="0"/>
          </a:p>
          <a:p>
            <a:r>
              <a:rPr lang="en-IN" sz="2400" dirty="0"/>
              <a:t>When the agent is a computer, we call it </a:t>
            </a:r>
            <a:r>
              <a:rPr lang="en-IN" sz="2400" b="1" dirty="0"/>
              <a:t>machine learning</a:t>
            </a:r>
            <a:r>
              <a:rPr lang="en-IN" sz="2400" dirty="0"/>
              <a:t>: a</a:t>
            </a:r>
          </a:p>
          <a:p>
            <a:pPr lvl="1"/>
            <a:r>
              <a:rPr lang="en-IN" sz="1800" dirty="0"/>
              <a:t>computer observes some data, </a:t>
            </a:r>
          </a:p>
          <a:p>
            <a:pPr lvl="1"/>
            <a:r>
              <a:rPr lang="en-IN" sz="1800" dirty="0"/>
              <a:t>builds a model based on the data,</a:t>
            </a:r>
          </a:p>
          <a:p>
            <a:pPr lvl="1"/>
            <a:r>
              <a:rPr lang="en-IN" sz="1800" dirty="0"/>
              <a:t>uses the model as both a hypothesis about the world and a piece of software that can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60866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476"/>
            <a:ext cx="9036496" cy="360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0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409"/>
            <a:ext cx="9143999" cy="502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0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dirty="0"/>
              <a:t>From data it might be possible for us to estimate </a:t>
            </a:r>
            <a:r>
              <a:rPr lang="en-IN" i="1" dirty="0"/>
              <a:t>p( x | </a:t>
            </a:r>
            <a:r>
              <a:rPr lang="en-IN" dirty="0"/>
              <a:t>Ꙍ</a:t>
            </a:r>
            <a:r>
              <a:rPr lang="en-IN" i="1" baseline="-25000" dirty="0"/>
              <a:t>j</a:t>
            </a:r>
            <a:r>
              <a:rPr lang="en-IN" i="1" dirty="0"/>
              <a:t> ), where i = 1 or 2. </a:t>
            </a:r>
            <a:r>
              <a:rPr lang="en-IN" dirty="0"/>
              <a:t>These are called class-conditional distributions. </a:t>
            </a:r>
          </a:p>
          <a:p>
            <a:endParaRPr lang="en-IN" dirty="0"/>
          </a:p>
          <a:p>
            <a:r>
              <a:rPr lang="en-IN" dirty="0"/>
              <a:t>Also it is easy to find </a:t>
            </a:r>
            <a:r>
              <a:rPr lang="en-IN" dirty="0" err="1"/>
              <a:t>apriori</a:t>
            </a:r>
            <a:r>
              <a:rPr lang="en-IN" dirty="0"/>
              <a:t> probabilities </a:t>
            </a:r>
            <a:r>
              <a:rPr lang="en-IN" i="1" dirty="0"/>
              <a:t>P(</a:t>
            </a:r>
            <a:r>
              <a:rPr lang="en-IN" dirty="0"/>
              <a:t>Ꙍ</a:t>
            </a:r>
            <a:r>
              <a:rPr lang="en-IN" i="1" baseline="-25000" dirty="0"/>
              <a:t>1</a:t>
            </a:r>
            <a:r>
              <a:rPr lang="en-IN" i="1" dirty="0"/>
              <a:t>) </a:t>
            </a:r>
            <a:r>
              <a:rPr lang="en-IN" dirty="0"/>
              <a:t>and </a:t>
            </a:r>
            <a:r>
              <a:rPr lang="en-IN" i="1" dirty="0"/>
              <a:t>P(</a:t>
            </a:r>
            <a:r>
              <a:rPr lang="en-IN" dirty="0"/>
              <a:t>Ꙍ</a:t>
            </a:r>
            <a:r>
              <a:rPr lang="en-IN" i="1" baseline="-25000" dirty="0"/>
              <a:t>2</a:t>
            </a:r>
            <a:r>
              <a:rPr lang="en-IN" i="1" dirty="0"/>
              <a:t>) </a:t>
            </a:r>
            <a:r>
              <a:rPr lang="en-IN" dirty="0"/>
              <a:t>. </a:t>
            </a:r>
            <a:r>
              <a:rPr lang="en-IN" dirty="0">
                <a:solidFill>
                  <a:schemeClr val="tx2"/>
                </a:solidFill>
              </a:rPr>
              <a:t>How this can be done? </a:t>
            </a:r>
          </a:p>
          <a:p>
            <a:endParaRPr lang="en-IN" dirty="0"/>
          </a:p>
          <a:p>
            <a:r>
              <a:rPr lang="en-IN" dirty="0"/>
              <a:t>Bayes rule combines </a:t>
            </a:r>
            <a:r>
              <a:rPr lang="en-IN" dirty="0" err="1"/>
              <a:t>apriori</a:t>
            </a:r>
            <a:r>
              <a:rPr lang="en-IN" dirty="0"/>
              <a:t> probability with class conditional distributions to find posteriori probabilities.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194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96" b="23235"/>
          <a:stretch/>
        </p:blipFill>
        <p:spPr bwMode="auto">
          <a:xfrm>
            <a:off x="107504" y="1700808"/>
            <a:ext cx="5036024" cy="45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435145"/>
            <a:ext cx="4409703" cy="542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76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5741069" cy="50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308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1" y="692695"/>
            <a:ext cx="9046712" cy="55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76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5" y="1052736"/>
            <a:ext cx="9068231" cy="500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23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025"/>
            <a:ext cx="8229600" cy="4227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48464" cy="16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857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036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025"/>
            <a:ext cx="8229600" cy="4227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48464" cy="16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857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8176"/>
            <a:ext cx="4638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98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025"/>
            <a:ext cx="8229600" cy="4227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48464" cy="16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857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8176"/>
            <a:ext cx="4638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5105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19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would we want a machine to learn?</a:t>
            </a:r>
          </a:p>
          <a:p>
            <a:endParaRPr lang="en-IN" dirty="0"/>
          </a:p>
          <a:p>
            <a:r>
              <a:rPr lang="en-IN" dirty="0"/>
              <a:t> Why not just program it the right way to begin with?</a:t>
            </a:r>
          </a:p>
        </p:txBody>
      </p:sp>
    </p:spTree>
    <p:extLst>
      <p:ext uri="{BB962C8B-B14F-4D97-AF65-F5344CB8AC3E}">
        <p14:creationId xmlns:p14="http://schemas.microsoft.com/office/powerpoint/2010/main" val="784666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025"/>
            <a:ext cx="8229600" cy="4227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48464" cy="16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857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8176"/>
            <a:ext cx="4638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5105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3469"/>
            <a:ext cx="4714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778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But, what is the error, if we use only </a:t>
            </a:r>
            <a:r>
              <a:rPr lang="en-IN" dirty="0" err="1"/>
              <a:t>apriori</a:t>
            </a:r>
            <a:r>
              <a:rPr lang="en-IN" dirty="0"/>
              <a:t> probabilities? </a:t>
            </a:r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5781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8" y="2627580"/>
            <a:ext cx="35337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227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" y="1556792"/>
            <a:ext cx="8748465" cy="215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311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" y="1556792"/>
            <a:ext cx="8748465" cy="215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" y="3053224"/>
            <a:ext cx="7632847" cy="380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67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7891"/>
            <a:ext cx="6264696" cy="675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58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87" y="1340768"/>
            <a:ext cx="9055969" cy="525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551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</a:t>
            </a:r>
            <a:r>
              <a:rPr lang="en-IN" dirty="0" err="1"/>
              <a:t>Duda</a:t>
            </a:r>
            <a:r>
              <a:rPr lang="en-IN" dirty="0"/>
              <a:t> and </a:t>
            </a:r>
            <a:r>
              <a:rPr lang="en-IN"/>
              <a:t>Hart book.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70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338AD"/>
                </a:solidFill>
              </a:rPr>
              <a:t>What is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IN" altLang="en-US" dirty="0"/>
              <a:t>Machine learning (ML) is the study of computer algorithms that improve automatically through experience.</a:t>
            </a:r>
          </a:p>
          <a:p>
            <a:endParaRPr lang="en-IN" altLang="en-US" dirty="0"/>
          </a:p>
          <a:p>
            <a:r>
              <a:rPr lang="en-IN" altLang="en-US" dirty="0"/>
              <a:t>Machine-learning algorithms use statistics to find patterns in massive amounts of data. </a:t>
            </a:r>
          </a:p>
          <a:p>
            <a:endParaRPr lang="en-IN" altLang="en-US" dirty="0"/>
          </a:p>
          <a:p>
            <a:r>
              <a:rPr lang="en-IN" altLang="en-US" dirty="0"/>
              <a:t>Traditionally, software engineering combined human created rules with data to create answers to a problem. Instead, machine learning uses data and answers to discover the rules behind a problem – </a:t>
            </a:r>
            <a:r>
              <a:rPr lang="en-IN" altLang="en-US" sz="2600" b="1" dirty="0">
                <a:solidFill>
                  <a:srgbClr val="1338AD"/>
                </a:solidFill>
              </a:rPr>
              <a:t>F. </a:t>
            </a:r>
            <a:r>
              <a:rPr lang="en-IN" altLang="en-US" sz="2600" b="1" dirty="0" err="1">
                <a:solidFill>
                  <a:srgbClr val="1338AD"/>
                </a:solidFill>
              </a:rPr>
              <a:t>Chollet</a:t>
            </a:r>
            <a:r>
              <a:rPr lang="en-IN" altLang="en-US" sz="2600" b="1" dirty="0">
                <a:solidFill>
                  <a:srgbClr val="1338AD"/>
                </a:solidFill>
              </a:rPr>
              <a:t>, Deep Learning with Python   </a:t>
            </a:r>
            <a:endParaRPr lang="en-US" altLang="en-US" sz="2600" b="1" dirty="0">
              <a:solidFill>
                <a:srgbClr val="1338AD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rgbClr val="1338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7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338AD"/>
                </a:solidFill>
              </a:rPr>
              <a:t>What is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7AE8279-B6B8-4DAF-9241-FDF722E0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88" y="1493520"/>
            <a:ext cx="3789512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A0A5946C-678E-4BBB-8D05-A4E4E305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908" y="4567535"/>
            <a:ext cx="3264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dirty="0">
                <a:solidFill>
                  <a:srgbClr val="000000"/>
                </a:solidFill>
              </a:rPr>
              <a:t>Traditional Programming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7F6B16FF-4070-4280-8B49-0E57B894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6962775"/>
            <a:ext cx="1298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000000"/>
                </a:solidFill>
              </a:rPr>
              <a:t>Machine Learning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51A71B6-D803-4AB1-AA6E-A981F5CD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3520"/>
            <a:ext cx="3968926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A0A5946C-678E-4BBB-8D05-A4E4E305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72000"/>
            <a:ext cx="2419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dirty="0">
                <a:solidFill>
                  <a:srgbClr val="0000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4469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pPr lvl="1" algn="ctr"/>
            <a:r>
              <a:rPr lang="en-US" sz="4000" dirty="0">
                <a:solidFill>
                  <a:srgbClr val="1338AD"/>
                </a:solidFill>
              </a:rPr>
              <a:t>Terminologies used in ML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06E27-5253-4EEE-93BB-7E332A0CB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458200" cy="5499100"/>
          </a:xfrm>
        </p:spPr>
        <p:txBody>
          <a:bodyPr>
            <a:normAutofit lnSpcReduction="10000"/>
          </a:bodyPr>
          <a:lstStyle/>
          <a:p>
            <a:r>
              <a:rPr lang="en-IN" altLang="en-US" sz="2800" dirty="0"/>
              <a:t>ML systems learn how to make inference from the input data samples to produce useful predictions on un-seen (test) data.</a:t>
            </a:r>
          </a:p>
          <a:p>
            <a:r>
              <a:rPr lang="en-IN" altLang="en-US" sz="2800" dirty="0"/>
              <a:t>Input data: </a:t>
            </a:r>
          </a:p>
          <a:p>
            <a:pPr lvl="1"/>
            <a:r>
              <a:rPr lang="en-IN" altLang="en-US" sz="2400" dirty="0"/>
              <a:t>labelled examples: A labelled example includes feature(s) and the label. {features, label}: (x, y)</a:t>
            </a:r>
            <a:r>
              <a:rPr lang="en-IN" altLang="en-US" sz="2000" dirty="0"/>
              <a:t>For e.g.: </a:t>
            </a:r>
          </a:p>
          <a:p>
            <a:pPr marL="914400" lvl="2" indent="0">
              <a:buNone/>
            </a:pPr>
            <a:endParaRPr lang="en-IN" altLang="en-US" dirty="0"/>
          </a:p>
          <a:p>
            <a:pPr marL="914400" lvl="2" indent="0">
              <a:buNone/>
            </a:pPr>
            <a:endParaRPr lang="en-IN" altLang="en-US" dirty="0"/>
          </a:p>
          <a:p>
            <a:pPr marL="457200" lvl="1" indent="0">
              <a:buNone/>
            </a:pPr>
            <a:endParaRPr lang="en-IN" altLang="en-US" dirty="0"/>
          </a:p>
          <a:p>
            <a:pPr lvl="1"/>
            <a:r>
              <a:rPr lang="en-IN" altLang="en-US" sz="2400" dirty="0"/>
              <a:t>unlabelled examples: An unlabelled </a:t>
            </a:r>
          </a:p>
          <a:p>
            <a:pPr marL="457200" lvl="1" indent="0">
              <a:buNone/>
            </a:pPr>
            <a:r>
              <a:rPr lang="en-IN" altLang="en-US" sz="2400" dirty="0"/>
              <a:t>    example contains features but not </a:t>
            </a:r>
          </a:p>
          <a:p>
            <a:pPr marL="457200" lvl="1" indent="0">
              <a:buNone/>
            </a:pPr>
            <a:r>
              <a:rPr lang="en-IN" altLang="en-US" sz="2400" dirty="0"/>
              <a:t>    the label. {features, ?}: (x, ?)</a:t>
            </a:r>
          </a:p>
          <a:p>
            <a:pPr lvl="2"/>
            <a:r>
              <a:rPr lang="en-IN" altLang="en-US" dirty="0"/>
              <a:t>For e.g.: </a:t>
            </a:r>
          </a:p>
          <a:p>
            <a:pPr lvl="2"/>
            <a:endParaRPr lang="en-IN" altLang="en-US" dirty="0"/>
          </a:p>
          <a:p>
            <a:endParaRPr lang="en-IN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8284E48-64BC-4E12-A7F2-3DF5DBE40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28173"/>
              </p:ext>
            </p:extLst>
          </p:nvPr>
        </p:nvGraphicFramePr>
        <p:xfrm>
          <a:off x="990600" y="3429000"/>
          <a:ext cx="5105400" cy="914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IN" sz="1400" dirty="0"/>
                        <a:t>Features:</a:t>
                      </a: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Label</a:t>
                      </a:r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IN" sz="1400" dirty="0"/>
                        <a:t>Normal RBC, Normal </a:t>
                      </a:r>
                      <a:r>
                        <a:rPr lang="en-IN" sz="1400" dirty="0" err="1"/>
                        <a:t>HgB</a:t>
                      </a:r>
                      <a:endParaRPr lang="en-IN" sz="14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Healthy</a:t>
                      </a:r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IN" sz="1400" dirty="0"/>
                        <a:t>Low RBC, Low </a:t>
                      </a:r>
                      <a:r>
                        <a:rPr lang="en-IN" sz="1400" dirty="0" err="1"/>
                        <a:t>HgB</a:t>
                      </a:r>
                      <a:endParaRPr lang="en-IN" sz="14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Anaemic</a:t>
                      </a:r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1C01CA0-8677-456D-B59F-82CCD326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72731"/>
              </p:ext>
            </p:extLst>
          </p:nvPr>
        </p:nvGraphicFramePr>
        <p:xfrm>
          <a:off x="6405563" y="3733800"/>
          <a:ext cx="212883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r>
                        <a:rPr lang="en-IN" dirty="0"/>
                        <a:t>Features: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r>
                        <a:rPr lang="en-IN" dirty="0"/>
                        <a:t>Housing type: 4BHK, Price: 40,000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Housing type: 4BHK, Price: 15,000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Housing type: 2BHK, Price: 25,000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Housing type: 2BHK, Price: 8,000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22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3FD9610-B5A4-4783-AC8D-C01A22F3F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1338AD"/>
                </a:solidFill>
              </a:rPr>
              <a:t>Terminologies used in ML</a:t>
            </a:r>
            <a:endParaRPr lang="en-IN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16A4D9A-DB4A-42DB-A224-F6B104F84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IN" altLang="en-US" dirty="0"/>
              <a:t>Machine Learning Model:</a:t>
            </a:r>
          </a:p>
          <a:p>
            <a:pPr lvl="1"/>
            <a:r>
              <a:rPr lang="en-IN" altLang="en-US" dirty="0"/>
              <a:t>A ML model defines the relationship between the features and label.</a:t>
            </a:r>
          </a:p>
          <a:p>
            <a:pPr lvl="2"/>
            <a:r>
              <a:rPr lang="en-IN" altLang="en-US" dirty="0"/>
              <a:t>For e.g.:  An anaemia diagnostic  model might associate certain features strongly with “anaemic“ or “healthy”, and predict the labels based on the association rules it inferred. </a:t>
            </a:r>
          </a:p>
          <a:p>
            <a:pPr lvl="2"/>
            <a:endParaRPr lang="en-IN" altLang="en-US" dirty="0"/>
          </a:p>
          <a:p>
            <a:pPr lvl="1"/>
            <a:r>
              <a:rPr lang="en-IN" altLang="en-US" dirty="0"/>
              <a:t>Two Phases of ML model development</a:t>
            </a:r>
          </a:p>
          <a:p>
            <a:pPr lvl="2"/>
            <a:r>
              <a:rPr lang="en-IN" altLang="en-US" b="1" dirty="0"/>
              <a:t>Training</a:t>
            </a:r>
            <a:r>
              <a:rPr lang="en-IN" altLang="en-US" dirty="0"/>
              <a:t> means creating or </a:t>
            </a:r>
            <a:r>
              <a:rPr lang="en-IN" altLang="en-US" b="1" dirty="0"/>
              <a:t>learning</a:t>
            </a:r>
            <a:r>
              <a:rPr lang="en-IN" altLang="en-US" dirty="0"/>
              <a:t> the model. 	</a:t>
            </a:r>
          </a:p>
          <a:p>
            <a:pPr lvl="2"/>
            <a:r>
              <a:rPr lang="en-IN" altLang="en-US" b="1" dirty="0"/>
              <a:t>Testing/Inference</a:t>
            </a:r>
            <a:r>
              <a:rPr lang="en-IN" altLang="en-US" dirty="0"/>
              <a:t> means applying the trained model to unlabelled examples.</a:t>
            </a:r>
          </a:p>
        </p:txBody>
      </p:sp>
    </p:spTree>
    <p:extLst>
      <p:ext uri="{BB962C8B-B14F-4D97-AF65-F5344CB8AC3E}">
        <p14:creationId xmlns:p14="http://schemas.microsoft.com/office/powerpoint/2010/main" val="34027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338AD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Hand-written digit recognition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Speech recognition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Face detection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Object classification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Email spam detection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Computational biology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Autonomous cars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 Computer-aided diagnosis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262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338AD"/>
                </a:solidFill>
                <a:latin typeface="+mn-lt"/>
                <a:cs typeface="Times New Roman" pitchFamily="18" charset="0"/>
              </a:rPr>
              <a:t>Relation with Other Fields</a:t>
            </a:r>
            <a:endParaRPr lang="en-US" sz="4000" dirty="0">
              <a:solidFill>
                <a:srgbClr val="446C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" y="1600200"/>
            <a:ext cx="7772400" cy="4800600"/>
          </a:xfrm>
          <a:prstGeom prst="ellipse">
            <a:avLst/>
          </a:prstGeom>
          <a:solidFill>
            <a:srgbClr val="E8E8E8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1000" sy="101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7600" y="3048000"/>
            <a:ext cx="1752600" cy="16002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2" name="Oval 11"/>
          <p:cNvSpPr/>
          <p:nvPr/>
        </p:nvSpPr>
        <p:spPr>
          <a:xfrm>
            <a:off x="3733800" y="5638800"/>
            <a:ext cx="1905000" cy="5334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Algorithms, Graphics…</a:t>
            </a:r>
          </a:p>
        </p:txBody>
      </p:sp>
      <p:sp>
        <p:nvSpPr>
          <p:cNvPr id="14" name="Oval 13"/>
          <p:cNvSpPr/>
          <p:nvPr/>
        </p:nvSpPr>
        <p:spPr>
          <a:xfrm>
            <a:off x="5638800" y="4648200"/>
            <a:ext cx="2193508" cy="6858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Neuroscience</a:t>
            </a:r>
          </a:p>
        </p:txBody>
      </p:sp>
      <p:sp>
        <p:nvSpPr>
          <p:cNvPr id="15" name="Oval 14"/>
          <p:cNvSpPr/>
          <p:nvPr/>
        </p:nvSpPr>
        <p:spPr>
          <a:xfrm>
            <a:off x="6095314" y="3429000"/>
            <a:ext cx="2316640" cy="7620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Image Analysis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2362200"/>
            <a:ext cx="1905000" cy="5334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Signal Processing</a:t>
            </a:r>
          </a:p>
        </p:txBody>
      </p:sp>
      <p:sp>
        <p:nvSpPr>
          <p:cNvPr id="17" name="Oval 16"/>
          <p:cNvSpPr/>
          <p:nvPr/>
        </p:nvSpPr>
        <p:spPr>
          <a:xfrm>
            <a:off x="914400" y="3695700"/>
            <a:ext cx="1905000" cy="5715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Artificial Intelligence</a:t>
            </a:r>
          </a:p>
        </p:txBody>
      </p:sp>
      <p:sp>
        <p:nvSpPr>
          <p:cNvPr id="18" name="Oval 17"/>
          <p:cNvSpPr/>
          <p:nvPr/>
        </p:nvSpPr>
        <p:spPr>
          <a:xfrm>
            <a:off x="1524000" y="2438400"/>
            <a:ext cx="1905000" cy="6858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19" name="Oval 18"/>
          <p:cNvSpPr/>
          <p:nvPr/>
        </p:nvSpPr>
        <p:spPr>
          <a:xfrm>
            <a:off x="1600200" y="4876800"/>
            <a:ext cx="1905000" cy="5334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Robotics</a:t>
            </a:r>
          </a:p>
        </p:txBody>
      </p:sp>
      <p:sp>
        <p:nvSpPr>
          <p:cNvPr id="20" name="Oval 19"/>
          <p:cNvSpPr/>
          <p:nvPr/>
        </p:nvSpPr>
        <p:spPr>
          <a:xfrm>
            <a:off x="3429000" y="1828800"/>
            <a:ext cx="1905000" cy="533400"/>
          </a:xfrm>
          <a:prstGeom prst="ellipse">
            <a:avLst/>
          </a:prstGeom>
          <a:solidFill>
            <a:srgbClr val="58DA2A"/>
          </a:solidFill>
          <a:ln>
            <a:solidFill>
              <a:srgbClr val="58DA2A"/>
            </a:solidFill>
          </a:ln>
          <a:effectLst>
            <a:outerShdw blurRad="50800" dist="381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Document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193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Mathematics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325" y="5710535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4928" y="6400800"/>
            <a:ext cx="258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Computer Science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56388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Biology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2308" y="228153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40772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1047</Words>
  <Application>Microsoft Office PowerPoint</Application>
  <PresentationFormat>On-screen Show (4:3)</PresentationFormat>
  <Paragraphs>142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Introduction to Learning</vt:lpstr>
      <vt:lpstr>Introduction to Learning</vt:lpstr>
      <vt:lpstr>Why Machine Learning?</vt:lpstr>
      <vt:lpstr>What is ML?</vt:lpstr>
      <vt:lpstr>What is ML?</vt:lpstr>
      <vt:lpstr>Terminologies used in ML</vt:lpstr>
      <vt:lpstr>Terminologies used in ML</vt:lpstr>
      <vt:lpstr>Applications</vt:lpstr>
      <vt:lpstr>Relation with Other Fields</vt:lpstr>
      <vt:lpstr> Relation with AI, ML and DL </vt:lpstr>
      <vt:lpstr>PowerPoint Presentation</vt:lpstr>
      <vt:lpstr>Bayesian Learning</vt:lpstr>
      <vt:lpstr>Bayesian Learning</vt:lpstr>
      <vt:lpstr>PowerPoint Presentation</vt:lpstr>
      <vt:lpstr>An Example</vt:lpstr>
      <vt:lpstr>PowerPoint Presentation</vt:lpstr>
      <vt:lpstr>Problem Analysis  </vt:lpstr>
      <vt:lpstr>PowerPoint Presentation</vt:lpstr>
      <vt:lpstr>Prior knowledge</vt:lpstr>
      <vt:lpstr>PowerPoint Presentation</vt:lpstr>
      <vt:lpstr>PowerPoint Presentation</vt:lpstr>
      <vt:lpstr>Bayes rule</vt:lpstr>
      <vt:lpstr>Bayes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Learning</dc:title>
  <dc:creator>Girish</dc:creator>
  <cp:lastModifiedBy>piyushjoshi3839data@gmail.com</cp:lastModifiedBy>
  <cp:revision>9</cp:revision>
  <dcterms:created xsi:type="dcterms:W3CDTF">2022-04-04T16:05:23Z</dcterms:created>
  <dcterms:modified xsi:type="dcterms:W3CDTF">2022-04-11T06:37:15Z</dcterms:modified>
</cp:coreProperties>
</file>