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FFDC-9812-4DF1-9865-3D9908EABEE7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0249-5EB3-47FA-A0E8-E9AC09BF4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Constraint Satisfaction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3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/>
          <a:stretch/>
        </p:blipFill>
        <p:spPr bwMode="auto">
          <a:xfrm>
            <a:off x="683568" y="1313240"/>
            <a:ext cx="7991873" cy="45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60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It can be helpful to visualize a CSP as a constraint graph, as shown in Figure. </a:t>
            </a:r>
          </a:p>
          <a:p>
            <a:r>
              <a:rPr lang="en-IN" sz="2400" dirty="0"/>
              <a:t>The nodes of the graph correspond to variables of the problem, and an edge connects any two variables that participate in a constraint.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3329"/>
            <a:ext cx="3888432" cy="32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6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952F-219C-427B-8426-39C246B1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37EB-8BE6-486C-B028-831D5F4E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62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046-B6D0-4AEC-8AE5-F1B16172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63EE-5725-446A-8649-05E08B8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9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15A7-7EE5-41D5-8BF9-7F0F53D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B98E-D4E2-41D2-81A0-0A6FC883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0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31C3-D347-408D-B729-CBC11CE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E604-139D-485E-B7FD-625EA94B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C1DF-DEAA-4C16-8D29-610B6988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7228-6EE1-4D36-83ED-0E8D5D44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6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Constraint Satisfaction Problem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problem is solved when each variable has a value that satisfies all the constraints on the variable. A problem described this way is called a </a:t>
            </a:r>
            <a:r>
              <a:rPr lang="en-IN" sz="2400" b="1" dirty="0"/>
              <a:t>constraint satisfaction problem</a:t>
            </a:r>
            <a:r>
              <a:rPr lang="en-IN" sz="2400" dirty="0"/>
              <a:t>, or CSP. 	</a:t>
            </a:r>
          </a:p>
          <a:p>
            <a:endParaRPr lang="en-IN" sz="2400" dirty="0"/>
          </a:p>
          <a:p>
            <a:r>
              <a:rPr lang="en-IN" sz="2400" dirty="0"/>
              <a:t>The main idea is to eliminate large portions of the search space all at once by identifying variable/value combinations that violate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04402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IN" sz="2400" dirty="0"/>
              <a:t>Constraint satisfaction problem consists of three components, X, D, and C:</a:t>
            </a:r>
          </a:p>
          <a:p>
            <a:pPr lvl="1"/>
            <a:r>
              <a:rPr lang="en-IN" sz="2000" dirty="0"/>
              <a:t>X is a set of variables, {X1,...,X,}.</a:t>
            </a:r>
          </a:p>
          <a:p>
            <a:pPr lvl="1"/>
            <a:r>
              <a:rPr lang="en-IN" sz="2000" dirty="0"/>
              <a:t>D is a set of domains, {D,...,D,}, one for each variable.</a:t>
            </a:r>
          </a:p>
          <a:p>
            <a:pPr lvl="1"/>
            <a:r>
              <a:rPr lang="en-IN" sz="2000" dirty="0"/>
              <a:t>C is a set of constraints that specify allowable combinations of values.</a:t>
            </a:r>
          </a:p>
          <a:p>
            <a:pPr lvl="1"/>
            <a:endParaRPr lang="en-IN" sz="2000" dirty="0"/>
          </a:p>
          <a:p>
            <a:r>
              <a:rPr lang="en-IN" sz="2400" dirty="0"/>
              <a:t>A domain, D, consists of a set of allowable values, {v1,..., </a:t>
            </a:r>
            <a:r>
              <a:rPr lang="en-IN" sz="2400" dirty="0" err="1"/>
              <a:t>vn</a:t>
            </a:r>
            <a:r>
              <a:rPr lang="en-IN" sz="2400" dirty="0"/>
              <a:t>}, for variable X;. </a:t>
            </a:r>
          </a:p>
          <a:p>
            <a:pPr lvl="1"/>
            <a:r>
              <a:rPr lang="en-IN" sz="2000" dirty="0"/>
              <a:t>For example, a Boolean variable would have the domain {</a:t>
            </a:r>
            <a:r>
              <a:rPr lang="en-IN" sz="2000" dirty="0" err="1"/>
              <a:t>true,false</a:t>
            </a:r>
            <a:r>
              <a:rPr lang="en-IN" sz="2000" dirty="0"/>
              <a:t>}.</a:t>
            </a:r>
          </a:p>
          <a:p>
            <a:pPr lvl="1"/>
            <a:endParaRPr lang="en-IN" sz="2000" dirty="0"/>
          </a:p>
          <a:p>
            <a:r>
              <a:rPr lang="en-IN" sz="2400" dirty="0"/>
              <a:t>Each constraint </a:t>
            </a:r>
            <a:r>
              <a:rPr lang="en-IN" sz="2400" dirty="0" err="1"/>
              <a:t>C</a:t>
            </a:r>
            <a:r>
              <a:rPr lang="en-IN" sz="2400" baseline="-25000" dirty="0" err="1"/>
              <a:t>j</a:t>
            </a:r>
            <a:r>
              <a:rPr lang="en-IN" sz="2400" dirty="0"/>
              <a:t> consists of a pair (scope, </a:t>
            </a:r>
            <a:r>
              <a:rPr lang="en-IN" sz="2400" dirty="0" err="1"/>
              <a:t>rel</a:t>
            </a:r>
            <a:r>
              <a:rPr lang="en-IN" sz="2400" dirty="0"/>
              <a:t>), </a:t>
            </a:r>
          </a:p>
          <a:p>
            <a:pPr lvl="1"/>
            <a:r>
              <a:rPr lang="en-IN" sz="2000" dirty="0"/>
              <a:t>where scope is a tuple of variables that participate in the constraint</a:t>
            </a:r>
          </a:p>
          <a:p>
            <a:pPr lvl="1"/>
            <a:r>
              <a:rPr lang="en-IN" sz="2000" dirty="0"/>
              <a:t> </a:t>
            </a:r>
            <a:r>
              <a:rPr lang="en-IN" sz="2000" dirty="0" err="1"/>
              <a:t>rel</a:t>
            </a:r>
            <a:r>
              <a:rPr lang="en-IN" sz="2000" dirty="0"/>
              <a:t> is a relation that defines the values that those variables can take on.</a:t>
            </a:r>
          </a:p>
        </p:txBody>
      </p:sp>
    </p:spTree>
    <p:extLst>
      <p:ext uri="{BB962C8B-B14F-4D97-AF65-F5344CB8AC3E}">
        <p14:creationId xmlns:p14="http://schemas.microsoft.com/office/powerpoint/2010/main" val="348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relation can be represented as an explicit set of all tuples of values that satisfy the constraint, or as a function that can compute whether a tuple is a member of the relation. </a:t>
            </a:r>
          </a:p>
          <a:p>
            <a:endParaRPr lang="en-IN" sz="2800" dirty="0"/>
          </a:p>
          <a:p>
            <a:pPr lvl="1"/>
            <a:r>
              <a:rPr lang="en-IN" sz="2400" dirty="0"/>
              <a:t>For example, if X; and X, both have the domain {1,2,3}, then the constraint saying that X1; must be greater than X2 can be written as,</a:t>
            </a:r>
          </a:p>
          <a:p>
            <a:pPr lvl="1"/>
            <a:endParaRPr lang="en-IN" sz="2400" dirty="0"/>
          </a:p>
          <a:p>
            <a:pPr marL="457200" lvl="1" indent="0">
              <a:buNone/>
            </a:pPr>
            <a:r>
              <a:rPr lang="pt-BR" sz="2400" dirty="0"/>
              <a:t>((X1,X2),{(3,1),(3,2),(2,1)}) or as ((X1, X2), X1 &gt; X2).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49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CSPs deal with assignments of values to variables, {Xi = </a:t>
            </a:r>
            <a:r>
              <a:rPr lang="en-IN" sz="2400" dirty="0" err="1"/>
              <a:t>vi,Xj</a:t>
            </a:r>
            <a:r>
              <a:rPr lang="en-IN" sz="2400" dirty="0"/>
              <a:t> =</a:t>
            </a:r>
            <a:r>
              <a:rPr lang="en-IN" sz="2400" dirty="0" err="1"/>
              <a:t>vj</a:t>
            </a:r>
            <a:r>
              <a:rPr lang="en-IN" sz="2400" dirty="0"/>
              <a:t>,...}. </a:t>
            </a:r>
          </a:p>
          <a:p>
            <a:endParaRPr lang="en-IN" sz="2400" dirty="0"/>
          </a:p>
          <a:p>
            <a:r>
              <a:rPr lang="en-IN" sz="2400" dirty="0"/>
              <a:t>An assignment that does not violate any constraints is called a </a:t>
            </a:r>
            <a:r>
              <a:rPr lang="en-IN" sz="2400" b="1" dirty="0"/>
              <a:t>consistent or legal assignment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/>
              <a:t>complete assignment </a:t>
            </a:r>
            <a:r>
              <a:rPr lang="en-IN" sz="2400" dirty="0"/>
              <a:t>is one in which every variable is assigned a value, and a </a:t>
            </a:r>
            <a:r>
              <a:rPr lang="en-IN" sz="2400" b="1" dirty="0"/>
              <a:t>solution</a:t>
            </a:r>
            <a:r>
              <a:rPr lang="en-IN" sz="2400" dirty="0"/>
              <a:t> to a CSP is a consistent, complete assignment. </a:t>
            </a: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/>
              <a:t>partial assignment </a:t>
            </a:r>
            <a:r>
              <a:rPr lang="en-IN" sz="2400" dirty="0"/>
              <a:t>is one that leaves some variables unassigned, and a partial solution is a partial assignment that is </a:t>
            </a:r>
            <a:r>
              <a:rPr lang="en-IN" sz="2400" b="1" dirty="0"/>
              <a:t>consistent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0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map of Australia showing each of its states and territories.</a:t>
            </a:r>
          </a:p>
          <a:p>
            <a:r>
              <a:rPr lang="en-IN" sz="2000" dirty="0"/>
              <a:t> We are given the task of </a:t>
            </a:r>
            <a:r>
              <a:rPr lang="en-IN" sz="2000" dirty="0" err="1"/>
              <a:t>coloring</a:t>
            </a:r>
            <a:r>
              <a:rPr lang="en-IN" sz="2000" dirty="0"/>
              <a:t> each region either red, green, or blue in such a way that no two </a:t>
            </a:r>
            <a:r>
              <a:rPr lang="en-IN" sz="2000" dirty="0" err="1"/>
              <a:t>neighboring</a:t>
            </a:r>
            <a:r>
              <a:rPr lang="en-IN" sz="2000" dirty="0"/>
              <a:t> regions have the same </a:t>
            </a:r>
            <a:r>
              <a:rPr lang="en-IN" sz="2000" dirty="0" err="1"/>
              <a:t>color</a:t>
            </a:r>
            <a:r>
              <a:rPr lang="en-IN" sz="2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87" y="3068960"/>
            <a:ext cx="4065404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en-IN" sz="2800" dirty="0"/>
              <a:t>We define the variables to be the regions: </a:t>
            </a:r>
          </a:p>
          <a:p>
            <a:pPr marL="457200" lvl="1" indent="0" algn="ctr">
              <a:buNone/>
            </a:pPr>
            <a:r>
              <a:rPr lang="en-IN" sz="2400" dirty="0"/>
              <a:t>X = {WA,NT,Q,NSW,V,SA,T}.</a:t>
            </a:r>
          </a:p>
          <a:p>
            <a:pPr marL="457200" lvl="1" indent="0" algn="ctr">
              <a:buNone/>
            </a:pPr>
            <a:endParaRPr lang="en-IN" sz="2400" dirty="0"/>
          </a:p>
          <a:p>
            <a:r>
              <a:rPr lang="en-IN" sz="2800" dirty="0"/>
              <a:t>The domain of every variable is the set </a:t>
            </a:r>
          </a:p>
          <a:p>
            <a:pPr marL="0" indent="0" algn="ctr">
              <a:buNone/>
            </a:pPr>
            <a:r>
              <a:rPr lang="en-IN" sz="2800" dirty="0"/>
              <a:t>	</a:t>
            </a:r>
            <a:r>
              <a:rPr lang="en-IN" sz="2400" dirty="0"/>
              <a:t>Di = {red, green, blue}.</a:t>
            </a:r>
          </a:p>
          <a:p>
            <a:r>
              <a:rPr lang="en-IN" sz="2800" dirty="0"/>
              <a:t>The constraints require </a:t>
            </a:r>
            <a:r>
              <a:rPr lang="en-IN" sz="2800" dirty="0" err="1"/>
              <a:t>neighboring</a:t>
            </a:r>
            <a:r>
              <a:rPr lang="en-IN" sz="2800" dirty="0"/>
              <a:t> regions to have distinct </a:t>
            </a:r>
            <a:r>
              <a:rPr lang="en-IN" sz="2800" dirty="0" err="1"/>
              <a:t>colors</a:t>
            </a:r>
            <a:r>
              <a:rPr lang="en-IN" sz="2800" dirty="0"/>
              <a:t>. </a:t>
            </a:r>
          </a:p>
          <a:p>
            <a:r>
              <a:rPr lang="en-IN" sz="2800" dirty="0"/>
              <a:t>Since there are nine places where regions border, there are nine constraints:</a:t>
            </a:r>
          </a:p>
          <a:p>
            <a:pPr marL="0" indent="0" algn="ctr">
              <a:buNone/>
            </a:pPr>
            <a:r>
              <a:rPr lang="en-IN" sz="2400" dirty="0"/>
              <a:t>C = {SA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WA,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NT,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Q, SA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NSW, SA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V,</a:t>
            </a:r>
          </a:p>
          <a:p>
            <a:pPr marL="0" indent="0" algn="ctr">
              <a:buNone/>
            </a:pPr>
            <a:r>
              <a:rPr lang="en-IN" sz="2400" dirty="0"/>
              <a:t>WA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NT, NT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Q, Q </a:t>
            </a:r>
            <a:r>
              <a:rPr lang="en-IN" sz="2400" dirty="0">
                <a:sym typeface="Symbol"/>
              </a:rPr>
              <a:t></a:t>
            </a:r>
            <a:r>
              <a:rPr lang="en-IN" sz="2400" dirty="0"/>
              <a:t> NSW, NSW</a:t>
            </a:r>
            <a:r>
              <a:rPr lang="en-IN" sz="2400" dirty="0">
                <a:sym typeface="Symbol"/>
              </a:rPr>
              <a:t> </a:t>
            </a:r>
            <a:r>
              <a:rPr lang="en-IN" sz="2400" dirty="0"/>
              <a:t> V}.</a:t>
            </a:r>
          </a:p>
        </p:txBody>
      </p:sp>
    </p:spTree>
    <p:extLst>
      <p:ext uri="{BB962C8B-B14F-4D97-AF65-F5344CB8AC3E}">
        <p14:creationId xmlns:p14="http://schemas.microsoft.com/office/powerpoint/2010/main" val="29415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Here we arc using abbreviations; SA </a:t>
            </a:r>
            <a:r>
              <a:rPr lang="en-IN" sz="2800" dirty="0">
                <a:sym typeface="Symbol"/>
              </a:rPr>
              <a:t></a:t>
            </a:r>
            <a:r>
              <a:rPr lang="en-IN" sz="2800" dirty="0"/>
              <a:t> WA is a shortcut for ((SA,WA),SA</a:t>
            </a:r>
            <a:r>
              <a:rPr lang="en-IN" sz="2800" dirty="0">
                <a:sym typeface="Symbol"/>
              </a:rPr>
              <a:t> </a:t>
            </a:r>
            <a:r>
              <a:rPr lang="en-IN" sz="2800" dirty="0"/>
              <a:t> WA),</a:t>
            </a:r>
          </a:p>
          <a:p>
            <a:endParaRPr lang="en-IN" sz="2800" dirty="0"/>
          </a:p>
          <a:p>
            <a:r>
              <a:rPr lang="en-IN" sz="2800" dirty="0"/>
              <a:t>Where SA </a:t>
            </a:r>
            <a:r>
              <a:rPr lang="en-IN" sz="2800" dirty="0">
                <a:sym typeface="Symbol"/>
              </a:rPr>
              <a:t></a:t>
            </a:r>
            <a:r>
              <a:rPr lang="en-IN" sz="2800" dirty="0"/>
              <a:t> WA can be fully enumerated in turn as </a:t>
            </a:r>
          </a:p>
          <a:p>
            <a:pPr marL="0" indent="0">
              <a:buNone/>
            </a:pPr>
            <a:r>
              <a:rPr lang="en-IN" sz="2800" dirty="0"/>
              <a:t>	{(red, green), (red. blue), (green, red), (green, blue), (blue, red), (blue, green) }.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Solutions to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0739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problem: Map </a:t>
            </a:r>
            <a:r>
              <a:rPr lang="en-IN" dirty="0" err="1"/>
              <a:t>coloring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possible solutions to this problem, such as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{WA =red, NT=green, Q= red, NSW = green, V = red, SA=blue, T = red }.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711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Constraint Satisfaction Problem</vt:lpstr>
      <vt:lpstr>Constraint Satisfaction Problem (CSP)</vt:lpstr>
      <vt:lpstr>Definition of CSP</vt:lpstr>
      <vt:lpstr>PowerPoint Presentation</vt:lpstr>
      <vt:lpstr>PowerPoint Presentation</vt:lpstr>
      <vt:lpstr>Example problem: Map coloring</vt:lpstr>
      <vt:lpstr>Example problem: Map coloring</vt:lpstr>
      <vt:lpstr>Example problem: Map coloring</vt:lpstr>
      <vt:lpstr>Example problem: Map coloring</vt:lpstr>
      <vt:lpstr>PowerPoint Presentation</vt:lpstr>
      <vt:lpstr>Example problem: Map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piyushjoshi3839data@gmail.com</cp:lastModifiedBy>
  <cp:revision>26</cp:revision>
  <dcterms:created xsi:type="dcterms:W3CDTF">2022-02-08T04:15:02Z</dcterms:created>
  <dcterms:modified xsi:type="dcterms:W3CDTF">2022-02-18T04:38:32Z</dcterms:modified>
</cp:coreProperties>
</file>