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9" r:id="rId2"/>
    <p:sldId id="290" r:id="rId3"/>
    <p:sldId id="291" r:id="rId4"/>
    <p:sldId id="292" r:id="rId5"/>
    <p:sldId id="293" r:id="rId6"/>
    <p:sldId id="295" r:id="rId7"/>
    <p:sldId id="296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43" autoAdjust="0"/>
  </p:normalViewPr>
  <p:slideViewPr>
    <p:cSldViewPr>
      <p:cViewPr varScale="1">
        <p:scale>
          <a:sx n="66" d="100"/>
          <a:sy n="66" d="100"/>
        </p:scale>
        <p:origin x="19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0B3FE-B6E4-4532-AC86-E9C4FBE6F4B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58616-D74B-4AFE-9747-56BFA5106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5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43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65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2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93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98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98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46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1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4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3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40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E018-FD04-40C6-834D-AA35CD397B6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2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dirty="0"/>
              <a:t>AC-3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We can represent the AC-3 algorithm in 3 steps: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Get all the constraints and turn each one into two arcs. For example:</a:t>
            </a:r>
            <a:br>
              <a:rPr lang="en-IN" dirty="0"/>
            </a:br>
            <a:r>
              <a:rPr lang="en-IN" dirty="0"/>
              <a:t>𝐴 &gt; 𝐵 becomes 𝐴 &gt; 𝐵 and 𝐵 &lt; 𝐴.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Add all the arcs to a queue.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Repeat until the queue is empty:</a:t>
            </a:r>
            <a:br>
              <a:rPr lang="en-IN" dirty="0"/>
            </a:br>
            <a:r>
              <a:rPr lang="en-IN" dirty="0"/>
              <a:t>3.1. Take the first arc (</a:t>
            </a:r>
            <a:r>
              <a:rPr lang="en-IN" b="1" dirty="0"/>
              <a:t>𝑥</a:t>
            </a:r>
            <a:r>
              <a:rPr lang="en-IN" dirty="0"/>
              <a:t>, </a:t>
            </a:r>
            <a:r>
              <a:rPr lang="en-IN" b="1" dirty="0"/>
              <a:t>𝑦</a:t>
            </a:r>
            <a:r>
              <a:rPr lang="en-IN" dirty="0"/>
              <a:t>), off the queue (</a:t>
            </a:r>
            <a:r>
              <a:rPr lang="en-IN" b="1" dirty="0" err="1"/>
              <a:t>dequeue</a:t>
            </a:r>
            <a:r>
              <a:rPr lang="en-IN" dirty="0"/>
              <a:t>).</a:t>
            </a:r>
            <a:br>
              <a:rPr lang="en-IN" dirty="0"/>
            </a:br>
            <a:r>
              <a:rPr lang="en-IN" dirty="0"/>
              <a:t>3.2. For </a:t>
            </a:r>
            <a:r>
              <a:rPr lang="en-IN" b="1" dirty="0"/>
              <a:t>every</a:t>
            </a:r>
            <a:r>
              <a:rPr lang="en-IN" dirty="0"/>
              <a:t> value in the </a:t>
            </a:r>
            <a:r>
              <a:rPr lang="en-IN" b="1" dirty="0"/>
              <a:t>𝑥 </a:t>
            </a:r>
            <a:r>
              <a:rPr lang="en-IN" dirty="0"/>
              <a:t>domain, there must be some value of the </a:t>
            </a:r>
            <a:r>
              <a:rPr lang="en-IN" b="1" dirty="0"/>
              <a:t>𝑦 </a:t>
            </a:r>
            <a:r>
              <a:rPr lang="en-IN" dirty="0"/>
              <a:t>domain.</a:t>
            </a:r>
            <a:br>
              <a:rPr lang="en-IN" dirty="0"/>
            </a:br>
            <a:r>
              <a:rPr lang="en-IN" dirty="0"/>
              <a:t>3.3. Make </a:t>
            </a:r>
            <a:r>
              <a:rPr lang="en-IN" b="1" dirty="0"/>
              <a:t>𝑥</a:t>
            </a:r>
            <a:r>
              <a:rPr lang="en-IN" dirty="0"/>
              <a:t> arc consistent with </a:t>
            </a:r>
            <a:r>
              <a:rPr lang="en-IN" b="1" dirty="0"/>
              <a:t>𝑦</a:t>
            </a:r>
            <a:r>
              <a:rPr lang="en-IN" dirty="0"/>
              <a:t>. To do so, remove values from </a:t>
            </a:r>
            <a:r>
              <a:rPr lang="en-IN" b="1" dirty="0"/>
              <a:t>𝑥 </a:t>
            </a:r>
            <a:r>
              <a:rPr lang="en-IN" dirty="0"/>
              <a:t>domain for which there is no possible corresponding value for </a:t>
            </a:r>
            <a:r>
              <a:rPr lang="en-IN" b="1" dirty="0"/>
              <a:t>𝑦 </a:t>
            </a:r>
            <a:r>
              <a:rPr lang="en-IN" dirty="0"/>
              <a:t>domain.</a:t>
            </a:r>
            <a:br>
              <a:rPr lang="en-IN" dirty="0"/>
            </a:br>
            <a:r>
              <a:rPr lang="en-IN" dirty="0"/>
              <a:t>3.4. If the </a:t>
            </a:r>
            <a:r>
              <a:rPr lang="en-IN" b="1" dirty="0"/>
              <a:t>𝑥 </a:t>
            </a:r>
            <a:r>
              <a:rPr lang="en-IN" dirty="0"/>
              <a:t>domain has changed, add all arcs of the form (</a:t>
            </a:r>
            <a:r>
              <a:rPr lang="en-IN" b="1" dirty="0"/>
              <a:t>𝑘</a:t>
            </a:r>
            <a:r>
              <a:rPr lang="en-IN" dirty="0"/>
              <a:t>, </a:t>
            </a:r>
            <a:r>
              <a:rPr lang="en-IN" b="1" dirty="0"/>
              <a:t>𝑥</a:t>
            </a:r>
            <a:r>
              <a:rPr lang="en-IN" dirty="0"/>
              <a:t>) to the queue (</a:t>
            </a:r>
            <a:r>
              <a:rPr lang="en-IN" b="1" dirty="0" err="1"/>
              <a:t>enqueue</a:t>
            </a:r>
            <a:r>
              <a:rPr lang="en-IN" dirty="0"/>
              <a:t>). Here </a:t>
            </a:r>
            <a:r>
              <a:rPr lang="en-IN" b="1" dirty="0"/>
              <a:t>𝑘 </a:t>
            </a:r>
            <a:r>
              <a:rPr lang="en-IN" dirty="0"/>
              <a:t>is another variable different from </a:t>
            </a:r>
            <a:r>
              <a:rPr lang="en-IN" b="1" dirty="0"/>
              <a:t>𝑦 </a:t>
            </a:r>
            <a:r>
              <a:rPr lang="en-IN" dirty="0"/>
              <a:t>that has a relation to </a:t>
            </a:r>
            <a:r>
              <a:rPr lang="en-IN" b="1" dirty="0"/>
              <a:t>𝑥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4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46024"/>
              </p:ext>
            </p:extLst>
          </p:nvPr>
        </p:nvGraphicFramePr>
        <p:xfrm>
          <a:off x="3491880" y="3140968"/>
          <a:ext cx="952818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>
                          <a:solidFill>
                            <a:srgbClr val="FF0000"/>
                          </a:solidFill>
                        </a:rPr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noStrike" baseline="0" dirty="0">
                          <a:solidFill>
                            <a:srgbClr val="00B05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89048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C={1,2,3}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56894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>
                          <a:solidFill>
                            <a:schemeClr val="tx1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Queue:</a:t>
            </a:r>
          </a:p>
        </p:txBody>
      </p:sp>
    </p:spTree>
    <p:extLst>
      <p:ext uri="{BB962C8B-B14F-4D97-AF65-F5344CB8AC3E}">
        <p14:creationId xmlns:p14="http://schemas.microsoft.com/office/powerpoint/2010/main" val="3053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91349"/>
              </p:ext>
            </p:extLst>
          </p:nvPr>
        </p:nvGraphicFramePr>
        <p:xfrm>
          <a:off x="3491880" y="3140968"/>
          <a:ext cx="952818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>
                          <a:solidFill>
                            <a:srgbClr val="FF0000"/>
                          </a:solidFill>
                        </a:rPr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>
                          <a:solidFill>
                            <a:srgbClr val="FF0000"/>
                          </a:solidFill>
                        </a:rPr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noStrike" baseline="0" dirty="0">
                          <a:solidFill>
                            <a:srgbClr val="00B05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251590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C={1,2,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IN" sz="2000" b="1" dirty="0"/>
                        <a:t>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89852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>
                          <a:solidFill>
                            <a:schemeClr val="tx1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Queue:</a:t>
            </a:r>
          </a:p>
        </p:txBody>
      </p:sp>
    </p:spTree>
    <p:extLst>
      <p:ext uri="{BB962C8B-B14F-4D97-AF65-F5344CB8AC3E}">
        <p14:creationId xmlns:p14="http://schemas.microsoft.com/office/powerpoint/2010/main" val="242721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1853"/>
              </p:ext>
            </p:extLst>
          </p:nvPr>
        </p:nvGraphicFramePr>
        <p:xfrm>
          <a:off x="3491880" y="3140968"/>
          <a:ext cx="952818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>
                          <a:solidFill>
                            <a:srgbClr val="FF0000"/>
                          </a:solidFill>
                        </a:rPr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>
                          <a:solidFill>
                            <a:srgbClr val="FF0000"/>
                          </a:solidFill>
                        </a:rPr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noStrike" baseline="0" dirty="0">
                          <a:solidFill>
                            <a:srgbClr val="00B05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36362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C={1,2}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33409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>
                          <a:solidFill>
                            <a:schemeClr val="tx1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Queue:</a:t>
            </a:r>
          </a:p>
        </p:txBody>
      </p:sp>
    </p:spTree>
    <p:extLst>
      <p:ext uri="{BB962C8B-B14F-4D97-AF65-F5344CB8AC3E}">
        <p14:creationId xmlns:p14="http://schemas.microsoft.com/office/powerpoint/2010/main" val="276887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539239"/>
              </p:ext>
            </p:extLst>
          </p:nvPr>
        </p:nvGraphicFramePr>
        <p:xfrm>
          <a:off x="3491880" y="2996952"/>
          <a:ext cx="952818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>
                          <a:solidFill>
                            <a:srgbClr val="FF0000"/>
                          </a:solidFill>
                        </a:rPr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>
                          <a:solidFill>
                            <a:srgbClr val="FF0000"/>
                          </a:solidFill>
                        </a:rPr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noStrike" baseline="0" dirty="0">
                          <a:solidFill>
                            <a:srgbClr val="00B05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noStrike" baseline="0" dirty="0">
                          <a:solidFill>
                            <a:srgbClr val="00B050"/>
                          </a:solidFill>
                        </a:rPr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3377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C={1,2}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764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>
                          <a:solidFill>
                            <a:schemeClr val="tx1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Queue:</a:t>
            </a:r>
          </a:p>
        </p:txBody>
      </p:sp>
    </p:spTree>
    <p:extLst>
      <p:ext uri="{BB962C8B-B14F-4D97-AF65-F5344CB8AC3E}">
        <p14:creationId xmlns:p14="http://schemas.microsoft.com/office/powerpoint/2010/main" val="302244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96886"/>
              </p:ext>
            </p:extLst>
          </p:nvPr>
        </p:nvGraphicFramePr>
        <p:xfrm>
          <a:off x="3491880" y="2996952"/>
          <a:ext cx="952818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>
                          <a:solidFill>
                            <a:srgbClr val="FF0000"/>
                          </a:solidFill>
                        </a:rPr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>
                          <a:solidFill>
                            <a:srgbClr val="FF0000"/>
                          </a:solidFill>
                        </a:rPr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noStrike" baseline="0" dirty="0">
                          <a:solidFill>
                            <a:srgbClr val="00B050"/>
                          </a:solidFill>
                        </a:rPr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98364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C={1,2}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59655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>
                          <a:solidFill>
                            <a:schemeClr val="tx1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Queue:</a:t>
            </a:r>
          </a:p>
        </p:txBody>
      </p:sp>
    </p:spTree>
    <p:extLst>
      <p:ext uri="{BB962C8B-B14F-4D97-AF65-F5344CB8AC3E}">
        <p14:creationId xmlns:p14="http://schemas.microsoft.com/office/powerpoint/2010/main" val="93760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64171"/>
              </p:ext>
            </p:extLst>
          </p:nvPr>
        </p:nvGraphicFramePr>
        <p:xfrm>
          <a:off x="3491880" y="2996952"/>
          <a:ext cx="952818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>
                          <a:solidFill>
                            <a:srgbClr val="FF0000"/>
                          </a:solidFill>
                        </a:rPr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>
                          <a:solidFill>
                            <a:srgbClr val="FF0000"/>
                          </a:solidFill>
                        </a:rPr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20879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C={1,2}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57989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>
                          <a:solidFill>
                            <a:schemeClr val="tx1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Queue:</a:t>
            </a:r>
          </a:p>
        </p:txBody>
      </p:sp>
    </p:spTree>
    <p:extLst>
      <p:ext uri="{BB962C8B-B14F-4D97-AF65-F5344CB8AC3E}">
        <p14:creationId xmlns:p14="http://schemas.microsoft.com/office/powerpoint/2010/main" val="401237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4: Stop if no more arc in the queue</a:t>
            </a: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67766"/>
              </p:ext>
            </p:extLst>
          </p:nvPr>
        </p:nvGraphicFramePr>
        <p:xfrm>
          <a:off x="3491880" y="2996952"/>
          <a:ext cx="952818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>
                          <a:solidFill>
                            <a:srgbClr val="FF0000"/>
                          </a:solidFill>
                        </a:rPr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>
                          <a:solidFill>
                            <a:srgbClr val="FF0000"/>
                          </a:solidFill>
                        </a:rPr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70385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C={1,2}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2071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>
                          <a:solidFill>
                            <a:schemeClr val="tx1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Queue:</a:t>
            </a:r>
          </a:p>
        </p:txBody>
      </p:sp>
    </p:spTree>
    <p:extLst>
      <p:ext uri="{BB962C8B-B14F-4D97-AF65-F5344CB8AC3E}">
        <p14:creationId xmlns:p14="http://schemas.microsoft.com/office/powerpoint/2010/main" val="183333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01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take this example, where we have three variables 𝐴, 𝐵, and 𝐶 and the constraints: 𝐴 &gt; 𝐵 and 𝐵 = 𝐶.</a:t>
            </a:r>
          </a:p>
          <a:p>
            <a:endParaRPr lang="en-IN" dirty="0"/>
          </a:p>
          <a:p>
            <a:r>
              <a:rPr lang="en-IN" dirty="0"/>
              <a:t>A={1,2,3}</a:t>
            </a:r>
          </a:p>
          <a:p>
            <a:r>
              <a:rPr lang="en-IN" dirty="0"/>
              <a:t>B={1,2,3}</a:t>
            </a:r>
          </a:p>
          <a:p>
            <a:r>
              <a:rPr lang="en-IN" dirty="0"/>
              <a:t>C={1,2,3}</a:t>
            </a:r>
          </a:p>
        </p:txBody>
      </p:sp>
    </p:spTree>
    <p:extLst>
      <p:ext uri="{BB962C8B-B14F-4D97-AF65-F5344CB8AC3E}">
        <p14:creationId xmlns:p14="http://schemas.microsoft.com/office/powerpoint/2010/main" val="309017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1: Generate All Arcs</a:t>
            </a:r>
          </a:p>
          <a:p>
            <a:pPr marL="0" indent="0">
              <a:buNone/>
            </a:pPr>
            <a:r>
              <a:rPr lang="en-IN" dirty="0"/>
              <a:t>A&gt;B</a:t>
            </a:r>
          </a:p>
          <a:p>
            <a:pPr marL="0" indent="0">
              <a:buNone/>
            </a:pPr>
            <a:r>
              <a:rPr lang="en-IN" dirty="0"/>
              <a:t>B&lt;A</a:t>
            </a:r>
          </a:p>
          <a:p>
            <a:pPr marL="0" indent="0">
              <a:buNone/>
            </a:pPr>
            <a:r>
              <a:rPr lang="en-IN" dirty="0"/>
              <a:t>B=C</a:t>
            </a:r>
          </a:p>
          <a:p>
            <a:pPr marL="0" indent="0">
              <a:buNone/>
            </a:pPr>
            <a:r>
              <a:rPr lang="en-IN" dirty="0"/>
              <a:t>C=B</a:t>
            </a:r>
          </a:p>
        </p:txBody>
      </p:sp>
    </p:spTree>
    <p:extLst>
      <p:ext uri="{BB962C8B-B14F-4D97-AF65-F5344CB8AC3E}">
        <p14:creationId xmlns:p14="http://schemas.microsoft.com/office/powerpoint/2010/main" val="60586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2: Create the Queue</a:t>
            </a:r>
          </a:p>
          <a:p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73209"/>
              </p:ext>
            </p:extLst>
          </p:nvPr>
        </p:nvGraphicFramePr>
        <p:xfrm>
          <a:off x="3491880" y="3140968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Queue: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88948"/>
              </p:ext>
            </p:extLst>
          </p:nvPr>
        </p:nvGraphicFramePr>
        <p:xfrm>
          <a:off x="7984077" y="2956563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>
                          <a:solidFill>
                            <a:schemeClr val="tx1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24825" y="2395612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Arcs</a:t>
            </a:r>
          </a:p>
        </p:txBody>
      </p:sp>
    </p:spTree>
    <p:extLst>
      <p:ext uri="{BB962C8B-B14F-4D97-AF65-F5344CB8AC3E}">
        <p14:creationId xmlns:p14="http://schemas.microsoft.com/office/powerpoint/2010/main" val="255313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75527"/>
              </p:ext>
            </p:extLst>
          </p:nvPr>
        </p:nvGraphicFramePr>
        <p:xfrm>
          <a:off x="3491880" y="3140968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65128"/>
              </p:ext>
            </p:extLst>
          </p:nvPr>
        </p:nvGraphicFramePr>
        <p:xfrm>
          <a:off x="5652120" y="3068960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A={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1,</a:t>
                      </a:r>
                      <a:r>
                        <a:rPr lang="en-IN" sz="2000" b="1" dirty="0"/>
                        <a:t>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B={1,2,3}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C={1,2,3}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10161"/>
              </p:ext>
            </p:extLst>
          </p:nvPr>
        </p:nvGraphicFramePr>
        <p:xfrm>
          <a:off x="7984077" y="2956563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>
                          <a:solidFill>
                            <a:schemeClr val="tx1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24825" y="2395612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Queue:</a:t>
            </a:r>
          </a:p>
        </p:txBody>
      </p:sp>
    </p:spTree>
    <p:extLst>
      <p:ext uri="{BB962C8B-B14F-4D97-AF65-F5344CB8AC3E}">
        <p14:creationId xmlns:p14="http://schemas.microsoft.com/office/powerpoint/2010/main" val="15776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53151"/>
              </p:ext>
            </p:extLst>
          </p:nvPr>
        </p:nvGraphicFramePr>
        <p:xfrm>
          <a:off x="3491880" y="3140968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13401"/>
              </p:ext>
            </p:extLst>
          </p:nvPr>
        </p:nvGraphicFramePr>
        <p:xfrm>
          <a:off x="5652120" y="3140968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B={1,2,3}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C={1,2,3}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070656"/>
              </p:ext>
            </p:extLst>
          </p:nvPr>
        </p:nvGraphicFramePr>
        <p:xfrm>
          <a:off x="7452320" y="2924944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>
                          <a:solidFill>
                            <a:schemeClr val="tx1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93068" y="2363993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Queue:</a:t>
            </a:r>
          </a:p>
        </p:txBody>
      </p:sp>
    </p:spTree>
    <p:extLst>
      <p:ext uri="{BB962C8B-B14F-4D97-AF65-F5344CB8AC3E}">
        <p14:creationId xmlns:p14="http://schemas.microsoft.com/office/powerpoint/2010/main" val="107314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53776"/>
              </p:ext>
            </p:extLst>
          </p:nvPr>
        </p:nvGraphicFramePr>
        <p:xfrm>
          <a:off x="3491880" y="3140968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>
                          <a:solidFill>
                            <a:srgbClr val="FF0000"/>
                          </a:solidFill>
                        </a:rPr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10356"/>
              </p:ext>
            </p:extLst>
          </p:nvPr>
        </p:nvGraphicFramePr>
        <p:xfrm>
          <a:off x="6444208" y="3212976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B={1,2,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IN" sz="2000" b="1" dirty="0"/>
                        <a:t>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C={1,2,3}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19535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>
                          <a:solidFill>
                            <a:schemeClr val="tx1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Queue:</a:t>
            </a:r>
          </a:p>
        </p:txBody>
      </p:sp>
    </p:spTree>
    <p:extLst>
      <p:ext uri="{BB962C8B-B14F-4D97-AF65-F5344CB8AC3E}">
        <p14:creationId xmlns:p14="http://schemas.microsoft.com/office/powerpoint/2010/main" val="60656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5484"/>
              </p:ext>
            </p:extLst>
          </p:nvPr>
        </p:nvGraphicFramePr>
        <p:xfrm>
          <a:off x="3491880" y="3140968"/>
          <a:ext cx="952818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noStrike" baseline="0" dirty="0">
                          <a:solidFill>
                            <a:srgbClr val="00B05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75230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C={1,2,3}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97899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>
                          <a:solidFill>
                            <a:schemeClr val="tx1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Queue:</a:t>
            </a:r>
          </a:p>
        </p:txBody>
      </p:sp>
    </p:spTree>
    <p:extLst>
      <p:ext uri="{BB962C8B-B14F-4D97-AF65-F5344CB8AC3E}">
        <p14:creationId xmlns:p14="http://schemas.microsoft.com/office/powerpoint/2010/main" val="290044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79415"/>
              </p:ext>
            </p:extLst>
          </p:nvPr>
        </p:nvGraphicFramePr>
        <p:xfrm>
          <a:off x="3491880" y="3140968"/>
          <a:ext cx="952818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>
                          <a:solidFill>
                            <a:srgbClr val="FF0000"/>
                          </a:solidFill>
                        </a:rPr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>
                          <a:solidFill>
                            <a:srgbClr val="FF0000"/>
                          </a:solidFill>
                        </a:rPr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noStrike" baseline="0" dirty="0">
                          <a:solidFill>
                            <a:srgbClr val="00B050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96906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C={1,2,3}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15510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>
                          <a:solidFill>
                            <a:schemeClr val="tx1"/>
                          </a:solidFill>
                        </a:rPr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B&lt;A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B=C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C=B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Queue:</a:t>
            </a:r>
          </a:p>
        </p:txBody>
      </p:sp>
    </p:spTree>
    <p:extLst>
      <p:ext uri="{BB962C8B-B14F-4D97-AF65-F5344CB8AC3E}">
        <p14:creationId xmlns:p14="http://schemas.microsoft.com/office/powerpoint/2010/main" val="100405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866</Words>
  <Application>Microsoft Office PowerPoint</Application>
  <PresentationFormat>On-screen Show (4:3)</PresentationFormat>
  <Paragraphs>221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AC-3 algorithm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piyushjoshi3839data@gmail.com</cp:lastModifiedBy>
  <cp:revision>19</cp:revision>
  <dcterms:created xsi:type="dcterms:W3CDTF">2022-02-13T15:20:55Z</dcterms:created>
  <dcterms:modified xsi:type="dcterms:W3CDTF">2022-02-23T06:46:36Z</dcterms:modified>
</cp:coreProperties>
</file>