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1"/>
  </p:notesMasterIdLst>
  <p:sldIdLst>
    <p:sldId id="256" r:id="rId3"/>
    <p:sldId id="729" r:id="rId4"/>
    <p:sldId id="662" r:id="rId5"/>
    <p:sldId id="694" r:id="rId6"/>
    <p:sldId id="748" r:id="rId7"/>
    <p:sldId id="355" r:id="rId8"/>
    <p:sldId id="356" r:id="rId9"/>
    <p:sldId id="337" r:id="rId10"/>
    <p:sldId id="352" r:id="rId11"/>
    <p:sldId id="338" r:id="rId12"/>
    <p:sldId id="350" r:id="rId13"/>
    <p:sldId id="339" r:id="rId14"/>
    <p:sldId id="340" r:id="rId15"/>
    <p:sldId id="353" r:id="rId16"/>
    <p:sldId id="354" r:id="rId17"/>
    <p:sldId id="341" r:id="rId18"/>
    <p:sldId id="357" r:id="rId19"/>
    <p:sldId id="358" r:id="rId20"/>
    <p:sldId id="342" r:id="rId21"/>
    <p:sldId id="343" r:id="rId22"/>
    <p:sldId id="344" r:id="rId23"/>
    <p:sldId id="345" r:id="rId24"/>
    <p:sldId id="346" r:id="rId25"/>
    <p:sldId id="359" r:id="rId26"/>
    <p:sldId id="750" r:id="rId27"/>
    <p:sldId id="753" r:id="rId28"/>
    <p:sldId id="754" r:id="rId29"/>
    <p:sldId id="749" r:id="rId30"/>
    <p:sldId id="751" r:id="rId31"/>
    <p:sldId id="752" r:id="rId32"/>
    <p:sldId id="347" r:id="rId33"/>
    <p:sldId id="348" r:id="rId34"/>
    <p:sldId id="757" r:id="rId35"/>
    <p:sldId id="756" r:id="rId36"/>
    <p:sldId id="758" r:id="rId37"/>
    <p:sldId id="755" r:id="rId38"/>
    <p:sldId id="759" r:id="rId39"/>
    <p:sldId id="760" r:id="rId4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21" y="-163"/>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97F1A25-75F0-48DF-8526-5D04C690A953}" type="datetimeFigureOut">
              <a:rPr lang="en-IN" smtClean="0"/>
              <a:pPr/>
              <a:t>17-04-2022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F3AB5B3-9C5A-4471-8571-8FFADB4F8CB7}" type="slidenum">
              <a:rPr lang="en-IN" smtClean="0"/>
              <a:pPr/>
              <a:t>‹#›</a:t>
            </a:fld>
            <a:endParaRPr lang="en-IN"/>
          </a:p>
        </p:txBody>
      </p:sp>
    </p:spTree>
    <p:extLst>
      <p:ext uri="{BB962C8B-B14F-4D97-AF65-F5344CB8AC3E}">
        <p14:creationId xmlns="" xmlns:p14="http://schemas.microsoft.com/office/powerpoint/2010/main" val="1311086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and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AF4042F3-6AC5-4F69-BFDB-D78DEF38750B}" type="slidenum">
              <a:rPr lang="en-US" smtClean="0"/>
              <a:pPr>
                <a:defRPr/>
              </a:pPr>
              <a:t>2</a:t>
            </a:fld>
            <a:endParaRPr lang="en-US"/>
          </a:p>
        </p:txBody>
      </p:sp>
    </p:spTree>
    <p:extLst>
      <p:ext uri="{BB962C8B-B14F-4D97-AF65-F5344CB8AC3E}">
        <p14:creationId xmlns="" xmlns:p14="http://schemas.microsoft.com/office/powerpoint/2010/main" val="404961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4C31169-8967-4479-BD8E-A9DFFFA5AB03}" type="slidenum">
              <a:rPr lang="en-US" smtClean="0">
                <a:latin typeface="Arial" charset="0"/>
              </a:rPr>
              <a:pPr/>
              <a:t>3</a:t>
            </a:fld>
            <a:endParaRPr lang="en-US">
              <a:latin typeface="Arial" charset="0"/>
            </a:endParaRPr>
          </a:p>
        </p:txBody>
      </p:sp>
      <p:sp>
        <p:nvSpPr>
          <p:cNvPr id="57347" name="Rectangle 2"/>
          <p:cNvSpPr>
            <a:spLocks noGrp="1" noRot="1" noChangeAspect="1" noChangeArrowheads="1" noTextEdit="1"/>
          </p:cNvSpPr>
          <p:nvPr>
            <p:ph type="sldImg"/>
          </p:nvPr>
        </p:nvSpPr>
        <p:spPr>
          <a:xfrm>
            <a:off x="457200" y="720725"/>
            <a:ext cx="6400800" cy="3600450"/>
          </a:xfrm>
          <a:ln/>
        </p:spPr>
      </p:sp>
      <p:sp>
        <p:nvSpPr>
          <p:cNvPr id="57348" name="Rectangle 3"/>
          <p:cNvSpPr>
            <a:spLocks noGrp="1" noChangeArrowheads="1"/>
          </p:cNvSpPr>
          <p:nvPr>
            <p:ph type="body" idx="1"/>
          </p:nvPr>
        </p:nvSpPr>
        <p:spPr>
          <a:xfrm>
            <a:off x="974924" y="4561576"/>
            <a:ext cx="5365352" cy="4318827"/>
          </a:xfrm>
          <a:noFill/>
          <a:ln/>
        </p:spPr>
        <p:txBody>
          <a:bodyPr/>
          <a:lstStyle/>
          <a:p>
            <a:pPr eaLnBrk="1" hangingPunct="1"/>
            <a:endParaRPr lang="en-US">
              <a:latin typeface="Arial" charset="0"/>
            </a:endParaRPr>
          </a:p>
        </p:txBody>
      </p:sp>
    </p:spTree>
    <p:extLst>
      <p:ext uri="{BB962C8B-B14F-4D97-AF65-F5344CB8AC3E}">
        <p14:creationId xmlns="" xmlns:p14="http://schemas.microsoft.com/office/powerpoint/2010/main" val="284390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7" name="PlaceHolder 2"/>
          <p:cNvSpPr>
            <a:spLocks noGrp="1"/>
          </p:cNvSpPr>
          <p:nvPr>
            <p:ph/>
          </p:nvPr>
        </p:nvSpPr>
        <p:spPr>
          <a:xfrm>
            <a:off x="2589120" y="21337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8" name="PlaceHolder 3"/>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60"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1"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2"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3" name="PlaceHolder 5"/>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65" name="PlaceHolder 2"/>
          <p:cNvSpPr>
            <a:spLocks noGrp="1"/>
          </p:cNvSpPr>
          <p:nvPr>
            <p:ph/>
          </p:nvPr>
        </p:nvSpPr>
        <p:spPr>
          <a:xfrm>
            <a:off x="25891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6" name="PlaceHolder 3"/>
          <p:cNvSpPr>
            <a:spLocks noGrp="1"/>
          </p:cNvSpPr>
          <p:nvPr>
            <p:ph/>
          </p:nvPr>
        </p:nvSpPr>
        <p:spPr>
          <a:xfrm>
            <a:off x="560340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7" name="PlaceHolder 4"/>
          <p:cNvSpPr>
            <a:spLocks noGrp="1"/>
          </p:cNvSpPr>
          <p:nvPr>
            <p:ph/>
          </p:nvPr>
        </p:nvSpPr>
        <p:spPr>
          <a:xfrm>
            <a:off x="86173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8" name="PlaceHolder 5"/>
          <p:cNvSpPr>
            <a:spLocks noGrp="1"/>
          </p:cNvSpPr>
          <p:nvPr>
            <p:ph/>
          </p:nvPr>
        </p:nvSpPr>
        <p:spPr>
          <a:xfrm>
            <a:off x="25891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69" name="PlaceHolder 6"/>
          <p:cNvSpPr>
            <a:spLocks noGrp="1"/>
          </p:cNvSpPr>
          <p:nvPr>
            <p:ph/>
          </p:nvPr>
        </p:nvSpPr>
        <p:spPr>
          <a:xfrm>
            <a:off x="560340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70" name="PlaceHolder 7"/>
          <p:cNvSpPr>
            <a:spLocks noGrp="1"/>
          </p:cNvSpPr>
          <p:nvPr>
            <p:ph/>
          </p:nvPr>
        </p:nvSpPr>
        <p:spPr>
          <a:xfrm>
            <a:off x="86173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5" name="PlaceHolder 2"/>
          <p:cNvSpPr>
            <a:spLocks noGrp="1"/>
          </p:cNvSpPr>
          <p:nvPr>
            <p:ph type="subTitle"/>
          </p:nvPr>
        </p:nvSpPr>
        <p:spPr>
          <a:xfrm>
            <a:off x="2589120" y="2133720"/>
            <a:ext cx="8915040" cy="377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7" name="PlaceHolder 2"/>
          <p:cNvSpPr>
            <a:spLocks noGrp="1"/>
          </p:cNvSpPr>
          <p:nvPr>
            <p:ph/>
          </p:nvPr>
        </p:nvSpPr>
        <p:spPr>
          <a:xfrm>
            <a:off x="2589120" y="2133720"/>
            <a:ext cx="89150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09"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0"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2593080" y="624240"/>
            <a:ext cx="8911440" cy="593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14"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5"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6"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6" name="PlaceHolder 2"/>
          <p:cNvSpPr>
            <a:spLocks noGrp="1"/>
          </p:cNvSpPr>
          <p:nvPr>
            <p:ph type="subTitle"/>
          </p:nvPr>
        </p:nvSpPr>
        <p:spPr>
          <a:xfrm>
            <a:off x="2589120" y="2133720"/>
            <a:ext cx="8915040" cy="377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18"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19"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0" name="PlaceHolder 4"/>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2"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3"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4" name="PlaceHolder 4"/>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6" name="PlaceHolder 2"/>
          <p:cNvSpPr>
            <a:spLocks noGrp="1"/>
          </p:cNvSpPr>
          <p:nvPr>
            <p:ph/>
          </p:nvPr>
        </p:nvSpPr>
        <p:spPr>
          <a:xfrm>
            <a:off x="2589120" y="21337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27" name="PlaceHolder 3"/>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29"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0"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1"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2" name="PlaceHolder 5"/>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134" name="PlaceHolder 2"/>
          <p:cNvSpPr>
            <a:spLocks noGrp="1"/>
          </p:cNvSpPr>
          <p:nvPr>
            <p:ph/>
          </p:nvPr>
        </p:nvSpPr>
        <p:spPr>
          <a:xfrm>
            <a:off x="25891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5" name="PlaceHolder 3"/>
          <p:cNvSpPr>
            <a:spLocks noGrp="1"/>
          </p:cNvSpPr>
          <p:nvPr>
            <p:ph/>
          </p:nvPr>
        </p:nvSpPr>
        <p:spPr>
          <a:xfrm>
            <a:off x="560340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6" name="PlaceHolder 4"/>
          <p:cNvSpPr>
            <a:spLocks noGrp="1"/>
          </p:cNvSpPr>
          <p:nvPr>
            <p:ph/>
          </p:nvPr>
        </p:nvSpPr>
        <p:spPr>
          <a:xfrm>
            <a:off x="8617320" y="21337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7" name="PlaceHolder 5"/>
          <p:cNvSpPr>
            <a:spLocks noGrp="1"/>
          </p:cNvSpPr>
          <p:nvPr>
            <p:ph/>
          </p:nvPr>
        </p:nvSpPr>
        <p:spPr>
          <a:xfrm>
            <a:off x="25891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8" name="PlaceHolder 6"/>
          <p:cNvSpPr>
            <a:spLocks noGrp="1"/>
          </p:cNvSpPr>
          <p:nvPr>
            <p:ph/>
          </p:nvPr>
        </p:nvSpPr>
        <p:spPr>
          <a:xfrm>
            <a:off x="560340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139" name="PlaceHolder 7"/>
          <p:cNvSpPr>
            <a:spLocks noGrp="1"/>
          </p:cNvSpPr>
          <p:nvPr>
            <p:ph/>
          </p:nvPr>
        </p:nvSpPr>
        <p:spPr>
          <a:xfrm>
            <a:off x="8617320" y="4106520"/>
            <a:ext cx="287028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E229F-FB62-4FF1-BECC-51132F2D1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2B4372F-E5A2-4BE9-9A38-D64AB1E9A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B4C045-5A04-42DA-BB1C-DE7F4568741A}"/>
              </a:ext>
            </a:extLst>
          </p:cNvPr>
          <p:cNvSpPr>
            <a:spLocks noGrp="1"/>
          </p:cNvSpPr>
          <p:nvPr>
            <p:ph type="dt" sz="half" idx="10"/>
          </p:nvPr>
        </p:nvSpPr>
        <p:spPr/>
        <p:txBody>
          <a:bodyPr/>
          <a:lstStyle/>
          <a:p>
            <a:fld id="{32BAFD29-85BA-4F8E-911D-4D462FF8E7A6}" type="datetimeFigureOut">
              <a:rPr lang="en-IN" smtClean="0"/>
              <a:pPr/>
              <a:t>17-04-2022</a:t>
            </a:fld>
            <a:endParaRPr lang="en-IN"/>
          </a:p>
        </p:txBody>
      </p:sp>
      <p:sp>
        <p:nvSpPr>
          <p:cNvPr id="5" name="Footer Placeholder 4">
            <a:extLst>
              <a:ext uri="{FF2B5EF4-FFF2-40B4-BE49-F238E27FC236}">
                <a16:creationId xmlns="" xmlns:a16="http://schemas.microsoft.com/office/drawing/2014/main" id="{ED0C804F-9C56-4C51-9E04-450E45BA6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7E9CF3D-20B2-4AC0-AEA6-21073CBD448F}"/>
              </a:ext>
            </a:extLst>
          </p:cNvPr>
          <p:cNvSpPr>
            <a:spLocks noGrp="1"/>
          </p:cNvSpPr>
          <p:nvPr>
            <p:ph type="sldNum" sz="quarter" idx="12"/>
          </p:nvPr>
        </p:nvSpPr>
        <p:spPr/>
        <p:txBody>
          <a:bodyPr/>
          <a:lstStyle/>
          <a:p>
            <a:fld id="{EF821D45-9246-4BA2-B187-26517621057A}" type="slidenum">
              <a:rPr lang="en-IN" smtClean="0"/>
              <a:pPr/>
              <a:t>‹#›</a:t>
            </a:fld>
            <a:endParaRPr lang="en-IN"/>
          </a:p>
        </p:txBody>
      </p:sp>
    </p:spTree>
    <p:extLst>
      <p:ext uri="{BB962C8B-B14F-4D97-AF65-F5344CB8AC3E}">
        <p14:creationId xmlns="" xmlns:p14="http://schemas.microsoft.com/office/powerpoint/2010/main" val="3377159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90C770-9481-4C41-AAFA-692B0C2CE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FAF1611-63E1-4FDC-8FA6-4A19A03DB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49E8E6-22C9-4991-B88B-43177DBB2AC4}"/>
              </a:ext>
            </a:extLst>
          </p:cNvPr>
          <p:cNvSpPr>
            <a:spLocks noGrp="1"/>
          </p:cNvSpPr>
          <p:nvPr>
            <p:ph type="dt" sz="half" idx="10"/>
          </p:nvPr>
        </p:nvSpPr>
        <p:spPr/>
        <p:txBody>
          <a:bodyPr/>
          <a:lstStyle/>
          <a:p>
            <a:fld id="{32BAFD29-85BA-4F8E-911D-4D462FF8E7A6}" type="datetimeFigureOut">
              <a:rPr lang="en-IN" smtClean="0"/>
              <a:pPr/>
              <a:t>17-04-2022</a:t>
            </a:fld>
            <a:endParaRPr lang="en-IN"/>
          </a:p>
        </p:txBody>
      </p:sp>
      <p:sp>
        <p:nvSpPr>
          <p:cNvPr id="5" name="Footer Placeholder 4">
            <a:extLst>
              <a:ext uri="{FF2B5EF4-FFF2-40B4-BE49-F238E27FC236}">
                <a16:creationId xmlns="" xmlns:a16="http://schemas.microsoft.com/office/drawing/2014/main" id="{1B3756FA-181B-42A8-AD46-CF842995E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736C5C-CD4D-44CD-AB3B-343505D7C651}"/>
              </a:ext>
            </a:extLst>
          </p:cNvPr>
          <p:cNvSpPr>
            <a:spLocks noGrp="1"/>
          </p:cNvSpPr>
          <p:nvPr>
            <p:ph type="sldNum" sz="quarter" idx="12"/>
          </p:nvPr>
        </p:nvSpPr>
        <p:spPr/>
        <p:txBody>
          <a:bodyPr/>
          <a:lstStyle/>
          <a:p>
            <a:fld id="{EF821D45-9246-4BA2-B187-26517621057A}" type="slidenum">
              <a:rPr lang="en-IN" smtClean="0"/>
              <a:pPr/>
              <a:t>‹#›</a:t>
            </a:fld>
            <a:endParaRPr lang="en-IN"/>
          </a:p>
        </p:txBody>
      </p:sp>
    </p:spTree>
    <p:extLst>
      <p:ext uri="{BB962C8B-B14F-4D97-AF65-F5344CB8AC3E}">
        <p14:creationId xmlns="" xmlns:p14="http://schemas.microsoft.com/office/powerpoint/2010/main" val="8676394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10877-E3C9-4E37-A5CA-F9BEF91D25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46864B8-AE11-437B-9A17-5EB6406BC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D1F3EAA-039C-4AC3-9185-49608BF5A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A71F902-5104-44D2-A07A-86223B8F36C7}"/>
              </a:ext>
            </a:extLst>
          </p:cNvPr>
          <p:cNvSpPr>
            <a:spLocks noGrp="1"/>
          </p:cNvSpPr>
          <p:nvPr>
            <p:ph type="dt" sz="half" idx="10"/>
          </p:nvPr>
        </p:nvSpPr>
        <p:spPr/>
        <p:txBody>
          <a:bodyPr/>
          <a:lstStyle/>
          <a:p>
            <a:fld id="{32BAFD29-85BA-4F8E-911D-4D462FF8E7A6}" type="datetimeFigureOut">
              <a:rPr lang="en-IN" smtClean="0"/>
              <a:pPr/>
              <a:t>17-04-2022</a:t>
            </a:fld>
            <a:endParaRPr lang="en-IN"/>
          </a:p>
        </p:txBody>
      </p:sp>
      <p:sp>
        <p:nvSpPr>
          <p:cNvPr id="6" name="Footer Placeholder 5">
            <a:extLst>
              <a:ext uri="{FF2B5EF4-FFF2-40B4-BE49-F238E27FC236}">
                <a16:creationId xmlns="" xmlns:a16="http://schemas.microsoft.com/office/drawing/2014/main" id="{FFC2C9AE-3E4D-42B4-B384-56F429A9EA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ED9BC22-503B-4710-A4D6-373330BFE196}"/>
              </a:ext>
            </a:extLst>
          </p:cNvPr>
          <p:cNvSpPr>
            <a:spLocks noGrp="1"/>
          </p:cNvSpPr>
          <p:nvPr>
            <p:ph type="sldNum" sz="quarter" idx="12"/>
          </p:nvPr>
        </p:nvSpPr>
        <p:spPr/>
        <p:txBody>
          <a:bodyPr/>
          <a:lstStyle/>
          <a:p>
            <a:fld id="{EF821D45-9246-4BA2-B187-26517621057A}" type="slidenum">
              <a:rPr lang="en-IN" smtClean="0"/>
              <a:pPr/>
              <a:t>‹#›</a:t>
            </a:fld>
            <a:endParaRPr lang="en-IN"/>
          </a:p>
        </p:txBody>
      </p:sp>
    </p:spTree>
    <p:extLst>
      <p:ext uri="{BB962C8B-B14F-4D97-AF65-F5344CB8AC3E}">
        <p14:creationId xmlns="" xmlns:p14="http://schemas.microsoft.com/office/powerpoint/2010/main" val="100757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38" name="PlaceHolder 2"/>
          <p:cNvSpPr>
            <a:spLocks noGrp="1"/>
          </p:cNvSpPr>
          <p:nvPr>
            <p:ph/>
          </p:nvPr>
        </p:nvSpPr>
        <p:spPr>
          <a:xfrm>
            <a:off x="2589120" y="2133720"/>
            <a:ext cx="89150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0"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1"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2593080" y="624240"/>
            <a:ext cx="8911440" cy="5937120"/>
          </a:xfrm>
          <a:prstGeom prst="rect">
            <a:avLst/>
          </a:prstGeom>
          <a:noFill/>
          <a:ln w="0">
            <a:noFill/>
          </a:ln>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5"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6"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47"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49"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0"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1" name="PlaceHolder 4"/>
          <p:cNvSpPr>
            <a:spLocks noGrp="1"/>
          </p:cNvSpPr>
          <p:nvPr>
            <p:ph/>
          </p:nvPr>
        </p:nvSpPr>
        <p:spPr>
          <a:xfrm>
            <a:off x="7157160" y="41065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endParaRPr lang="en-US" sz="1800" b="0" strike="noStrike" spc="-1">
              <a:solidFill>
                <a:srgbClr val="000000"/>
              </a:solidFill>
              <a:latin typeface="Century Gothic"/>
            </a:endParaRPr>
          </a:p>
        </p:txBody>
      </p:sp>
      <p:sp>
        <p:nvSpPr>
          <p:cNvPr id="53"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4"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
        <p:nvSpPr>
          <p:cNvPr id="55" name="PlaceHolder 4"/>
          <p:cNvSpPr>
            <a:spLocks noGrp="1"/>
          </p:cNvSpPr>
          <p:nvPr>
            <p:ph/>
          </p:nvPr>
        </p:nvSpPr>
        <p:spPr>
          <a:xfrm>
            <a:off x="2589120" y="4106520"/>
            <a:ext cx="8915040" cy="1801440"/>
          </a:xfrm>
          <a:prstGeom prst="rect">
            <a:avLst/>
          </a:prstGeom>
          <a:noFill/>
          <a:ln w="0">
            <a:noFill/>
          </a:ln>
        </p:spPr>
        <p:txBody>
          <a:bodyPr lIns="0" tIns="0" rIns="0" bIns="0" anchor="t">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35" name="Group 22"/>
          <p:cNvGrpSpPr/>
          <p:nvPr/>
        </p:nvGrpSpPr>
        <p:grpSpPr>
          <a:xfrm>
            <a:off x="0" y="228600"/>
            <a:ext cx="2851200" cy="6638400"/>
            <a:chOff x="0" y="228600"/>
            <a:chExt cx="2851200" cy="6638400"/>
          </a:xfrm>
        </p:grpSpPr>
        <p:sp>
          <p:nvSpPr>
            <p:cNvPr id="36"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2"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3"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4"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5"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6"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9"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0"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1"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2"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7"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8"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9"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0"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1"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2"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3"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4"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5"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26"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28" name="PlaceHolder 2"/>
          <p:cNvSpPr>
            <a:spLocks noGrp="1"/>
          </p:cNvSpPr>
          <p:nvPr>
            <p:ph type="body"/>
          </p:nvPr>
        </p:nvSpPr>
        <p:spPr>
          <a:xfrm>
            <a:off x="2589120" y="2133720"/>
            <a:ext cx="8915040" cy="3777120"/>
          </a:xfrm>
          <a:prstGeom prst="rect">
            <a:avLst/>
          </a:prstGeom>
          <a:noFill/>
          <a:ln w="0">
            <a:noFill/>
          </a:ln>
        </p:spPr>
        <p:txBody>
          <a:bodyPr anchor="t">
            <a:no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84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60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29" name="PlaceHolder 3"/>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pPr>
            <a:fld id="{C4A60874-7E0C-4FC8-A98F-F29ECE7A204A}" type="datetime">
              <a:rPr lang="en-US" sz="900" b="0" strike="noStrike" spc="-1">
                <a:solidFill>
                  <a:srgbClr val="8B8B8B"/>
                </a:solidFill>
                <a:latin typeface="Century Gothic"/>
              </a:rPr>
              <a:pPr algn="r">
                <a:lnSpc>
                  <a:spcPct val="100000"/>
                </a:lnSpc>
              </a:pPr>
              <a:t>4/17/2022</a:t>
            </a:fld>
            <a:endParaRPr lang="en-GB" sz="900" b="0" strike="noStrike" spc="-1">
              <a:latin typeface="Times New Roman"/>
            </a:endParaRPr>
          </a:p>
        </p:txBody>
      </p:sp>
      <p:sp>
        <p:nvSpPr>
          <p:cNvPr id="30" name="PlaceHolder 4"/>
          <p:cNvSpPr>
            <a:spLocks noGrp="1"/>
          </p:cNvSpPr>
          <p:nvPr>
            <p:ph type="ftr"/>
          </p:nvPr>
        </p:nvSpPr>
        <p:spPr>
          <a:xfrm>
            <a:off x="2589120" y="6135840"/>
            <a:ext cx="7619760" cy="364680"/>
          </a:xfrm>
          <a:prstGeom prst="rect">
            <a:avLst/>
          </a:prstGeom>
          <a:noFill/>
          <a:ln w="0">
            <a:noFill/>
          </a:ln>
        </p:spPr>
        <p:txBody>
          <a:bodyPr anchor="ctr">
            <a:noAutofit/>
          </a:bodyPr>
          <a:lstStyle/>
          <a:p>
            <a:endParaRPr lang="en-GB" sz="2400" b="0" strike="noStrike" spc="-1">
              <a:latin typeface="Times New Roman"/>
            </a:endParaRPr>
          </a:p>
        </p:txBody>
      </p:sp>
      <p:sp>
        <p:nvSpPr>
          <p:cNvPr id="31" name="Freeform 11"/>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2" name="PlaceHolder 5"/>
          <p:cNvSpPr>
            <a:spLocks noGrp="1"/>
          </p:cNvSpPr>
          <p:nvPr>
            <p:ph type="sldNum"/>
          </p:nvPr>
        </p:nvSpPr>
        <p:spPr>
          <a:xfrm>
            <a:off x="531720" y="787680"/>
            <a:ext cx="779400" cy="364680"/>
          </a:xfrm>
          <a:prstGeom prst="rect">
            <a:avLst/>
          </a:prstGeom>
          <a:noFill/>
          <a:ln w="0">
            <a:noFill/>
          </a:ln>
        </p:spPr>
        <p:txBody>
          <a:bodyPr anchor="ctr">
            <a:noAutofit/>
          </a:bodyPr>
          <a:lstStyle/>
          <a:p>
            <a:pPr algn="r">
              <a:lnSpc>
                <a:spcPct val="100000"/>
              </a:lnSpc>
            </a:pPr>
            <a:fld id="{B8232A9A-0F9C-4E53-A71C-70E4E803D177}" type="slidenum">
              <a:rPr lang="en-US" sz="2000" b="0" strike="noStrike" spc="-1">
                <a:solidFill>
                  <a:srgbClr val="FEFFFF"/>
                </a:solidFill>
                <a:latin typeface="Century Gothic"/>
              </a:rPr>
              <a:pPr algn="r">
                <a:lnSpc>
                  <a:spcPct val="100000"/>
                </a:lnSpc>
              </a:pPr>
              <a:t>‹#›</a:t>
            </a:fld>
            <a:endParaRPr lang="en-GB" sz="2000" b="0" strike="noStrike" spc="-1">
              <a:latin typeface="Times New Roman"/>
            </a:endParaRPr>
          </a:p>
        </p:txBody>
      </p:sp>
      <p:pic>
        <p:nvPicPr>
          <p:cNvPr id="34" name="Picture 9"/>
          <p:cNvPicPr/>
          <p:nvPr/>
        </p:nvPicPr>
        <p:blipFill>
          <a:blip r:embed="rId14" cstate="print"/>
          <a:stretch/>
        </p:blipFill>
        <p:spPr>
          <a:xfrm>
            <a:off x="169560" y="6685200"/>
            <a:ext cx="12022200" cy="2120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71" name="Group 22"/>
          <p:cNvGrpSpPr/>
          <p:nvPr/>
        </p:nvGrpSpPr>
        <p:grpSpPr>
          <a:xfrm>
            <a:off x="0" y="228600"/>
            <a:ext cx="2851200" cy="6638400"/>
            <a:chOff x="0" y="228600"/>
            <a:chExt cx="2851200" cy="6638400"/>
          </a:xfrm>
        </p:grpSpPr>
        <p:sp>
          <p:nvSpPr>
            <p:cNvPr id="72" name="Freeform 1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3" name="Freeform 1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4" name="Freeform 1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5" name="Freeform 1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6" name="Freeform 1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7" name="Freeform 1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8" name="Freeform 1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9" name="Freeform 1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0" name="Freeform 1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1" name="Freeform 2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2" name="Freeform 2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3" name="Freeform 2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84" name="Group 9"/>
          <p:cNvGrpSpPr/>
          <p:nvPr/>
        </p:nvGrpSpPr>
        <p:grpSpPr>
          <a:xfrm>
            <a:off x="27360" y="-720"/>
            <a:ext cx="2356200" cy="6853680"/>
            <a:chOff x="27360" y="-720"/>
            <a:chExt cx="2356200" cy="6853680"/>
          </a:xfrm>
        </p:grpSpPr>
        <p:sp>
          <p:nvSpPr>
            <p:cNvPr id="85" name="Freeform 27"/>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6" name="Freeform 28"/>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7" name="Freeform 29"/>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8" name="Freeform 30"/>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9" name="Freeform 31"/>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0" name="Freeform 32"/>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1" name="Freeform 33"/>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2" name="Freeform 34"/>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3" name="Freeform 35"/>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4" name="Freeform 36"/>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5" name="Freeform 37"/>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6" name="Freeform 38"/>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97"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8" name="PlaceHolder 1"/>
          <p:cNvSpPr>
            <a:spLocks noGrp="1"/>
          </p:cNvSpPr>
          <p:nvPr>
            <p:ph type="title"/>
          </p:nvPr>
        </p:nvSpPr>
        <p:spPr>
          <a:xfrm>
            <a:off x="2589120" y="2514600"/>
            <a:ext cx="8915040" cy="2262600"/>
          </a:xfrm>
          <a:prstGeom prst="rect">
            <a:avLst/>
          </a:prstGeom>
          <a:noFill/>
          <a:ln w="0">
            <a:noFill/>
          </a:ln>
        </p:spPr>
        <p:txBody>
          <a:bodyPr anchor="b">
            <a:normAutofit/>
          </a:bodyPr>
          <a:lstStyle/>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99" name="PlaceHolder 2"/>
          <p:cNvSpPr>
            <a:spLocks noGrp="1"/>
          </p:cNvSpPr>
          <p:nvPr>
            <p:ph type="dt"/>
          </p:nvPr>
        </p:nvSpPr>
        <p:spPr>
          <a:xfrm>
            <a:off x="10361520" y="6130440"/>
            <a:ext cx="1145880" cy="370080"/>
          </a:xfrm>
          <a:prstGeom prst="rect">
            <a:avLst/>
          </a:prstGeom>
          <a:noFill/>
          <a:ln w="0">
            <a:noFill/>
          </a:ln>
        </p:spPr>
        <p:txBody>
          <a:bodyPr anchor="ctr">
            <a:noAutofit/>
          </a:bodyPr>
          <a:lstStyle/>
          <a:p>
            <a:pPr algn="r">
              <a:lnSpc>
                <a:spcPct val="100000"/>
              </a:lnSpc>
            </a:pPr>
            <a:fld id="{E5FC2000-29BF-4132-B058-3B9CD08C7F4D}" type="datetime">
              <a:rPr lang="en-US" sz="900" b="0" strike="noStrike" spc="-1">
                <a:solidFill>
                  <a:srgbClr val="8B8B8B"/>
                </a:solidFill>
                <a:latin typeface="Century Gothic"/>
              </a:rPr>
              <a:pPr algn="r">
                <a:lnSpc>
                  <a:spcPct val="100000"/>
                </a:lnSpc>
              </a:pPr>
              <a:t>4/17/2022</a:t>
            </a:fld>
            <a:endParaRPr lang="en-GB" sz="900" b="0" strike="noStrike" spc="-1">
              <a:latin typeface="Times New Roman"/>
            </a:endParaRPr>
          </a:p>
        </p:txBody>
      </p:sp>
      <p:sp>
        <p:nvSpPr>
          <p:cNvPr id="100" name="PlaceHolder 3"/>
          <p:cNvSpPr>
            <a:spLocks noGrp="1"/>
          </p:cNvSpPr>
          <p:nvPr>
            <p:ph type="ftr"/>
          </p:nvPr>
        </p:nvSpPr>
        <p:spPr>
          <a:xfrm>
            <a:off x="2589120" y="6135840"/>
            <a:ext cx="7619760" cy="364680"/>
          </a:xfrm>
          <a:prstGeom prst="rect">
            <a:avLst/>
          </a:prstGeom>
          <a:noFill/>
          <a:ln w="0">
            <a:noFill/>
          </a:ln>
        </p:spPr>
        <p:txBody>
          <a:bodyPr anchor="ctr">
            <a:noAutofit/>
          </a:bodyPr>
          <a:lstStyle/>
          <a:p>
            <a:endParaRPr lang="en-GB" sz="2400" b="0" strike="noStrike" spc="-1">
              <a:latin typeface="Times New Roman"/>
            </a:endParaRPr>
          </a:p>
        </p:txBody>
      </p:sp>
      <p:sp>
        <p:nvSpPr>
          <p:cNvPr id="101" name="Freeform 6"/>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02" name="PlaceHolder 4"/>
          <p:cNvSpPr>
            <a:spLocks noGrp="1"/>
          </p:cNvSpPr>
          <p:nvPr>
            <p:ph type="sldNum"/>
          </p:nvPr>
        </p:nvSpPr>
        <p:spPr>
          <a:xfrm>
            <a:off x="531720" y="4529520"/>
            <a:ext cx="779400" cy="364680"/>
          </a:xfrm>
          <a:prstGeom prst="rect">
            <a:avLst/>
          </a:prstGeom>
          <a:noFill/>
          <a:ln w="0">
            <a:noFill/>
          </a:ln>
        </p:spPr>
        <p:txBody>
          <a:bodyPr anchor="ctr">
            <a:noAutofit/>
          </a:bodyPr>
          <a:lstStyle/>
          <a:p>
            <a:pPr algn="r">
              <a:lnSpc>
                <a:spcPct val="100000"/>
              </a:lnSpc>
            </a:pPr>
            <a:fld id="{9C66DDDD-30E9-4C62-B1B4-45462265CB92}" type="slidenum">
              <a:rPr lang="en-US" sz="2000" b="0" strike="noStrike" spc="-1">
                <a:solidFill>
                  <a:srgbClr val="FEFFFF"/>
                </a:solidFill>
                <a:latin typeface="Century Gothic"/>
              </a:rPr>
              <a:pPr algn="r">
                <a:lnSpc>
                  <a:spcPct val="100000"/>
                </a:lnSpc>
              </a:pPr>
              <a:t>‹#›</a:t>
            </a:fld>
            <a:endParaRPr lang="en-GB" sz="2000" b="0" strike="noStrike" spc="-1">
              <a:latin typeface="Times New Roman"/>
            </a:endParaRPr>
          </a:p>
        </p:txBody>
      </p:sp>
      <p:sp>
        <p:nvSpPr>
          <p:cNvPr id="10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2161746" y="1439694"/>
            <a:ext cx="6418050" cy="821106"/>
          </a:xfrm>
          <a:prstGeom prst="rect">
            <a:avLst/>
          </a:prstGeom>
          <a:noFill/>
          <a:ln w="0">
            <a:noFill/>
          </a:ln>
        </p:spPr>
        <p:txBody>
          <a:bodyPr anchor="b">
            <a:normAutofit fontScale="90000"/>
          </a:bodyPr>
          <a:lstStyle/>
          <a:p>
            <a:pPr>
              <a:lnSpc>
                <a:spcPct val="100000"/>
              </a:lnSpc>
            </a:pPr>
            <a:r>
              <a:rPr lang="en-US" sz="5400" b="1" strike="noStrike" spc="-1" dirty="0">
                <a:solidFill>
                  <a:srgbClr val="262626"/>
                </a:solidFill>
                <a:latin typeface="Century Gothic"/>
              </a:rPr>
              <a:t>Artificial Intelligence</a:t>
            </a:r>
            <a:endParaRPr lang="en-US" sz="5400" b="0" strike="noStrike" spc="-1" dirty="0">
              <a:solidFill>
                <a:srgbClr val="000000"/>
              </a:solidFill>
              <a:latin typeface="Century Gothic"/>
            </a:endParaRPr>
          </a:p>
        </p:txBody>
      </p:sp>
      <p:sp>
        <p:nvSpPr>
          <p:cNvPr id="141" name="PlaceHolder 2"/>
          <p:cNvSpPr>
            <a:spLocks noGrp="1"/>
          </p:cNvSpPr>
          <p:nvPr>
            <p:ph type="subTitle"/>
          </p:nvPr>
        </p:nvSpPr>
        <p:spPr>
          <a:xfrm>
            <a:off x="2589120" y="4777200"/>
            <a:ext cx="1739689" cy="359004"/>
          </a:xfrm>
          <a:prstGeom prst="rect">
            <a:avLst/>
          </a:prstGeom>
          <a:noFill/>
          <a:ln w="0">
            <a:noFill/>
          </a:ln>
        </p:spPr>
        <p:txBody>
          <a:bodyPr anchor="t">
            <a:normAutofit/>
          </a:bodyPr>
          <a:lstStyle/>
          <a:p>
            <a:pPr>
              <a:lnSpc>
                <a:spcPct val="100000"/>
              </a:lnSpc>
              <a:spcBef>
                <a:spcPts val="1001"/>
              </a:spcBef>
              <a:tabLst>
                <a:tab pos="0" algn="l"/>
              </a:tabLst>
            </a:pPr>
            <a:r>
              <a:rPr lang="en-US" sz="1800" b="1" strike="noStrike" spc="-1" dirty="0">
                <a:solidFill>
                  <a:srgbClr val="595959"/>
                </a:solidFill>
                <a:latin typeface="Century Gothic"/>
              </a:rPr>
              <a:t>Dr. </a:t>
            </a:r>
            <a:r>
              <a:rPr lang="en-US" sz="1800" b="1" strike="noStrike" spc="-1" dirty="0" err="1">
                <a:solidFill>
                  <a:srgbClr val="595959"/>
                </a:solidFill>
                <a:latin typeface="Century Gothic"/>
              </a:rPr>
              <a:t>Piyush</a:t>
            </a:r>
            <a:r>
              <a:rPr lang="en-US" sz="1800" b="1" strike="noStrike" spc="-1" dirty="0">
                <a:solidFill>
                  <a:srgbClr val="595959"/>
                </a:solidFill>
                <a:latin typeface="Century Gothic"/>
              </a:rPr>
              <a:t> Joshi</a:t>
            </a:r>
            <a:endParaRPr lang="en-GB" sz="1800" b="0" strike="noStrike" spc="-1" dirty="0">
              <a:latin typeface="Arial"/>
            </a:endParaRPr>
          </a:p>
          <a:p>
            <a:pPr>
              <a:lnSpc>
                <a:spcPct val="100000"/>
              </a:lnSpc>
              <a:spcBef>
                <a:spcPts val="1001"/>
              </a:spcBef>
              <a:tabLst>
                <a:tab pos="0" algn="l"/>
              </a:tabLst>
            </a:pPr>
            <a:endParaRPr lang="en-GB" sz="1800" b="0" strike="noStrike" spc="-1" dirty="0">
              <a:latin typeface="Arial"/>
            </a:endParaRPr>
          </a:p>
          <a:p>
            <a:pPr>
              <a:lnSpc>
                <a:spcPct val="100000"/>
              </a:lnSpc>
              <a:spcBef>
                <a:spcPts val="1001"/>
              </a:spcBef>
              <a:tabLst>
                <a:tab pos="0" algn="l"/>
              </a:tabLst>
            </a:pPr>
            <a:endParaRPr lang="en-GB" sz="1800" b="0" strike="noStrike" spc="-1" dirty="0">
              <a:latin typeface="Arial"/>
            </a:endParaRPr>
          </a:p>
        </p:txBody>
      </p:sp>
      <p:pic>
        <p:nvPicPr>
          <p:cNvPr id="142" name="Picture 8"/>
          <p:cNvPicPr/>
          <p:nvPr/>
        </p:nvPicPr>
        <p:blipFill>
          <a:blip r:embed="rId2" cstate="print"/>
          <a:stretch/>
        </p:blipFill>
        <p:spPr>
          <a:xfrm>
            <a:off x="5837760" y="3175200"/>
            <a:ext cx="4464720" cy="29595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Adversarial search or Game playing</a:t>
            </a:r>
            <a:endParaRPr lang="en-US" sz="3600" b="0" strike="noStrike" spc="-1">
              <a:solidFill>
                <a:srgbClr val="000000"/>
              </a:solidFill>
              <a:latin typeface="Century Gothic"/>
            </a:endParaRPr>
          </a:p>
        </p:txBody>
      </p:sp>
      <p:sp>
        <p:nvSpPr>
          <p:cNvPr id="352" name="PlaceHolder 2"/>
          <p:cNvSpPr>
            <a:spLocks noGrp="1"/>
          </p:cNvSpPr>
          <p:nvPr>
            <p:ph/>
          </p:nvPr>
        </p:nvSpPr>
        <p:spPr>
          <a:xfrm>
            <a:off x="1273603" y="1691786"/>
            <a:ext cx="9045720" cy="3677882"/>
          </a:xfrm>
          <a:prstGeom prst="rect">
            <a:avLst/>
          </a:prstGeom>
          <a:noFill/>
          <a:ln w="0">
            <a:noFill/>
          </a:ln>
        </p:spPr>
        <p:txBody>
          <a:bodyPr anchor="t">
            <a:normAutofit lnSpcReduction="10000"/>
          </a:bodyPr>
          <a:lstStyle/>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The environment with more than one agent is termed as multi-agent environment, in which each agent is an opponent of other agent and playing against each other. Each agent needs to consider the action of other agent and effect of that action on their performance.</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Searches </a:t>
            </a:r>
            <a:r>
              <a:rPr lang="en-US" sz="1800" b="0" strike="noStrike" spc="-1" dirty="0" smtClean="0">
                <a:solidFill>
                  <a:srgbClr val="404040"/>
                </a:solidFill>
                <a:latin typeface="Century Gothic"/>
                <a:ea typeface="Century Gothic"/>
              </a:rPr>
              <a:t> in </a:t>
            </a:r>
            <a:r>
              <a:rPr lang="en-US" sz="1800" b="0" strike="noStrike" spc="-1" dirty="0">
                <a:solidFill>
                  <a:srgbClr val="404040"/>
                </a:solidFill>
                <a:latin typeface="Century Gothic"/>
                <a:ea typeface="Century Gothic"/>
              </a:rPr>
              <a:t>which two or more players with conflicting goals are trying to explore the same search space for the solution, are called adversarial searches, often known as Games.</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Games are modeled as a Search problem and heuristic evaluation function, and these are the two main factors which help to model and solve games in AI.</a:t>
            </a:r>
            <a:endParaRPr lang="en-US" sz="18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20EA6-DCC0-42AA-A803-12767AF3A86C}"/>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36743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Adversarial search or Game playing</a:t>
            </a:r>
            <a:endParaRPr lang="en-US" sz="3600" b="0" strike="noStrike" spc="-1">
              <a:solidFill>
                <a:srgbClr val="000000"/>
              </a:solidFill>
              <a:latin typeface="Century Gothic"/>
            </a:endParaRPr>
          </a:p>
        </p:txBody>
      </p:sp>
      <p:sp>
        <p:nvSpPr>
          <p:cNvPr id="354" name="PlaceHolder 2"/>
          <p:cNvSpPr>
            <a:spLocks noGrp="1"/>
          </p:cNvSpPr>
          <p:nvPr>
            <p:ph/>
          </p:nvPr>
        </p:nvSpPr>
        <p:spPr>
          <a:xfrm>
            <a:off x="2742480" y="1506960"/>
            <a:ext cx="9045720" cy="495396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A game can be formally defined as a kind of search problem with the following elements:</a:t>
            </a:r>
            <a:endParaRPr lang="en-US" sz="18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1600" b="0" strike="noStrike" spc="-1" dirty="0">
                <a:solidFill>
                  <a:srgbClr val="404040"/>
                </a:solidFill>
                <a:latin typeface="Century Gothic"/>
                <a:ea typeface="Century Gothic"/>
              </a:rPr>
              <a:t>S</a:t>
            </a:r>
            <a:r>
              <a:rPr lang="en-US" sz="1400" b="0" strike="noStrike" spc="-1" baseline="-25000" dirty="0">
                <a:solidFill>
                  <a:srgbClr val="404040"/>
                </a:solidFill>
                <a:latin typeface="Century Gothic"/>
                <a:ea typeface="Century Gothic"/>
              </a:rPr>
              <a:t>0 </a:t>
            </a:r>
            <a:r>
              <a:rPr lang="en-US" sz="1600" b="0" strike="noStrike" spc="-1" dirty="0">
                <a:solidFill>
                  <a:srgbClr val="404040"/>
                </a:solidFill>
                <a:latin typeface="Century Gothic"/>
                <a:ea typeface="Century Gothic"/>
              </a:rPr>
              <a:t>: The initial state, which specifies how the game is set up at the start.</a:t>
            </a:r>
            <a:endParaRPr lang="en-US" sz="16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1600" b="0" strike="noStrike" spc="-1" dirty="0">
                <a:solidFill>
                  <a:srgbClr val="404040"/>
                </a:solidFill>
                <a:latin typeface="Century Gothic"/>
                <a:ea typeface="Century Gothic"/>
              </a:rPr>
              <a:t>PLAYER(s): Defines which player has the move in a state.</a:t>
            </a:r>
            <a:endParaRPr lang="en-US" sz="16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1600" b="0" strike="noStrike" spc="-1" dirty="0">
                <a:solidFill>
                  <a:srgbClr val="404040"/>
                </a:solidFill>
                <a:latin typeface="Century Gothic"/>
                <a:ea typeface="Century Gothic"/>
              </a:rPr>
              <a:t>ACTIONS(s): Returns the set of legal moves in a state.</a:t>
            </a:r>
            <a:endParaRPr lang="en-US" sz="16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1600" b="0" strike="noStrike" spc="-1" dirty="0">
                <a:solidFill>
                  <a:srgbClr val="404040"/>
                </a:solidFill>
                <a:latin typeface="Century Gothic"/>
                <a:ea typeface="Century Gothic"/>
              </a:rPr>
              <a:t>RESULT(s, a): The transition model, which defines the result of a move.</a:t>
            </a:r>
            <a:endParaRPr lang="en-US" sz="16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1600" b="0" strike="noStrike" spc="-1" dirty="0">
                <a:solidFill>
                  <a:srgbClr val="404040"/>
                </a:solidFill>
                <a:latin typeface="Century Gothic"/>
                <a:ea typeface="Century Gothic"/>
              </a:rPr>
              <a:t>TERMINAL-TEST(s): A terminal test, which is true when the game is over and false otherwise. States where the game has ended are called terminal states.</a:t>
            </a:r>
            <a:endParaRPr lang="en-US" sz="1600" b="0" strike="noStrike" spc="-1" dirty="0">
              <a:solidFill>
                <a:srgbClr val="404040"/>
              </a:solidFill>
              <a:latin typeface="Century Gothic"/>
            </a:endParaRPr>
          </a:p>
          <a:p>
            <a:pPr marL="743040" lvl="1" indent="-285840">
              <a:lnSpc>
                <a:spcPct val="100000"/>
              </a:lnSpc>
              <a:spcBef>
                <a:spcPts val="1001"/>
              </a:spcBef>
              <a:buClr>
                <a:srgbClr val="A53010"/>
              </a:buClr>
              <a:buFont typeface="Wingdings 3" charset="2"/>
              <a:buChar char=""/>
            </a:pPr>
            <a:r>
              <a:rPr lang="en-US" sz="1600" b="0" strike="noStrike" spc="-1" dirty="0">
                <a:solidFill>
                  <a:srgbClr val="404040"/>
                </a:solidFill>
                <a:latin typeface="Century Gothic"/>
                <a:ea typeface="Century Gothic"/>
              </a:rPr>
              <a:t>UTILITY(s, p): A utility function (also called an objective function or payoff function), defines the final numeric value for a game that ends in terminal state s for a player p.</a:t>
            </a:r>
            <a:endParaRPr lang="en-US" sz="16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000000"/>
                </a:solidFill>
                <a:latin typeface="inter-regular"/>
                <a:ea typeface="Century Gothic"/>
              </a:rPr>
              <a:t>For Chess, the outcomes are a win, loss, or draw and its payoff values are +1, 0, ½. And for tic-tac-toe, utility values are +1, -1, and 0.</a:t>
            </a:r>
            <a:endParaRPr lang="en-US" sz="18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54">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54">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54">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354">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354">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5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ea typeface="Century Gothic"/>
              </a:rPr>
              <a:t>Game playing </a:t>
            </a:r>
            <a:endParaRPr lang="en-US" sz="3600" b="0" strike="noStrike" spc="-1">
              <a:solidFill>
                <a:srgbClr val="000000"/>
              </a:solidFill>
              <a:latin typeface="Century Gothic"/>
            </a:endParaRPr>
          </a:p>
          <a:p>
            <a:pPr>
              <a:lnSpc>
                <a:spcPct val="100000"/>
              </a:lnSpc>
            </a:pPr>
            <a:endParaRPr lang="en-US" sz="3600" b="0" strike="noStrike" spc="-1">
              <a:solidFill>
                <a:srgbClr val="000000"/>
              </a:solidFill>
              <a:latin typeface="Century Gothic"/>
            </a:endParaRPr>
          </a:p>
        </p:txBody>
      </p:sp>
      <p:pic>
        <p:nvPicPr>
          <p:cNvPr id="356" name="Picture 4" descr="Diagram, engineering drawing&#10;&#10;Description automatically generated"/>
          <p:cNvPicPr/>
          <p:nvPr/>
        </p:nvPicPr>
        <p:blipFill>
          <a:blip r:embed="rId2" cstate="print"/>
          <a:stretch/>
        </p:blipFill>
        <p:spPr>
          <a:xfrm>
            <a:off x="3631680" y="1263240"/>
            <a:ext cx="6284520" cy="3894480"/>
          </a:xfrm>
          <a:prstGeom prst="rect">
            <a:avLst/>
          </a:prstGeom>
          <a:ln w="0">
            <a:noFill/>
          </a:ln>
        </p:spPr>
      </p:pic>
      <p:sp>
        <p:nvSpPr>
          <p:cNvPr id="357" name="TextBox 4"/>
          <p:cNvSpPr/>
          <p:nvPr/>
        </p:nvSpPr>
        <p:spPr>
          <a:xfrm>
            <a:off x="2176920" y="5188680"/>
            <a:ext cx="9267120" cy="15519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pPr>
            <a:r>
              <a:rPr lang="en-US" sz="1600" b="0" strike="noStrike" spc="-1">
                <a:solidFill>
                  <a:srgbClr val="FF0000"/>
                </a:solidFill>
                <a:latin typeface="Century Gothic"/>
              </a:rPr>
              <a:t>A (partial) game tree for the game of tic-tac-toe. The top node is the initial</a:t>
            </a:r>
            <a:endParaRPr lang="en-GB" sz="1600" b="0" strike="noStrike" spc="-1">
              <a:latin typeface="Arial"/>
            </a:endParaRPr>
          </a:p>
          <a:p>
            <a:pPr>
              <a:lnSpc>
                <a:spcPct val="100000"/>
              </a:lnSpc>
            </a:pPr>
            <a:r>
              <a:rPr lang="en-US" sz="1600" b="0" strike="noStrike" spc="-1">
                <a:solidFill>
                  <a:srgbClr val="FF0000"/>
                </a:solidFill>
                <a:latin typeface="Century Gothic"/>
              </a:rPr>
              <a:t>state, and MAX moves first, placing an X in an empty square. </a:t>
            </a:r>
            <a:endParaRPr lang="en-GB" sz="1600" b="0" strike="noStrike" spc="-1">
              <a:latin typeface="Arial"/>
            </a:endParaRPr>
          </a:p>
          <a:p>
            <a:pPr>
              <a:lnSpc>
                <a:spcPct val="100000"/>
              </a:lnSpc>
            </a:pPr>
            <a:endParaRPr lang="en-GB" sz="1600" b="0" strike="noStrike" spc="-1">
              <a:latin typeface="Arial"/>
            </a:endParaRPr>
          </a:p>
          <a:p>
            <a:pPr>
              <a:lnSpc>
                <a:spcPct val="100000"/>
              </a:lnSpc>
            </a:pPr>
            <a:r>
              <a:rPr lang="en-US" sz="1600" b="0" strike="noStrike" spc="-1">
                <a:solidFill>
                  <a:srgbClr val="FF0000"/>
                </a:solidFill>
                <a:latin typeface="Century Gothic"/>
              </a:rPr>
              <a:t>We show part of the tree, giving alternating moves by MIN (O) and MAX (X), until we eventually reach terminal states, which can be assigned utilities according to the rules of the game.</a:t>
            </a:r>
            <a:endParaRPr lang="en-GB" sz="1600" b="0" strike="noStrike" spc="-1">
              <a:latin typeface="Arial"/>
            </a:endParaRPr>
          </a:p>
        </p:txBody>
      </p:sp>
      <p:sp>
        <p:nvSpPr>
          <p:cNvPr id="358" name="TextBox 5"/>
          <p:cNvSpPr/>
          <p:nvPr/>
        </p:nvSpPr>
        <p:spPr>
          <a:xfrm>
            <a:off x="6000840" y="863640"/>
            <a:ext cx="60955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1" strike="noStrike" spc="-1">
                <a:solidFill>
                  <a:srgbClr val="FF0000"/>
                </a:solidFill>
                <a:latin typeface="Century Gothic"/>
              </a:rPr>
              <a:t>Example: Tic-Tac-Toe game tree:</a:t>
            </a:r>
            <a:endParaRPr lang="en-GB"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323F9-EAF8-4ECB-AA26-A2A54E11333F}"/>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280745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6DD57-D6FF-4183-A771-2E43C41B396D}"/>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328782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Game Tree</a:t>
            </a:r>
            <a:endParaRPr lang="en-US" sz="3600" b="0" strike="noStrike" spc="-1">
              <a:solidFill>
                <a:srgbClr val="000000"/>
              </a:solidFill>
              <a:latin typeface="Century Gothic"/>
            </a:endParaRPr>
          </a:p>
        </p:txBody>
      </p:sp>
      <p:sp>
        <p:nvSpPr>
          <p:cNvPr id="360" name="PlaceHolder 2"/>
          <p:cNvSpPr>
            <a:spLocks noGrp="1"/>
          </p:cNvSpPr>
          <p:nvPr>
            <p:ph/>
          </p:nvPr>
        </p:nvSpPr>
        <p:spPr>
          <a:xfrm>
            <a:off x="2742480" y="1506960"/>
            <a:ext cx="9045720" cy="495396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A game tree is a tree where nodes of the tree are the game states and Edges of the tree are the moves by players. Game tree involves initial state, actions function, and result Function.</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From the initial state, MAX has 9 possible moves as he starts first. MAX place x and MIN place o, and both player plays alternatively until we reach a leaf node where one player has three in a row or all squares are filled.</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In the game tree, we have a layer of Max, a layer of MIN, and each layer is called as </a:t>
            </a:r>
            <a:r>
              <a:rPr lang="en-US" sz="1800" b="1" strike="noStrike" spc="-1">
                <a:solidFill>
                  <a:srgbClr val="404040"/>
                </a:solidFill>
                <a:latin typeface="Century Gothic"/>
                <a:ea typeface="Century Gothic"/>
              </a:rPr>
              <a:t>Ply</a:t>
            </a:r>
            <a:r>
              <a:rPr lang="en-US" sz="1800" b="0" strike="noStrike" spc="-1">
                <a:solidFill>
                  <a:srgbClr val="404040"/>
                </a:solidFill>
                <a:latin typeface="Century Gothic"/>
                <a:ea typeface="Century Gothic"/>
              </a:rPr>
              <a:t>.</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4BB26-EFC8-4A51-A9F9-6059A4783676}"/>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05E582C3-E589-4D67-9CCE-937872453B8F}"/>
              </a:ext>
            </a:extLst>
          </p:cNvPr>
          <p:cNvSpPr>
            <a:spLocks noGrp="1"/>
          </p:cNvSpPr>
          <p:nvPr>
            <p:ph type="subTitle"/>
          </p:nvPr>
        </p:nvSpPr>
        <p:spPr/>
        <p:txBody>
          <a:bodyPr/>
          <a:lstStyle/>
          <a:p>
            <a:endParaRPr lang="en-IN"/>
          </a:p>
        </p:txBody>
      </p:sp>
      <p:pic>
        <p:nvPicPr>
          <p:cNvPr id="5" name="Picture 4">
            <a:extLst>
              <a:ext uri="{FF2B5EF4-FFF2-40B4-BE49-F238E27FC236}">
                <a16:creationId xmlns="" xmlns:a16="http://schemas.microsoft.com/office/drawing/2014/main" id="{901504AB-F3BC-4754-B0F1-12D532F11DB6}"/>
              </a:ext>
            </a:extLst>
          </p:cNvPr>
          <p:cNvPicPr>
            <a:picLocks noChangeAspect="1"/>
          </p:cNvPicPr>
          <p:nvPr/>
        </p:nvPicPr>
        <p:blipFill>
          <a:blip r:embed="rId2" cstate="print"/>
          <a:stretch>
            <a:fillRect/>
          </a:stretch>
        </p:blipFill>
        <p:spPr>
          <a:xfrm>
            <a:off x="2589120" y="638295"/>
            <a:ext cx="7548642" cy="3506322"/>
          </a:xfrm>
          <a:prstGeom prst="rect">
            <a:avLst/>
          </a:prstGeom>
        </p:spPr>
      </p:pic>
    </p:spTree>
    <p:extLst>
      <p:ext uri="{BB962C8B-B14F-4D97-AF65-F5344CB8AC3E}">
        <p14:creationId xmlns="" xmlns:p14="http://schemas.microsoft.com/office/powerpoint/2010/main" val="1700729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E6101E-83AB-4491-BA66-DDA439DD1B46}"/>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378138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Min-Max Algorithm</a:t>
            </a:r>
            <a:endParaRPr lang="en-US" sz="3600" b="0" strike="noStrike" spc="-1">
              <a:solidFill>
                <a:srgbClr val="000000"/>
              </a:solidFill>
              <a:latin typeface="Century Gothic"/>
            </a:endParaRPr>
          </a:p>
        </p:txBody>
      </p:sp>
      <p:sp>
        <p:nvSpPr>
          <p:cNvPr id="362" name="PlaceHolder 2"/>
          <p:cNvSpPr>
            <a:spLocks noGrp="1"/>
          </p:cNvSpPr>
          <p:nvPr>
            <p:ph/>
          </p:nvPr>
        </p:nvSpPr>
        <p:spPr>
          <a:xfrm>
            <a:off x="2593800" y="1603440"/>
            <a:ext cx="9085320" cy="496980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Mini-max algorithm is a recursive or backtracking algorithm which is used in decision-making and game theory. </a:t>
            </a: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It provides an optimal move for the player assuming that opponent is also playing </a:t>
            </a:r>
            <a:r>
              <a:rPr lang="en-US" sz="1800" b="0" strike="noStrike" spc="-1">
                <a:solidFill>
                  <a:srgbClr val="404040"/>
                </a:solidFill>
                <a:latin typeface="Century Gothic"/>
                <a:ea typeface="Century Gothic"/>
              </a:rPr>
              <a:t>optimally. </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Mini-Max algorithm uses recursion to search through the game-tree. </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Min-Max algorithm is mostly used for game playing in AI. </a:t>
            </a: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Such as Chess, Checkers, tic-tac-toe, go, and various tow-players game. This Algorithm computes the minimax decision for the current state.</a:t>
            </a:r>
            <a:endParaRPr lang="en-US" sz="1800" b="0" strike="noStrike" spc="-1">
              <a:solidFill>
                <a:srgbClr val="404040"/>
              </a:solidFill>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2947178" y="1789356"/>
            <a:ext cx="6297644" cy="4803287"/>
          </a:xfrm>
          <a:prstGeom prst="rect">
            <a:avLst/>
          </a:prstGeom>
          <a:noFill/>
          <a:extLst>
            <a:ext uri="{909E8E84-426E-40dd-AFC4-6F175D3DCCD1}">
              <a14:hiddenFill xmlns="" xmlns:a14="http://schemas.microsoft.com/office/drawing/2010/main">
                <a:solidFill>
                  <a:srgbClr val="FFFFFF"/>
                </a:solidFill>
              </a14:hiddenFill>
            </a:ext>
          </a:extLst>
        </p:spPr>
      </p:pic>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Artificial Intelligence</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en-US" dirty="0"/>
              <a:t>Game Playing</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Min-Max Algorithm</a:t>
            </a:r>
            <a:endParaRPr lang="en-US" sz="3600" b="0" strike="noStrike" spc="-1">
              <a:solidFill>
                <a:srgbClr val="000000"/>
              </a:solidFill>
              <a:latin typeface="Century Gothic"/>
            </a:endParaRPr>
          </a:p>
        </p:txBody>
      </p:sp>
      <p:sp>
        <p:nvSpPr>
          <p:cNvPr id="364" name="PlaceHolder 2"/>
          <p:cNvSpPr>
            <a:spLocks noGrp="1"/>
          </p:cNvSpPr>
          <p:nvPr>
            <p:ph/>
          </p:nvPr>
        </p:nvSpPr>
        <p:spPr>
          <a:xfrm>
            <a:off x="2593800" y="1603440"/>
            <a:ext cx="9085320" cy="496980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In this algorithm two players play the game; one is called MAX and other is called MIN. </a:t>
            </a: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Both the players fight it as the opponent player gets the minimum benefit while they get the maximum benefit. </a:t>
            </a: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Both Players of the game are opponent of each other, where MAX will select the maximized value and MIN will select the minimized value. </a:t>
            </a: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The minimax algorithm performs a depth-first search algorithm for the exploration of the complete game tree. </a:t>
            </a: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The minimax algorithm proceeds all the way down to the terminal node of the tree, then backtrack the tree as the recursion.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rPr>
              <a:t>Min-Max Algorithm</a:t>
            </a:r>
            <a:endParaRPr lang="en-US" sz="3600" b="0" strike="noStrike" spc="-1">
              <a:solidFill>
                <a:srgbClr val="000000"/>
              </a:solidFill>
              <a:latin typeface="Century Gothic"/>
            </a:endParaRPr>
          </a:p>
        </p:txBody>
      </p:sp>
      <p:sp>
        <p:nvSpPr>
          <p:cNvPr id="366" name="PlaceHolder 2"/>
          <p:cNvSpPr>
            <a:spLocks noGrp="1"/>
          </p:cNvSpPr>
          <p:nvPr>
            <p:ph/>
          </p:nvPr>
        </p:nvSpPr>
        <p:spPr>
          <a:xfrm>
            <a:off x="2593800" y="1603440"/>
            <a:ext cx="9085320" cy="496980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The minimax algorithm performs a complete depth-first exploration of the game tree.</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It uses backtracking strategies. </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This algorithm moves all the way down to the leaves of the tree (terminals), and then the minimax values are backed up through the tree to root.</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MAX and MIN are two players.</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MAX tries to maximize its utility.</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ea typeface="Century Gothic"/>
              </a:rPr>
              <a:t>MIN tries to minimize opponent utility. </a:t>
            </a:r>
            <a:endParaRPr lang="en-US" sz="1800" b="0" strike="noStrike" spc="-1">
              <a:solidFill>
                <a:srgbClr val="404040"/>
              </a:solidFill>
              <a:latin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a:solidFill>
                  <a:srgbClr val="262626"/>
                </a:solidFill>
                <a:latin typeface="Century Gothic"/>
                <a:ea typeface="Century Gothic"/>
              </a:rPr>
              <a:t>Min-Max Algorithm</a:t>
            </a:r>
            <a:endParaRPr lang="en-US" sz="3600" b="0" strike="noStrike" spc="-1">
              <a:solidFill>
                <a:srgbClr val="000000"/>
              </a:solidFill>
              <a:latin typeface="Century Gothic"/>
            </a:endParaRPr>
          </a:p>
          <a:p>
            <a:pPr>
              <a:lnSpc>
                <a:spcPct val="100000"/>
              </a:lnSpc>
            </a:pPr>
            <a:endParaRPr lang="en-US" sz="3600" b="0" strike="noStrike" spc="-1">
              <a:solidFill>
                <a:srgbClr val="000000"/>
              </a:solidFill>
              <a:latin typeface="Century Gothic"/>
            </a:endParaRPr>
          </a:p>
        </p:txBody>
      </p:sp>
      <p:pic>
        <p:nvPicPr>
          <p:cNvPr id="368" name="Content Placeholder 4"/>
          <p:cNvPicPr/>
          <p:nvPr/>
        </p:nvPicPr>
        <p:blipFill>
          <a:blip r:embed="rId2" cstate="print"/>
          <a:stretch/>
        </p:blipFill>
        <p:spPr>
          <a:xfrm>
            <a:off x="2889360" y="1404720"/>
            <a:ext cx="6709680" cy="4979520"/>
          </a:xfrm>
          <a:prstGeom prst="rect">
            <a:avLst/>
          </a:prstGeom>
          <a:ln w="0">
            <a:noFill/>
          </a:ln>
        </p:spPr>
      </p:pic>
      <p:sp>
        <p:nvSpPr>
          <p:cNvPr id="369" name="Arrow: Right 4"/>
          <p:cNvSpPr/>
          <p:nvPr/>
        </p:nvSpPr>
        <p:spPr>
          <a:xfrm rot="8675400">
            <a:off x="6891840" y="355788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
        <p:nvSpPr>
          <p:cNvPr id="370" name="Arrow: Right 5"/>
          <p:cNvSpPr/>
          <p:nvPr/>
        </p:nvSpPr>
        <p:spPr>
          <a:xfrm rot="8675400">
            <a:off x="8722080" y="327636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
        <p:nvSpPr>
          <p:cNvPr id="371" name="Arrow: Right 6"/>
          <p:cNvSpPr/>
          <p:nvPr/>
        </p:nvSpPr>
        <p:spPr>
          <a:xfrm rot="8675400">
            <a:off x="7796880" y="225144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dirty="0">
                <a:solidFill>
                  <a:srgbClr val="262626"/>
                </a:solidFill>
                <a:latin typeface="Century Gothic"/>
                <a:ea typeface="Century Gothic"/>
              </a:rPr>
              <a:t>Min-Max Algorithm</a:t>
            </a:r>
            <a:endParaRPr lang="en-US" sz="3600" b="0" strike="noStrike" spc="-1" dirty="0">
              <a:solidFill>
                <a:srgbClr val="000000"/>
              </a:solidFill>
              <a:latin typeface="Century Gothic"/>
            </a:endParaRPr>
          </a:p>
          <a:p>
            <a:pPr>
              <a:lnSpc>
                <a:spcPct val="100000"/>
              </a:lnSpc>
            </a:pPr>
            <a:endParaRPr lang="en-US" sz="3600" b="0" strike="noStrike" spc="-1" dirty="0">
              <a:solidFill>
                <a:srgbClr val="000000"/>
              </a:solidFill>
              <a:latin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9ECA2F-0215-4676-BB45-622099A247C7}"/>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878178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EA2C-1B0A-48BD-9E72-6E355205944E}"/>
              </a:ext>
            </a:extLst>
          </p:cNvPr>
          <p:cNvSpPr>
            <a:spLocks noGrp="1"/>
          </p:cNvSpPr>
          <p:nvPr>
            <p:ph type="title"/>
          </p:nvPr>
        </p:nvSpPr>
        <p:spPr/>
        <p:txBody>
          <a:bodyPr/>
          <a:lstStyle/>
          <a:p>
            <a:pPr>
              <a:lnSpc>
                <a:spcPct val="100000"/>
              </a:lnSpc>
            </a:pPr>
            <a:r>
              <a:rPr lang="en-US" sz="4400" b="0" strike="noStrike" spc="-1" dirty="0">
                <a:solidFill>
                  <a:srgbClr val="262626"/>
                </a:solidFill>
                <a:latin typeface="Century Gothic"/>
                <a:ea typeface="Century Gothic"/>
              </a:rPr>
              <a:t>Min-Max Algorithm</a:t>
            </a:r>
            <a:endParaRPr lang="en-US" sz="4400" b="0" strike="noStrike" spc="-1" dirty="0">
              <a:solidFill>
                <a:srgbClr val="000000"/>
              </a:solidFill>
              <a:latin typeface="Century Gothic"/>
            </a:endParaRPr>
          </a:p>
        </p:txBody>
      </p:sp>
      <p:pic>
        <p:nvPicPr>
          <p:cNvPr id="7" name="Picture 6">
            <a:extLst>
              <a:ext uri="{FF2B5EF4-FFF2-40B4-BE49-F238E27FC236}">
                <a16:creationId xmlns="" xmlns:a16="http://schemas.microsoft.com/office/drawing/2014/main" id="{61923880-3A3D-48BF-ADB0-55BF02218513}"/>
              </a:ext>
            </a:extLst>
          </p:cNvPr>
          <p:cNvPicPr>
            <a:picLocks noChangeAspect="1"/>
          </p:cNvPicPr>
          <p:nvPr/>
        </p:nvPicPr>
        <p:blipFill>
          <a:blip r:embed="rId2" cstate="print"/>
          <a:stretch>
            <a:fillRect/>
          </a:stretch>
        </p:blipFill>
        <p:spPr>
          <a:xfrm>
            <a:off x="5728758" y="1682544"/>
            <a:ext cx="5775402" cy="5008416"/>
          </a:xfrm>
          <a:prstGeom prst="rect">
            <a:avLst/>
          </a:prstGeom>
        </p:spPr>
      </p:pic>
    </p:spTree>
    <p:extLst>
      <p:ext uri="{BB962C8B-B14F-4D97-AF65-F5344CB8AC3E}">
        <p14:creationId xmlns="" xmlns:p14="http://schemas.microsoft.com/office/powerpoint/2010/main" val="38165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B5F007-D68A-4802-8905-B64EA3A9B0FB}"/>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DB1479D8-9929-4CD5-A7F2-57F4FC97110A}"/>
              </a:ext>
            </a:extLst>
          </p:cNvPr>
          <p:cNvSpPr>
            <a:spLocks noGrp="1"/>
          </p:cNvSpPr>
          <p:nvPr>
            <p:ph type="subTitle"/>
          </p:nvPr>
        </p:nvSpPr>
        <p:spPr/>
        <p:txBody>
          <a:bodyPr/>
          <a:lstStyle/>
          <a:p>
            <a:endParaRPr lang="en-IN"/>
          </a:p>
        </p:txBody>
      </p:sp>
    </p:spTree>
    <p:extLst>
      <p:ext uri="{BB962C8B-B14F-4D97-AF65-F5344CB8AC3E}">
        <p14:creationId xmlns="" xmlns:p14="http://schemas.microsoft.com/office/powerpoint/2010/main" val="312422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5BB43F-6EF2-48DA-A33A-261196A86AE5}"/>
              </a:ext>
            </a:extLst>
          </p:cNvPr>
          <p:cNvSpPr>
            <a:spLocks noGrp="1"/>
          </p:cNvSpPr>
          <p:nvPr>
            <p:ph type="title"/>
          </p:nvPr>
        </p:nvSpPr>
        <p:spPr/>
        <p:txBody>
          <a:bodyPr/>
          <a:lstStyle/>
          <a:p>
            <a:r>
              <a:rPr lang="en-US" sz="4400" b="0" strike="noStrike" spc="-1" dirty="0">
                <a:solidFill>
                  <a:srgbClr val="262626"/>
                </a:solidFill>
                <a:latin typeface="Century Gothic"/>
                <a:ea typeface="Century Gothic"/>
              </a:rPr>
              <a:t>Min-Max Algorithm</a:t>
            </a:r>
            <a:endParaRPr lang="en-IN" dirty="0"/>
          </a:p>
        </p:txBody>
      </p:sp>
      <p:pic>
        <p:nvPicPr>
          <p:cNvPr id="5" name="Picture 4">
            <a:extLst>
              <a:ext uri="{FF2B5EF4-FFF2-40B4-BE49-F238E27FC236}">
                <a16:creationId xmlns="" xmlns:a16="http://schemas.microsoft.com/office/drawing/2014/main" id="{B4099884-4F21-48D4-B523-DA1E869E9A34}"/>
              </a:ext>
            </a:extLst>
          </p:cNvPr>
          <p:cNvPicPr>
            <a:picLocks noChangeAspect="1"/>
          </p:cNvPicPr>
          <p:nvPr/>
        </p:nvPicPr>
        <p:blipFill>
          <a:blip r:embed="rId2" cstate="print"/>
          <a:stretch>
            <a:fillRect/>
          </a:stretch>
        </p:blipFill>
        <p:spPr>
          <a:xfrm>
            <a:off x="2635226" y="1904760"/>
            <a:ext cx="8737624" cy="3848340"/>
          </a:xfrm>
          <a:prstGeom prst="rect">
            <a:avLst/>
          </a:prstGeom>
        </p:spPr>
      </p:pic>
    </p:spTree>
    <p:extLst>
      <p:ext uri="{BB962C8B-B14F-4D97-AF65-F5344CB8AC3E}">
        <p14:creationId xmlns="" xmlns:p14="http://schemas.microsoft.com/office/powerpoint/2010/main" val="1111785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E95F3C3-40C7-4FB1-81DC-FF50E4CE72BE}"/>
              </a:ext>
            </a:extLst>
          </p:cNvPr>
          <p:cNvPicPr>
            <a:picLocks noChangeAspect="1"/>
          </p:cNvPicPr>
          <p:nvPr/>
        </p:nvPicPr>
        <p:blipFill>
          <a:blip r:embed="rId2" cstate="print"/>
          <a:stretch>
            <a:fillRect/>
          </a:stretch>
        </p:blipFill>
        <p:spPr>
          <a:xfrm>
            <a:off x="1883047" y="1186193"/>
            <a:ext cx="9840967" cy="4466158"/>
          </a:xfrm>
          <a:prstGeom prst="rect">
            <a:avLst/>
          </a:prstGeom>
        </p:spPr>
      </p:pic>
    </p:spTree>
    <p:extLst>
      <p:ext uri="{BB962C8B-B14F-4D97-AF65-F5344CB8AC3E}">
        <p14:creationId xmlns="" xmlns:p14="http://schemas.microsoft.com/office/powerpoint/2010/main" val="1750675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4026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6587412" y="1548776"/>
            <a:ext cx="5148607" cy="2876550"/>
          </a:xfrm>
          <a:prstGeom prst="rect">
            <a:avLst/>
          </a:prstGeom>
          <a:noFill/>
          <a:extLst>
            <a:ext uri="{909E8E84-426E-40dd-AFC4-6F175D3DCCD1}">
              <a14:hiddenFill xmlns="" xmlns:a14="http://schemas.microsoft.com/office/drawing/2010/main">
                <a:solidFill>
                  <a:srgbClr val="FFFFFF"/>
                </a:solidFill>
              </a14:hiddenFill>
            </a:ext>
          </a:extLst>
        </p:spPr>
      </p:pic>
      <p:sp>
        <p:nvSpPr>
          <p:cNvPr id="9219" name="Rectangle 3"/>
          <p:cNvSpPr>
            <a:spLocks noGrp="1" noChangeArrowheads="1"/>
          </p:cNvSpPr>
          <p:nvPr>
            <p:ph idx="1"/>
          </p:nvPr>
        </p:nvSpPr>
        <p:spPr>
          <a:xfrm>
            <a:off x="1131956" y="1317488"/>
            <a:ext cx="11060044" cy="4729164"/>
          </a:xfrm>
        </p:spPr>
        <p:txBody>
          <a:bodyPr/>
          <a:lstStyle/>
          <a:p>
            <a:pPr eaLnBrk="1" hangingPunct="1"/>
            <a:r>
              <a:rPr lang="en-US" sz="2800" dirty="0"/>
              <a:t>Game = task environment with &gt; 1 agent</a:t>
            </a:r>
            <a:endParaRPr lang="en-US" sz="2400" dirty="0"/>
          </a:p>
          <a:p>
            <a:pPr eaLnBrk="1" hangingPunct="1"/>
            <a:r>
              <a:rPr lang="en-US" sz="2800" dirty="0"/>
              <a:t>Axes:</a:t>
            </a:r>
          </a:p>
          <a:p>
            <a:pPr lvl="1" eaLnBrk="1" hangingPunct="1"/>
            <a:r>
              <a:rPr lang="en-US" sz="2400" dirty="0"/>
              <a:t>Deterministic or stochastic?</a:t>
            </a:r>
          </a:p>
          <a:p>
            <a:pPr lvl="1"/>
            <a:r>
              <a:rPr lang="en-US" sz="2400" dirty="0"/>
              <a:t>Perfect information (fully observable)?</a:t>
            </a:r>
          </a:p>
          <a:p>
            <a:pPr lvl="1" eaLnBrk="1" hangingPunct="1"/>
            <a:r>
              <a:rPr lang="en-US" sz="2400" dirty="0"/>
              <a:t>Two, three, or more players?</a:t>
            </a:r>
          </a:p>
          <a:p>
            <a:pPr lvl="1" eaLnBrk="1" hangingPunct="1"/>
            <a:r>
              <a:rPr lang="en-US" sz="2400" dirty="0"/>
              <a:t>Teams or individuals?</a:t>
            </a:r>
          </a:p>
          <a:p>
            <a:pPr lvl="1" eaLnBrk="1" hangingPunct="1"/>
            <a:r>
              <a:rPr lang="en-US" sz="2400" dirty="0"/>
              <a:t>Turn-taking or simultaneous?</a:t>
            </a:r>
          </a:p>
          <a:p>
            <a:pPr lvl="1" eaLnBrk="1" hangingPunct="1"/>
            <a:r>
              <a:rPr lang="en-US" sz="2400" dirty="0"/>
              <a:t>Zero sum?</a:t>
            </a:r>
          </a:p>
          <a:p>
            <a:pPr lvl="1" eaLnBrk="1" hangingPunct="1"/>
            <a:endParaRPr lang="en-US" sz="2400" dirty="0"/>
          </a:p>
          <a:p>
            <a:pPr eaLnBrk="1" hangingPunct="1"/>
            <a:r>
              <a:rPr lang="en-US" sz="2800" dirty="0"/>
              <a:t>Want algorithms for calculating a </a:t>
            </a:r>
            <a:r>
              <a:rPr lang="en-US" sz="2800" b="1" i="1" dirty="0"/>
              <a:t>contingent plan </a:t>
            </a:r>
            <a:r>
              <a:rPr lang="en-US" sz="2800" dirty="0"/>
              <a:t>(a.k.a. </a:t>
            </a:r>
            <a:r>
              <a:rPr lang="en-US" sz="2800" dirty="0">
                <a:solidFill>
                  <a:srgbClr val="CC0000"/>
                </a:solidFill>
              </a:rPr>
              <a:t>strategy </a:t>
            </a:r>
            <a:r>
              <a:rPr lang="en-US" sz="2800" dirty="0">
                <a:solidFill>
                  <a:srgbClr val="000090"/>
                </a:solidFill>
              </a:rPr>
              <a:t>or</a:t>
            </a:r>
            <a:r>
              <a:rPr lang="en-US" sz="2800" dirty="0">
                <a:solidFill>
                  <a:srgbClr val="CC0000"/>
                </a:solidFill>
              </a:rPr>
              <a:t> policy)</a:t>
            </a:r>
            <a:r>
              <a:rPr lang="en-US" sz="2800" dirty="0"/>
              <a:t> which recommends a move for every possible eventuality</a:t>
            </a:r>
          </a:p>
        </p:txBody>
      </p:sp>
      <p:sp>
        <p:nvSpPr>
          <p:cNvPr id="9218" name="Rectangle 2"/>
          <p:cNvSpPr>
            <a:spLocks noGrp="1" noChangeArrowheads="1"/>
          </p:cNvSpPr>
          <p:nvPr>
            <p:ph type="title"/>
          </p:nvPr>
        </p:nvSpPr>
        <p:spPr>
          <a:xfrm>
            <a:off x="611233" y="466928"/>
            <a:ext cx="8915040" cy="771942"/>
          </a:xfrm>
        </p:spPr>
        <p:txBody>
          <a:bodyPr/>
          <a:lstStyle/>
          <a:p>
            <a:pPr eaLnBrk="1" hangingPunct="1"/>
            <a:r>
              <a:rPr lang="en-US" dirty="0"/>
              <a:t>Types of Games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DE7E6-D516-4AF4-A241-047FE20584C4}"/>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8B31252B-0844-4C32-940E-DF2E76621642}"/>
              </a:ext>
            </a:extLst>
          </p:cNvPr>
          <p:cNvSpPr>
            <a:spLocks noGrp="1"/>
          </p:cNvSpPr>
          <p:nvPr>
            <p:ph type="subTitle"/>
          </p:nvPr>
        </p:nvSpPr>
        <p:spPr/>
        <p:txBody>
          <a:bodyPr/>
          <a:lstStyle/>
          <a:p>
            <a:endParaRPr lang="en-IN"/>
          </a:p>
        </p:txBody>
      </p:sp>
    </p:spTree>
    <p:extLst>
      <p:ext uri="{BB962C8B-B14F-4D97-AF65-F5344CB8AC3E}">
        <p14:creationId xmlns="" xmlns:p14="http://schemas.microsoft.com/office/powerpoint/2010/main" val="397814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2359616" y="517236"/>
            <a:ext cx="8911440" cy="611173"/>
          </a:xfrm>
          <a:prstGeom prst="rect">
            <a:avLst/>
          </a:prstGeom>
          <a:noFill/>
          <a:ln w="0">
            <a:noFill/>
          </a:ln>
        </p:spPr>
        <p:txBody>
          <a:bodyPr anchor="t">
            <a:noAutofit/>
          </a:bodyPr>
          <a:lstStyle/>
          <a:p>
            <a:pPr>
              <a:lnSpc>
                <a:spcPct val="100000"/>
              </a:lnSpc>
            </a:pPr>
            <a:r>
              <a:rPr lang="en-US" sz="3600" b="0" strike="noStrike" spc="-1" dirty="0">
                <a:solidFill>
                  <a:srgbClr val="262626"/>
                </a:solidFill>
                <a:latin typeface="Century Gothic"/>
                <a:ea typeface="Century Gothic"/>
              </a:rPr>
              <a:t>ALPHA–BETA pruning.</a:t>
            </a:r>
            <a:endParaRPr lang="en-US" sz="3600" b="0" strike="noStrike" spc="-1" dirty="0">
              <a:solidFill>
                <a:srgbClr val="000000"/>
              </a:solidFill>
              <a:latin typeface="Century Gothic"/>
            </a:endParaRPr>
          </a:p>
        </p:txBody>
      </p:sp>
      <p:sp>
        <p:nvSpPr>
          <p:cNvPr id="374" name="PlaceHolder 2"/>
          <p:cNvSpPr>
            <a:spLocks noGrp="1"/>
          </p:cNvSpPr>
          <p:nvPr>
            <p:ph/>
          </p:nvPr>
        </p:nvSpPr>
        <p:spPr>
          <a:xfrm>
            <a:off x="2629800" y="1646640"/>
            <a:ext cx="9036720" cy="488196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The problem with </a:t>
            </a:r>
            <a:r>
              <a:rPr lang="en-US" sz="1800" b="0" strike="noStrike" spc="-1" dirty="0" smtClean="0">
                <a:solidFill>
                  <a:srgbClr val="404040"/>
                </a:solidFill>
                <a:latin typeface="Century Gothic"/>
                <a:ea typeface="Century Gothic"/>
              </a:rPr>
              <a:t>mini-max </a:t>
            </a:r>
            <a:r>
              <a:rPr lang="en-US" sz="1800" b="0" strike="noStrike" spc="-1" dirty="0">
                <a:solidFill>
                  <a:srgbClr val="404040"/>
                </a:solidFill>
                <a:latin typeface="Century Gothic"/>
                <a:ea typeface="Century Gothic"/>
              </a:rPr>
              <a:t>search is that the number of game states it has to examine is exponential in the depth of the tree. </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Unfortunately, we can’t eliminate the exponent, but it turns out we can effectively cut it in half.</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The trick is that it is possible to compute the correct </a:t>
            </a:r>
            <a:r>
              <a:rPr lang="en-US" sz="1800" b="0" strike="noStrike" spc="-1" dirty="0" smtClean="0">
                <a:solidFill>
                  <a:srgbClr val="404040"/>
                </a:solidFill>
                <a:latin typeface="Century Gothic"/>
                <a:ea typeface="Century Gothic"/>
              </a:rPr>
              <a:t>mini-max </a:t>
            </a:r>
            <a:r>
              <a:rPr lang="en-US" sz="1800" b="0" strike="noStrike" spc="-1" dirty="0">
                <a:solidFill>
                  <a:srgbClr val="404040"/>
                </a:solidFill>
                <a:latin typeface="Century Gothic"/>
                <a:ea typeface="Century Gothic"/>
              </a:rPr>
              <a:t>decision without looking at every node in the game tree.</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1" strike="noStrike" spc="-1" dirty="0">
                <a:solidFill>
                  <a:srgbClr val="404040"/>
                </a:solidFill>
                <a:latin typeface="Century Gothic"/>
                <a:ea typeface="Century Gothic"/>
              </a:rPr>
              <a:t>That means we cutoff some tree nodes to reduce time of the search.</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It is an efficient version of Min-Max algorithm in terms of time.</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dirty="0">
                <a:solidFill>
                  <a:srgbClr val="262626"/>
                </a:solidFill>
                <a:latin typeface="Century Gothic"/>
                <a:ea typeface="Century Gothic"/>
              </a:rPr>
              <a:t>ALPHA–BETA pruning.</a:t>
            </a:r>
            <a:endParaRPr lang="en-US" sz="3600" b="0" strike="noStrike" spc="-1" dirty="0">
              <a:solidFill>
                <a:srgbClr val="000000"/>
              </a:solidFill>
              <a:latin typeface="Century Gothic"/>
            </a:endParaRPr>
          </a:p>
        </p:txBody>
      </p:sp>
      <p:pic>
        <p:nvPicPr>
          <p:cNvPr id="376" name="Content Placeholder 8" descr="A picture containing text, whiteboard&#10;&#10;Description automatically generated"/>
          <p:cNvPicPr/>
          <p:nvPr/>
        </p:nvPicPr>
        <p:blipFill>
          <a:blip r:embed="rId2" cstate="print"/>
          <a:stretch/>
        </p:blipFill>
        <p:spPr>
          <a:xfrm>
            <a:off x="3348000" y="1643760"/>
            <a:ext cx="6250680" cy="5073840"/>
          </a:xfrm>
          <a:prstGeom prst="rect">
            <a:avLst/>
          </a:prstGeom>
          <a:ln w="0">
            <a:noFill/>
          </a:ln>
        </p:spPr>
      </p:pic>
      <p:sp>
        <p:nvSpPr>
          <p:cNvPr id="377" name="Arrow: Right 9"/>
          <p:cNvSpPr/>
          <p:nvPr/>
        </p:nvSpPr>
        <p:spPr>
          <a:xfrm rot="8675400">
            <a:off x="5691960" y="305352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
        <p:nvSpPr>
          <p:cNvPr id="378" name="Arrow: Right 10"/>
          <p:cNvSpPr/>
          <p:nvPr/>
        </p:nvSpPr>
        <p:spPr>
          <a:xfrm rot="8675400">
            <a:off x="4385520" y="327636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
        <p:nvSpPr>
          <p:cNvPr id="379" name="Arrow: Right 11"/>
          <p:cNvSpPr/>
          <p:nvPr/>
        </p:nvSpPr>
        <p:spPr>
          <a:xfrm rot="8675400">
            <a:off x="6512040" y="203400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
        <p:nvSpPr>
          <p:cNvPr id="380" name="Arrow: Right 12"/>
          <p:cNvSpPr/>
          <p:nvPr/>
        </p:nvSpPr>
        <p:spPr>
          <a:xfrm rot="8675400">
            <a:off x="7234920" y="288216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
        <p:nvSpPr>
          <p:cNvPr id="381" name="Arrow: Right 13"/>
          <p:cNvSpPr/>
          <p:nvPr/>
        </p:nvSpPr>
        <p:spPr>
          <a:xfrm rot="8675400">
            <a:off x="7854120" y="4301280"/>
            <a:ext cx="542520" cy="304560"/>
          </a:xfrm>
          <a:prstGeom prst="rightArrow">
            <a:avLst>
              <a:gd name="adj1" fmla="val 37500"/>
              <a:gd name="adj2" fmla="val 50000"/>
            </a:avLst>
          </a:prstGeom>
          <a:solidFill>
            <a:srgbClr val="A53010"/>
          </a:solidFill>
          <a:ln cap="rnd">
            <a:solidFill>
              <a:srgbClr val="7A230B"/>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55543-BF95-473B-A38D-C02E2A0DDC91}"/>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077781E6-CA90-4ED0-8B9F-DF84C6A86DD6}"/>
              </a:ext>
            </a:extLst>
          </p:cNvPr>
          <p:cNvSpPr>
            <a:spLocks noGrp="1"/>
          </p:cNvSpPr>
          <p:nvPr>
            <p:ph type="subTitle"/>
          </p:nvPr>
        </p:nvSpPr>
        <p:spPr/>
        <p:txBody>
          <a:bodyPr/>
          <a:lstStyle/>
          <a:p>
            <a:endParaRPr lang="en-IN"/>
          </a:p>
        </p:txBody>
      </p:sp>
    </p:spTree>
    <p:extLst>
      <p:ext uri="{BB962C8B-B14F-4D97-AF65-F5344CB8AC3E}">
        <p14:creationId xmlns="" xmlns:p14="http://schemas.microsoft.com/office/powerpoint/2010/main" val="43758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2B9D38-A819-4189-BA5E-E8A26C6010AC}"/>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FF383AEB-8350-462D-A55E-BD9AA315548B}"/>
              </a:ext>
            </a:extLst>
          </p:cNvPr>
          <p:cNvSpPr>
            <a:spLocks noGrp="1"/>
          </p:cNvSpPr>
          <p:nvPr>
            <p:ph type="subTitle"/>
          </p:nvPr>
        </p:nvSpPr>
        <p:spPr/>
        <p:txBody>
          <a:bodyPr/>
          <a:lstStyle/>
          <a:p>
            <a:endParaRPr lang="en-IN"/>
          </a:p>
        </p:txBody>
      </p:sp>
      <p:pic>
        <p:nvPicPr>
          <p:cNvPr id="5" name="Picture 4">
            <a:extLst>
              <a:ext uri="{FF2B5EF4-FFF2-40B4-BE49-F238E27FC236}">
                <a16:creationId xmlns="" xmlns:a16="http://schemas.microsoft.com/office/drawing/2014/main" id="{0DFE3079-056B-4DDC-8DE2-7A46213BF16A}"/>
              </a:ext>
            </a:extLst>
          </p:cNvPr>
          <p:cNvPicPr>
            <a:picLocks noChangeAspect="1"/>
          </p:cNvPicPr>
          <p:nvPr/>
        </p:nvPicPr>
        <p:blipFill>
          <a:blip r:embed="rId2" cstate="print"/>
          <a:stretch>
            <a:fillRect/>
          </a:stretch>
        </p:blipFill>
        <p:spPr>
          <a:xfrm>
            <a:off x="2512529" y="770695"/>
            <a:ext cx="8911440" cy="3641017"/>
          </a:xfrm>
          <a:prstGeom prst="rect">
            <a:avLst/>
          </a:prstGeom>
        </p:spPr>
      </p:pic>
    </p:spTree>
    <p:extLst>
      <p:ext uri="{BB962C8B-B14F-4D97-AF65-F5344CB8AC3E}">
        <p14:creationId xmlns="" xmlns:p14="http://schemas.microsoft.com/office/powerpoint/2010/main" val="694566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B3E34-6427-49D7-BDC4-F3FAB57D513D}"/>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BF08B0A8-3A32-471B-B28A-838E0FDC167A}"/>
              </a:ext>
            </a:extLst>
          </p:cNvPr>
          <p:cNvSpPr>
            <a:spLocks noGrp="1"/>
          </p:cNvSpPr>
          <p:nvPr>
            <p:ph type="subTitle"/>
          </p:nvPr>
        </p:nvSpPr>
        <p:spPr/>
        <p:txBody>
          <a:bodyPr/>
          <a:lstStyle/>
          <a:p>
            <a:endParaRPr lang="en-IN"/>
          </a:p>
        </p:txBody>
      </p:sp>
    </p:spTree>
    <p:extLst>
      <p:ext uri="{BB962C8B-B14F-4D97-AF65-F5344CB8AC3E}">
        <p14:creationId xmlns="" xmlns:p14="http://schemas.microsoft.com/office/powerpoint/2010/main" val="1778989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7150F3-907F-49FC-B8AB-1F1AE0E8D7BD}"/>
              </a:ext>
            </a:extLst>
          </p:cNvPr>
          <p:cNvSpPr>
            <a:spLocks noGrp="1"/>
          </p:cNvSpPr>
          <p:nvPr>
            <p:ph type="title"/>
          </p:nvPr>
        </p:nvSpPr>
        <p:spPr/>
        <p:txBody>
          <a:bodyPr/>
          <a:lstStyle/>
          <a:p>
            <a:r>
              <a:rPr lang="en-US" sz="4400" b="0" strike="noStrike" spc="-1">
                <a:solidFill>
                  <a:srgbClr val="262626"/>
                </a:solidFill>
                <a:latin typeface="Century Gothic"/>
                <a:ea typeface="Century Gothic"/>
              </a:rPr>
              <a:t>ALPHA–BETA pruning.</a:t>
            </a:r>
            <a:endParaRPr lang="en-IN"/>
          </a:p>
        </p:txBody>
      </p:sp>
      <p:pic>
        <p:nvPicPr>
          <p:cNvPr id="5" name="Picture 4">
            <a:extLst>
              <a:ext uri="{FF2B5EF4-FFF2-40B4-BE49-F238E27FC236}">
                <a16:creationId xmlns="" xmlns:a16="http://schemas.microsoft.com/office/drawing/2014/main" id="{F705D11E-0E18-4AD7-8F26-8E58918AA7F2}"/>
              </a:ext>
            </a:extLst>
          </p:cNvPr>
          <p:cNvPicPr>
            <a:picLocks noChangeAspect="1"/>
          </p:cNvPicPr>
          <p:nvPr/>
        </p:nvPicPr>
        <p:blipFill>
          <a:blip r:embed="rId2" cstate="print"/>
          <a:stretch>
            <a:fillRect/>
          </a:stretch>
        </p:blipFill>
        <p:spPr>
          <a:xfrm>
            <a:off x="2589120" y="1940902"/>
            <a:ext cx="8464826" cy="4588761"/>
          </a:xfrm>
          <a:prstGeom prst="rect">
            <a:avLst/>
          </a:prstGeom>
        </p:spPr>
      </p:pic>
    </p:spTree>
    <p:extLst>
      <p:ext uri="{BB962C8B-B14F-4D97-AF65-F5344CB8AC3E}">
        <p14:creationId xmlns="" xmlns:p14="http://schemas.microsoft.com/office/powerpoint/2010/main" val="3929185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73ED8-404C-405A-B04A-B97B2C765939}"/>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CCA9C193-7E17-44B5-83AB-155B4584BF0E}"/>
              </a:ext>
            </a:extLst>
          </p:cNvPr>
          <p:cNvSpPr>
            <a:spLocks noGrp="1"/>
          </p:cNvSpPr>
          <p:nvPr>
            <p:ph type="subTitle"/>
          </p:nvPr>
        </p:nvSpPr>
        <p:spPr/>
        <p:txBody>
          <a:bodyPr/>
          <a:lstStyle/>
          <a:p>
            <a:endParaRPr lang="en-IN"/>
          </a:p>
        </p:txBody>
      </p:sp>
      <p:pic>
        <p:nvPicPr>
          <p:cNvPr id="5" name="Picture 4">
            <a:extLst>
              <a:ext uri="{FF2B5EF4-FFF2-40B4-BE49-F238E27FC236}">
                <a16:creationId xmlns="" xmlns:a16="http://schemas.microsoft.com/office/drawing/2014/main" id="{CABD2072-2918-4040-AD03-34B8CCF5B55E}"/>
              </a:ext>
            </a:extLst>
          </p:cNvPr>
          <p:cNvPicPr>
            <a:picLocks noChangeAspect="1"/>
          </p:cNvPicPr>
          <p:nvPr/>
        </p:nvPicPr>
        <p:blipFill>
          <a:blip r:embed="rId2" cstate="print"/>
          <a:stretch>
            <a:fillRect/>
          </a:stretch>
        </p:blipFill>
        <p:spPr>
          <a:xfrm>
            <a:off x="1681044" y="337931"/>
            <a:ext cx="9507977" cy="6271591"/>
          </a:xfrm>
          <a:prstGeom prst="rect">
            <a:avLst/>
          </a:prstGeom>
        </p:spPr>
      </p:pic>
    </p:spTree>
    <p:extLst>
      <p:ext uri="{BB962C8B-B14F-4D97-AF65-F5344CB8AC3E}">
        <p14:creationId xmlns="" xmlns:p14="http://schemas.microsoft.com/office/powerpoint/2010/main" val="2201772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05F88D-2E6C-4B44-B375-FBA5953E64A6}"/>
              </a:ext>
            </a:extLst>
          </p:cNvPr>
          <p:cNvSpPr>
            <a:spLocks noGrp="1"/>
          </p:cNvSpPr>
          <p:nvPr>
            <p:ph type="title"/>
          </p:nvPr>
        </p:nvSpPr>
        <p:spPr/>
        <p:txBody>
          <a:bodyPr/>
          <a:lstStyle/>
          <a:p>
            <a:endParaRPr lang="en-IN"/>
          </a:p>
        </p:txBody>
      </p:sp>
      <p:sp>
        <p:nvSpPr>
          <p:cNvPr id="3" name="Subtitle 2">
            <a:extLst>
              <a:ext uri="{FF2B5EF4-FFF2-40B4-BE49-F238E27FC236}">
                <a16:creationId xmlns="" xmlns:a16="http://schemas.microsoft.com/office/drawing/2014/main" id="{98E86157-7B69-4234-9169-F30F757A940C}"/>
              </a:ext>
            </a:extLst>
          </p:cNvPr>
          <p:cNvSpPr>
            <a:spLocks noGrp="1"/>
          </p:cNvSpPr>
          <p:nvPr>
            <p:ph type="subTitle"/>
          </p:nvPr>
        </p:nvSpPr>
        <p:spPr/>
        <p:txBody>
          <a:bodyPr/>
          <a:lstStyle/>
          <a:p>
            <a:endParaRPr lang="en-IN"/>
          </a:p>
        </p:txBody>
      </p:sp>
    </p:spTree>
    <p:extLst>
      <p:ext uri="{BB962C8B-B14F-4D97-AF65-F5344CB8AC3E}">
        <p14:creationId xmlns="" xmlns:p14="http://schemas.microsoft.com/office/powerpoint/2010/main" val="169206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7984981" y="1377544"/>
            <a:ext cx="4207019" cy="4406900"/>
          </a:xfrm>
          <a:prstGeom prst="rect">
            <a:avLst/>
          </a:prstGeom>
          <a:noFill/>
          <a:extLst>
            <a:ext uri="{909E8E84-426E-40dd-AFC4-6F175D3DCCD1}">
              <a14:hiddenFill xmlns="" xmlns:a14="http://schemas.microsoft.com/office/drawing/2010/main">
                <a:solidFill>
                  <a:srgbClr val="FFFFFF"/>
                </a:solidFill>
              </a14:hiddenFill>
            </a:ext>
          </a:extLst>
        </p:spPr>
      </p:pic>
      <p:sp>
        <p:nvSpPr>
          <p:cNvPr id="10242" name="Title 1"/>
          <p:cNvSpPr>
            <a:spLocks noGrp="1"/>
          </p:cNvSpPr>
          <p:nvPr>
            <p:ph type="title"/>
          </p:nvPr>
        </p:nvSpPr>
        <p:spPr>
          <a:xfrm>
            <a:off x="730502" y="214008"/>
            <a:ext cx="5329830" cy="917291"/>
          </a:xfrm>
        </p:spPr>
        <p:txBody>
          <a:bodyPr>
            <a:normAutofit/>
          </a:bodyPr>
          <a:lstStyle/>
          <a:p>
            <a:r>
              <a:rPr lang="en-US" dirty="0"/>
              <a:t>“Standard” Games</a:t>
            </a:r>
          </a:p>
        </p:txBody>
      </p:sp>
      <p:sp>
        <p:nvSpPr>
          <p:cNvPr id="10243" name="Content Placeholder 2"/>
          <p:cNvSpPr>
            <a:spLocks noGrp="1"/>
          </p:cNvSpPr>
          <p:nvPr>
            <p:ph idx="1"/>
          </p:nvPr>
        </p:nvSpPr>
        <p:spPr>
          <a:xfrm>
            <a:off x="1131956" y="1396999"/>
            <a:ext cx="7366000" cy="4118584"/>
          </a:xfrm>
        </p:spPr>
        <p:txBody>
          <a:bodyPr/>
          <a:lstStyle/>
          <a:p>
            <a:r>
              <a:rPr lang="en-US" sz="2800" dirty="0"/>
              <a:t>Standard games are deterministic, observable, two-player, turn-taking, zero-sum</a:t>
            </a:r>
          </a:p>
          <a:p>
            <a:r>
              <a:rPr lang="en-US" sz="2800" dirty="0"/>
              <a:t>Game formulation:</a:t>
            </a:r>
          </a:p>
          <a:p>
            <a:pPr lvl="1"/>
            <a:r>
              <a:rPr lang="en-US" sz="2400" dirty="0"/>
              <a:t>Initial state: </a:t>
            </a:r>
            <a:r>
              <a:rPr lang="en-US" sz="2400" dirty="0">
                <a:solidFill>
                  <a:srgbClr val="BD00B0"/>
                </a:solidFill>
              </a:rPr>
              <a:t>s</a:t>
            </a:r>
            <a:r>
              <a:rPr lang="en-US" sz="2400" baseline="-25000" dirty="0">
                <a:solidFill>
                  <a:srgbClr val="BD00B0"/>
                </a:solidFill>
              </a:rPr>
              <a:t>0</a:t>
            </a:r>
            <a:endParaRPr lang="en-US" sz="2400" dirty="0">
              <a:solidFill>
                <a:srgbClr val="BD00B0"/>
              </a:solidFill>
            </a:endParaRPr>
          </a:p>
          <a:p>
            <a:pPr lvl="1"/>
            <a:r>
              <a:rPr lang="en-US" sz="2400" dirty="0"/>
              <a:t>Players: </a:t>
            </a:r>
            <a:r>
              <a:rPr lang="en-US" sz="2400" dirty="0">
                <a:solidFill>
                  <a:srgbClr val="BD00B0"/>
                </a:solidFill>
              </a:rPr>
              <a:t>Player(s) </a:t>
            </a:r>
            <a:r>
              <a:rPr lang="en-US" sz="2400" dirty="0"/>
              <a:t>indicates whose move it is</a:t>
            </a:r>
          </a:p>
          <a:p>
            <a:pPr lvl="1"/>
            <a:r>
              <a:rPr lang="en-US" sz="2400" dirty="0"/>
              <a:t>Actions: </a:t>
            </a:r>
            <a:r>
              <a:rPr lang="en-US" sz="2400" dirty="0">
                <a:solidFill>
                  <a:srgbClr val="BD00B0"/>
                </a:solidFill>
              </a:rPr>
              <a:t>Actions(s) </a:t>
            </a:r>
            <a:r>
              <a:rPr lang="en-US" sz="2400" dirty="0"/>
              <a:t>for player on move</a:t>
            </a:r>
          </a:p>
          <a:p>
            <a:pPr lvl="1"/>
            <a:r>
              <a:rPr lang="en-US" sz="2400" dirty="0"/>
              <a:t>Transition model: </a:t>
            </a:r>
            <a:r>
              <a:rPr lang="en-US" sz="2400" dirty="0" smtClean="0">
                <a:solidFill>
                  <a:srgbClr val="BD00B0"/>
                </a:solidFill>
              </a:rPr>
              <a:t>Result(s, a</a:t>
            </a:r>
            <a:r>
              <a:rPr lang="en-US" sz="2400" dirty="0">
                <a:solidFill>
                  <a:srgbClr val="BD00B0"/>
                </a:solidFill>
              </a:rPr>
              <a:t>)</a:t>
            </a:r>
            <a:endParaRPr lang="en-US" sz="2400" dirty="0">
              <a:solidFill>
                <a:srgbClr val="BD00B0"/>
              </a:solidFill>
              <a:sym typeface="Symbol" pitchFamily="18" charset="2"/>
            </a:endParaRPr>
          </a:p>
          <a:p>
            <a:pPr lvl="1"/>
            <a:r>
              <a:rPr lang="en-US" sz="2400" dirty="0">
                <a:sym typeface="Symbol" pitchFamily="18" charset="2"/>
              </a:rPr>
              <a:t>Terminal test: </a:t>
            </a:r>
            <a:r>
              <a:rPr lang="en-US" sz="2400" dirty="0">
                <a:solidFill>
                  <a:srgbClr val="BD00B0"/>
                </a:solidFill>
                <a:sym typeface="Symbol" pitchFamily="18" charset="2"/>
              </a:rPr>
              <a:t>Terminal-Test(s)</a:t>
            </a:r>
          </a:p>
          <a:p>
            <a:pPr lvl="1"/>
            <a:r>
              <a:rPr lang="en-US" sz="2400" dirty="0">
                <a:sym typeface="Symbol" pitchFamily="18" charset="2"/>
              </a:rPr>
              <a:t>Terminal values: </a:t>
            </a:r>
            <a:r>
              <a:rPr lang="en-US" sz="2400" dirty="0" smtClean="0">
                <a:solidFill>
                  <a:srgbClr val="BD00B0"/>
                </a:solidFill>
                <a:sym typeface="Symbol" pitchFamily="18" charset="2"/>
              </a:rPr>
              <a:t>Utility(s, p</a:t>
            </a:r>
            <a:r>
              <a:rPr lang="en-US" sz="2400" dirty="0">
                <a:solidFill>
                  <a:srgbClr val="BD00B0"/>
                </a:solidFill>
                <a:sym typeface="Symbol" pitchFamily="18" charset="2"/>
              </a:rPr>
              <a:t>) </a:t>
            </a:r>
            <a:r>
              <a:rPr lang="en-US" sz="2400" dirty="0">
                <a:sym typeface="Symbol" pitchFamily="18" charset="2"/>
              </a:rPr>
              <a:t>for player </a:t>
            </a:r>
            <a:r>
              <a:rPr lang="en-US" sz="2400" dirty="0">
                <a:solidFill>
                  <a:srgbClr val="BD00B0"/>
                </a:solidFill>
                <a:sym typeface="Symbol" pitchFamily="18" charset="2"/>
              </a:rPr>
              <a:t>p</a:t>
            </a:r>
          </a:p>
          <a:p>
            <a:pPr lvl="2"/>
            <a:r>
              <a:rPr lang="en-US" sz="2000" dirty="0">
                <a:sym typeface="Symbol" pitchFamily="18" charset="2"/>
              </a:rPr>
              <a:t>Or just </a:t>
            </a:r>
            <a:r>
              <a:rPr lang="en-US" sz="2000" dirty="0">
                <a:solidFill>
                  <a:srgbClr val="BD00B0"/>
                </a:solidFill>
                <a:sym typeface="Symbol" pitchFamily="18" charset="2"/>
              </a:rPr>
              <a:t>Utility(s) </a:t>
            </a:r>
            <a:r>
              <a:rPr lang="en-US" sz="2000" dirty="0">
                <a:solidFill>
                  <a:srgbClr val="000000"/>
                </a:solidFill>
                <a:sym typeface="Symbol" pitchFamily="18" charset="2"/>
              </a:rPr>
              <a:t>for player making the decision at 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5368197" y="1277887"/>
            <a:ext cx="6583362" cy="2673487"/>
          </a:xfrm>
          <a:prstGeom prst="rect">
            <a:avLst/>
          </a:prstGeom>
          <a:noFill/>
          <a:extLst>
            <a:ext uri="{909E8E84-426E-40dd-AFC4-6F175D3DCCD1}">
              <a14:hiddenFill xmlns="" xmlns:a14="http://schemas.microsoft.com/office/drawing/2010/main">
                <a:solidFill>
                  <a:srgbClr val="FFFFFF"/>
                </a:solidFill>
              </a14:hiddenFill>
            </a:ext>
          </a:extLst>
        </p:spPr>
      </p:pic>
      <p:pic>
        <p:nvPicPr>
          <p:cNvPr id="4198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tretch>
            <a:fillRect/>
          </a:stretch>
        </p:blipFill>
        <p:spPr bwMode="auto">
          <a:xfrm>
            <a:off x="641515" y="1388558"/>
            <a:ext cx="4108120" cy="26035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750380" y="428017"/>
            <a:ext cx="8915040" cy="865852"/>
          </a:xfrm>
        </p:spPr>
        <p:txBody>
          <a:bodyPr/>
          <a:lstStyle/>
          <a:p>
            <a:r>
              <a:rPr lang="en-US" dirty="0"/>
              <a:t>Zero-Sum Games</a:t>
            </a:r>
          </a:p>
        </p:txBody>
      </p:sp>
      <p:sp>
        <p:nvSpPr>
          <p:cNvPr id="8" name="Content Placeholder 7"/>
          <p:cNvSpPr>
            <a:spLocks noGrp="1"/>
          </p:cNvSpPr>
          <p:nvPr>
            <p:ph sz="half" idx="1"/>
          </p:nvPr>
        </p:nvSpPr>
        <p:spPr>
          <a:xfrm>
            <a:off x="1182756" y="5363078"/>
            <a:ext cx="5715000" cy="1096088"/>
          </a:xfrm>
        </p:spPr>
        <p:txBody>
          <a:bodyPr>
            <a:normAutofit fontScale="92500" lnSpcReduction="20000"/>
          </a:bodyPr>
          <a:lstStyle/>
          <a:p>
            <a:r>
              <a:rPr lang="en-US" sz="2400" dirty="0"/>
              <a:t>Zero-Sum Games</a:t>
            </a:r>
          </a:p>
          <a:p>
            <a:pPr lvl="1"/>
            <a:r>
              <a:rPr lang="en-US" sz="2000" dirty="0"/>
              <a:t>Agents have </a:t>
            </a:r>
            <a:r>
              <a:rPr lang="en-US" sz="2000" b="1" i="1" dirty="0">
                <a:solidFill>
                  <a:srgbClr val="0000FF"/>
                </a:solidFill>
              </a:rPr>
              <a:t>opposite</a:t>
            </a:r>
            <a:r>
              <a:rPr lang="en-US" sz="2000" dirty="0"/>
              <a:t> utilities </a:t>
            </a:r>
          </a:p>
          <a:p>
            <a:pPr lvl="1"/>
            <a:r>
              <a:rPr lang="en-US" sz="2000" dirty="0"/>
              <a:t>Pure competition: </a:t>
            </a:r>
          </a:p>
          <a:p>
            <a:pPr lvl="2"/>
            <a:r>
              <a:rPr lang="en-US" sz="1600" dirty="0"/>
              <a:t>One</a:t>
            </a:r>
            <a:r>
              <a:rPr lang="en-US" sz="1600" b="1" i="1" dirty="0">
                <a:solidFill>
                  <a:srgbClr val="0000FF"/>
                </a:solidFill>
              </a:rPr>
              <a:t> maximizes</a:t>
            </a:r>
            <a:r>
              <a:rPr lang="en-US" sz="1600" dirty="0"/>
              <a:t>, the other </a:t>
            </a:r>
            <a:r>
              <a:rPr lang="en-US" sz="1600" b="1" i="1" dirty="0">
                <a:solidFill>
                  <a:srgbClr val="FF0000"/>
                </a:solidFill>
              </a:rPr>
              <a:t>minimizes</a:t>
            </a:r>
          </a:p>
        </p:txBody>
      </p:sp>
      <p:sp>
        <p:nvSpPr>
          <p:cNvPr id="9" name="Content Placeholder 8"/>
          <p:cNvSpPr>
            <a:spLocks noGrp="1"/>
          </p:cNvSpPr>
          <p:nvPr>
            <p:ph sz="half" idx="2"/>
          </p:nvPr>
        </p:nvSpPr>
        <p:spPr>
          <a:xfrm>
            <a:off x="6172200" y="4191000"/>
            <a:ext cx="5562600" cy="1706564"/>
          </a:xfrm>
        </p:spPr>
        <p:txBody>
          <a:bodyPr>
            <a:normAutofit fontScale="92500" lnSpcReduction="20000"/>
          </a:bodyPr>
          <a:lstStyle/>
          <a:p>
            <a:r>
              <a:rPr lang="en-US" sz="2400" dirty="0"/>
              <a:t>General-Sum Games</a:t>
            </a:r>
          </a:p>
          <a:p>
            <a:pPr lvl="1"/>
            <a:r>
              <a:rPr lang="en-US" sz="2000" dirty="0"/>
              <a:t>Agents have </a:t>
            </a:r>
            <a:r>
              <a:rPr lang="en-US" sz="2000" b="1" i="1" dirty="0">
                <a:solidFill>
                  <a:srgbClr val="0000FF"/>
                </a:solidFill>
              </a:rPr>
              <a:t>independent</a:t>
            </a:r>
            <a:r>
              <a:rPr lang="en-US" sz="2000" dirty="0"/>
              <a:t> utilities</a:t>
            </a:r>
          </a:p>
          <a:p>
            <a:pPr lvl="1"/>
            <a:r>
              <a:rPr lang="en-US" sz="2000" dirty="0"/>
              <a:t>Cooperation, indifference, competition, shifting alliances, and more are all possible</a:t>
            </a:r>
          </a:p>
          <a:p>
            <a:r>
              <a:rPr lang="en-US" sz="2400" dirty="0"/>
              <a:t>Team Games</a:t>
            </a:r>
          </a:p>
          <a:p>
            <a:pPr lvl="1"/>
            <a:r>
              <a:rPr lang="en-US" sz="2000" dirty="0"/>
              <a:t>Common payoff for all team members</a:t>
            </a:r>
          </a:p>
        </p:txBody>
      </p:sp>
      <p:cxnSp>
        <p:nvCxnSpPr>
          <p:cNvPr id="4" name="Straight Arrow Connector 3"/>
          <p:cNvCxnSpPr/>
          <p:nvPr/>
        </p:nvCxnSpPr>
        <p:spPr>
          <a:xfrm flipH="1" flipV="1">
            <a:off x="1828800" y="3429000"/>
            <a:ext cx="609600" cy="19050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3962400" y="3124200"/>
            <a:ext cx="304800" cy="2209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0C3363-BBE4-47CD-A464-79F8FA88FC02}"/>
              </a:ext>
            </a:extLst>
          </p:cNvPr>
          <p:cNvSpPr>
            <a:spLocks noGrp="1"/>
          </p:cNvSpPr>
          <p:nvPr>
            <p:ph type="title"/>
          </p:nvPr>
        </p:nvSpPr>
        <p:spPr/>
        <p:txBody>
          <a:bodyPr/>
          <a:lstStyle/>
          <a:p>
            <a:r>
              <a:rPr lang="en-US" sz="4000" b="0" strike="noStrike" spc="-1" dirty="0">
                <a:solidFill>
                  <a:srgbClr val="262626"/>
                </a:solidFill>
                <a:latin typeface="Century Gothic"/>
              </a:rPr>
              <a:t>Adversarial search or Game playing</a:t>
            </a:r>
            <a:endParaRPr lang="en-IN" sz="4000" dirty="0"/>
          </a:p>
        </p:txBody>
      </p:sp>
      <p:pic>
        <p:nvPicPr>
          <p:cNvPr id="5" name="Picture 4">
            <a:extLst>
              <a:ext uri="{FF2B5EF4-FFF2-40B4-BE49-F238E27FC236}">
                <a16:creationId xmlns="" xmlns:a16="http://schemas.microsoft.com/office/drawing/2014/main" id="{47070DC3-E35A-4C4B-9935-2E4A522C785D}"/>
              </a:ext>
            </a:extLst>
          </p:cNvPr>
          <p:cNvPicPr>
            <a:picLocks noChangeAspect="1"/>
          </p:cNvPicPr>
          <p:nvPr/>
        </p:nvPicPr>
        <p:blipFill>
          <a:blip r:embed="rId2" cstate="print"/>
          <a:stretch>
            <a:fillRect/>
          </a:stretch>
        </p:blipFill>
        <p:spPr>
          <a:xfrm>
            <a:off x="2542835" y="2528887"/>
            <a:ext cx="8696325" cy="2714625"/>
          </a:xfrm>
          <a:prstGeom prst="rect">
            <a:avLst/>
          </a:prstGeom>
        </p:spPr>
      </p:pic>
    </p:spTree>
    <p:extLst>
      <p:ext uri="{BB962C8B-B14F-4D97-AF65-F5344CB8AC3E}">
        <p14:creationId xmlns="" xmlns:p14="http://schemas.microsoft.com/office/powerpoint/2010/main" val="48112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77DE2B-DBA3-4A83-A8B3-5A5309D08C73}"/>
              </a:ext>
            </a:extLst>
          </p:cNvPr>
          <p:cNvSpPr>
            <a:spLocks noGrp="1"/>
          </p:cNvSpPr>
          <p:nvPr>
            <p:ph type="title"/>
          </p:nvPr>
        </p:nvSpPr>
        <p:spPr/>
        <p:txBody>
          <a:bodyPr/>
          <a:lstStyle/>
          <a:p>
            <a:r>
              <a:rPr lang="en-US" sz="4400" b="0" strike="noStrike" spc="-1" dirty="0">
                <a:solidFill>
                  <a:srgbClr val="262626"/>
                </a:solidFill>
                <a:latin typeface="Century Gothic"/>
              </a:rPr>
              <a:t>Adversarial search or Game playing</a:t>
            </a:r>
            <a:endParaRPr lang="en-IN" dirty="0"/>
          </a:p>
        </p:txBody>
      </p:sp>
      <p:pic>
        <p:nvPicPr>
          <p:cNvPr id="5" name="Picture 4">
            <a:extLst>
              <a:ext uri="{FF2B5EF4-FFF2-40B4-BE49-F238E27FC236}">
                <a16:creationId xmlns="" xmlns:a16="http://schemas.microsoft.com/office/drawing/2014/main" id="{F6D6F6EE-43F9-4465-9D93-B7F62EC2175C}"/>
              </a:ext>
            </a:extLst>
          </p:cNvPr>
          <p:cNvPicPr>
            <a:picLocks noChangeAspect="1"/>
          </p:cNvPicPr>
          <p:nvPr/>
        </p:nvPicPr>
        <p:blipFill>
          <a:blip r:embed="rId2" cstate="print"/>
          <a:stretch>
            <a:fillRect/>
          </a:stretch>
        </p:blipFill>
        <p:spPr>
          <a:xfrm>
            <a:off x="1913696" y="2182360"/>
            <a:ext cx="10027785" cy="1996643"/>
          </a:xfrm>
          <a:prstGeom prst="rect">
            <a:avLst/>
          </a:prstGeom>
        </p:spPr>
      </p:pic>
    </p:spTree>
    <p:extLst>
      <p:ext uri="{BB962C8B-B14F-4D97-AF65-F5344CB8AC3E}">
        <p14:creationId xmlns="" xmlns:p14="http://schemas.microsoft.com/office/powerpoint/2010/main" val="32418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a:lnSpc>
                <a:spcPct val="100000"/>
              </a:lnSpc>
            </a:pPr>
            <a:r>
              <a:rPr lang="en-US" sz="3600" b="0" strike="noStrike" spc="-1" dirty="0">
                <a:solidFill>
                  <a:srgbClr val="262626"/>
                </a:solidFill>
                <a:latin typeface="Century Gothic"/>
              </a:rPr>
              <a:t>Adversarial search or Game playing</a:t>
            </a:r>
            <a:endParaRPr lang="en-US" sz="3600" b="0" strike="noStrike" spc="-1" dirty="0">
              <a:solidFill>
                <a:srgbClr val="000000"/>
              </a:solidFill>
              <a:latin typeface="Century Gothic"/>
            </a:endParaRPr>
          </a:p>
        </p:txBody>
      </p:sp>
      <p:sp>
        <p:nvSpPr>
          <p:cNvPr id="350" name="PlaceHolder 2"/>
          <p:cNvSpPr>
            <a:spLocks noGrp="1"/>
          </p:cNvSpPr>
          <p:nvPr>
            <p:ph/>
          </p:nvPr>
        </p:nvSpPr>
        <p:spPr>
          <a:xfrm>
            <a:off x="1555706" y="1623692"/>
            <a:ext cx="9045720" cy="3775159"/>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Adversarial search is a search, where we examine the problem which arises when we try to plan ahead of the world and other agents are planning against us.</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Previously, we have studied the search strategies which are only associated with a single agent that aims to find the solution which often expressed in the form of a sequence of actions.</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ea typeface="Century Gothic"/>
              </a:rPr>
              <a:t>But, there might be some situations where more than one agent is searching for the solution in the same search space, and this situation usually occurs in game playing.</a:t>
            </a:r>
            <a:endParaRPr lang="en-US" sz="1800" b="0" strike="noStrike" spc="-1" dirty="0">
              <a:solidFill>
                <a:srgbClr val="404040"/>
              </a:solidFill>
              <a:latin typeface="Century Gothic"/>
            </a:endParaRPr>
          </a:p>
          <a:p>
            <a:pPr>
              <a:lnSpc>
                <a:spcPct val="100000"/>
              </a:lnSpc>
              <a:spcBef>
                <a:spcPts val="1001"/>
              </a:spcBef>
            </a:pPr>
            <a:endParaRPr lang="en-US" sz="1800" b="0" strike="noStrike" spc="-1" dirty="0">
              <a:solidFill>
                <a:srgbClr val="404040"/>
              </a:solidFill>
              <a:latin typeface="Century Gothic"/>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0F344C-0E08-40C4-8875-81FC0EDA841F}"/>
              </a:ext>
            </a:extLst>
          </p:cNvPr>
          <p:cNvSpPr>
            <a:spLocks noGrp="1"/>
          </p:cNvSpPr>
          <p:nvPr>
            <p:ph type="title"/>
          </p:nvPr>
        </p:nvSpPr>
        <p:spPr/>
        <p:txBody>
          <a:bodyPr/>
          <a:lstStyle/>
          <a:p>
            <a:endParaRPr lang="en-IN"/>
          </a:p>
        </p:txBody>
      </p:sp>
    </p:spTree>
    <p:extLst>
      <p:ext uri="{BB962C8B-B14F-4D97-AF65-F5344CB8AC3E}">
        <p14:creationId xmlns="" xmlns:p14="http://schemas.microsoft.com/office/powerpoint/2010/main" val="804572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21076</TotalTime>
  <Words>748</Words>
  <Application>Microsoft Office PowerPoint</Application>
  <PresentationFormat>Custom</PresentationFormat>
  <Paragraphs>119</Paragraphs>
  <Slides>38</Slides>
  <Notes>2</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Office Theme</vt:lpstr>
      <vt:lpstr>Artificial Intelligence</vt:lpstr>
      <vt:lpstr>Artificial Intelligence </vt:lpstr>
      <vt:lpstr>Types of Games</vt:lpstr>
      <vt:lpstr>“Standard” Games</vt:lpstr>
      <vt:lpstr>Zero-Sum Games</vt:lpstr>
      <vt:lpstr>Adversarial search or Game playing</vt:lpstr>
      <vt:lpstr>Adversarial search or Game playing</vt:lpstr>
      <vt:lpstr>Adversarial search or Game playing</vt:lpstr>
      <vt:lpstr>Slide 9</vt:lpstr>
      <vt:lpstr>Adversarial search or Game playing</vt:lpstr>
      <vt:lpstr>Slide 11</vt:lpstr>
      <vt:lpstr>Adversarial search or Game playing</vt:lpstr>
      <vt:lpstr>Game playing  </vt:lpstr>
      <vt:lpstr>Slide 14</vt:lpstr>
      <vt:lpstr>Slide 15</vt:lpstr>
      <vt:lpstr>Game Tree</vt:lpstr>
      <vt:lpstr>Slide 17</vt:lpstr>
      <vt:lpstr>Slide 18</vt:lpstr>
      <vt:lpstr>Min-Max Algorithm</vt:lpstr>
      <vt:lpstr>Min-Max Algorithm</vt:lpstr>
      <vt:lpstr>Min-Max Algorithm</vt:lpstr>
      <vt:lpstr>Min-Max Algorithm </vt:lpstr>
      <vt:lpstr>Min-Max Algorithm </vt:lpstr>
      <vt:lpstr>Slide 24</vt:lpstr>
      <vt:lpstr>Min-Max Algorithm</vt:lpstr>
      <vt:lpstr>Slide 26</vt:lpstr>
      <vt:lpstr>Min-Max Algorithm</vt:lpstr>
      <vt:lpstr>Slide 28</vt:lpstr>
      <vt:lpstr>Slide 29</vt:lpstr>
      <vt:lpstr>Slide 30</vt:lpstr>
      <vt:lpstr>ALPHA–BETA pruning.</vt:lpstr>
      <vt:lpstr>ALPHA–BETA pruning.</vt:lpstr>
      <vt:lpstr>Slide 33</vt:lpstr>
      <vt:lpstr>Slide 34</vt:lpstr>
      <vt:lpstr>Slide 35</vt:lpstr>
      <vt:lpstr>ALPHA–BETA pruning.</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Rahul Varma</cp:lastModifiedBy>
  <cp:revision>1699</cp:revision>
  <dcterms:created xsi:type="dcterms:W3CDTF">2021-07-01T03:34:46Z</dcterms:created>
  <dcterms:modified xsi:type="dcterms:W3CDTF">2022-04-17T03:11:24Z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PresentationFormat">
    <vt:lpwstr>Widescreen</vt:lpwstr>
  </property>
  <property fmtid="{D5CDD505-2E9C-101B-9397-08002B2CF9AE}" pid="4" name="Slides">
    <vt:i4>134</vt:i4>
  </property>
</Properties>
</file>