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3" r:id="rId3"/>
    <p:sldId id="288" r:id="rId4"/>
    <p:sldId id="257" r:id="rId5"/>
    <p:sldId id="260" r:id="rId6"/>
    <p:sldId id="258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  <p:sldId id="289" r:id="rId31"/>
    <p:sldId id="284" r:id="rId32"/>
    <p:sldId id="286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9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4FC45-E254-4F51-A237-AF6BDACB796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A5F87-B950-40E9-BA84-F06997CB1C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5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smtClean="0"/>
              <a:t>Resolution</a:t>
            </a:r>
          </a:p>
          <a:p>
            <a:pPr marL="228600" indent="-228600">
              <a:buAutoNum type="arabicPeriod"/>
            </a:pPr>
            <a:r>
              <a:rPr lang="en-IN" dirty="0" err="1" smtClean="0"/>
              <a:t>Fwd</a:t>
            </a:r>
            <a:r>
              <a:rPr lang="en-IN" dirty="0" smtClean="0"/>
              <a:t> Chaining</a:t>
            </a:r>
          </a:p>
          <a:p>
            <a:pPr marL="228600" indent="-228600">
              <a:buAutoNum type="arabicPeriod"/>
            </a:pPr>
            <a:r>
              <a:rPr lang="en-IN" dirty="0" err="1" smtClean="0"/>
              <a:t>Bwd</a:t>
            </a:r>
            <a:r>
              <a:rPr lang="en-IN" dirty="0" smtClean="0"/>
              <a:t> Chaining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5F87-B950-40E9-BA84-F06997CB1C4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0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Look for Pairs that</a:t>
            </a:r>
            <a:r>
              <a:rPr lang="en-IN" baseline="0" dirty="0" smtClean="0"/>
              <a:t> are complementary and resolve them</a:t>
            </a:r>
          </a:p>
          <a:p>
            <a:r>
              <a:rPr lang="en-IN" baseline="0" dirty="0" smtClean="0"/>
              <a:t>Add resolved sentences to the KB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A5F87-B950-40E9-BA84-F06997CB1C4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1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3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0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0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1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4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EA10-C04D-4996-9611-89C921A66E8E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DB45-D08A-4F95-BBE9-7357ACB00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5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ima.cs.berkeley.edu/" TargetMode="Externa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www.youtube.com/watch?v=PMm5Mat0M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ima.cs.berkeley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Proposition Logic Proving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Forward Chaining</a:t>
            </a:r>
          </a:p>
          <a:p>
            <a:r>
              <a:rPr lang="en-IN" dirty="0" smtClean="0"/>
              <a:t>Backward Chaining </a:t>
            </a:r>
          </a:p>
          <a:p>
            <a:r>
              <a:rPr lang="en-IN" dirty="0" smtClean="0"/>
              <a:t>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21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310071" cy="583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47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2" y="407148"/>
            <a:ext cx="8280919" cy="616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5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3258"/>
            <a:ext cx="8136904" cy="616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4" y="188640"/>
            <a:ext cx="8208912" cy="578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19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032975" cy="58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94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3"/>
            <a:ext cx="7772616" cy="407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6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660"/>
            <a:ext cx="8280919" cy="644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05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2822"/>
            <a:ext cx="8064896" cy="595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07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6297"/>
            <a:ext cx="8136904" cy="604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14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487"/>
            <a:ext cx="8136904" cy="571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5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96544"/>
          </a:xfrm>
        </p:spPr>
        <p:txBody>
          <a:bodyPr>
            <a:noAutofit/>
          </a:bodyPr>
          <a:lstStyle/>
          <a:p>
            <a:r>
              <a:rPr lang="en-IN" sz="1800" dirty="0"/>
              <a:t>A proof system is </a:t>
            </a:r>
            <a:r>
              <a:rPr lang="en-IN" sz="1800" b="1" dirty="0"/>
              <a:t>sound</a:t>
            </a:r>
            <a:r>
              <a:rPr lang="en-IN" sz="1800" dirty="0"/>
              <a:t> if everything that is provable is in fact true. </a:t>
            </a:r>
            <a:endParaRPr lang="en-IN" sz="1800" dirty="0" smtClean="0"/>
          </a:p>
          <a:p>
            <a:pPr lvl="1"/>
            <a:r>
              <a:rPr lang="en-IN" sz="1800" dirty="0" smtClean="0"/>
              <a:t>In </a:t>
            </a:r>
            <a:r>
              <a:rPr lang="en-IN" sz="1800" dirty="0"/>
              <a:t>other words, if φ1, …, </a:t>
            </a:r>
            <a:r>
              <a:rPr lang="en-IN" sz="1800" dirty="0" err="1"/>
              <a:t>φn⊢ψ</a:t>
            </a:r>
            <a:r>
              <a:rPr lang="en-IN" sz="1800" dirty="0"/>
              <a:t> then φ1, …, </a:t>
            </a:r>
            <a:r>
              <a:rPr lang="en-IN" sz="1800" dirty="0" err="1"/>
              <a:t>φn⊨</a:t>
            </a:r>
            <a:r>
              <a:rPr lang="en-IN" sz="1800" dirty="0" err="1" smtClean="0"/>
              <a:t>ψ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b="1" dirty="0" smtClean="0"/>
              <a:t>Soundness</a:t>
            </a:r>
            <a:r>
              <a:rPr lang="en-IN" sz="1800" dirty="0"/>
              <a:t> = means that the logical system only concludes things that make sense (and makes no contradictions). So if a statement is returned from a proof by the system, it must be true. It might not address every possible question, but whatever it answers, its correct. 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A proof system is </a:t>
            </a:r>
            <a:r>
              <a:rPr lang="en-IN" sz="1800" b="1" dirty="0"/>
              <a:t>complete</a:t>
            </a:r>
            <a:r>
              <a:rPr lang="en-IN" sz="1800" dirty="0"/>
              <a:t> if everything that is true has a proof. </a:t>
            </a:r>
            <a:endParaRPr lang="en-IN" sz="1800" dirty="0" smtClean="0"/>
          </a:p>
          <a:p>
            <a:pPr lvl="1"/>
            <a:r>
              <a:rPr lang="en-IN" sz="1800" dirty="0" smtClean="0"/>
              <a:t>In </a:t>
            </a:r>
            <a:r>
              <a:rPr lang="en-IN" sz="1800" dirty="0"/>
              <a:t>other words, if φ1, …, </a:t>
            </a:r>
            <a:r>
              <a:rPr lang="en-IN" sz="1800" dirty="0" err="1"/>
              <a:t>φn⊨ψ</a:t>
            </a:r>
            <a:r>
              <a:rPr lang="en-IN" sz="1800" dirty="0"/>
              <a:t> then φ1, …, </a:t>
            </a:r>
            <a:r>
              <a:rPr lang="en-IN" sz="1800" dirty="0" err="1"/>
              <a:t>φn⊢ψ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sz="1800" b="1" dirty="0"/>
              <a:t>Complete</a:t>
            </a:r>
            <a:r>
              <a:rPr lang="en-IN" sz="1800" dirty="0"/>
              <a:t> = means exactly that, its complete. </a:t>
            </a:r>
            <a:r>
              <a:rPr lang="en-IN" sz="1800" dirty="0" smtClean="0"/>
              <a:t> In </a:t>
            </a:r>
            <a:r>
              <a:rPr lang="en-IN" sz="1800" dirty="0"/>
              <a:t>the sense that it addresses every true statement. If a statement is true, then its addressed by the logic system (i.e. a proof for that statement exists). </a:t>
            </a:r>
            <a:endParaRPr lang="en-IN" sz="1800" dirty="0" smtClean="0"/>
          </a:p>
          <a:p>
            <a:r>
              <a:rPr lang="en-IN" sz="1800" dirty="0" smtClean="0"/>
              <a:t>But </a:t>
            </a:r>
            <a:r>
              <a:rPr lang="en-IN" sz="1800" dirty="0"/>
              <a:t>unfortunately, not every proof is about a true statement, but all true statements for sure are covered (i.e. completely covers them all).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200" dirty="0" smtClean="0"/>
              <a:t>⊢ provability</a:t>
            </a:r>
          </a:p>
          <a:p>
            <a:r>
              <a:rPr lang="en-IN" sz="1200" dirty="0" smtClean="0"/>
              <a:t>⊨ truth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30497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59"/>
            <a:ext cx="8064896" cy="587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29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724775" cy="54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33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3"/>
            <a:ext cx="7920880" cy="589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1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2378"/>
            <a:ext cx="7992888" cy="611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42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0648"/>
            <a:ext cx="7997380" cy="559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64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6387"/>
            <a:ext cx="8064896" cy="58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3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7987"/>
            <a:ext cx="8424936" cy="603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91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967511" cy="428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8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Algorithm work using proof by contradiction.</a:t>
            </a:r>
          </a:p>
          <a:p>
            <a:r>
              <a:rPr lang="en-IN" dirty="0" smtClean="0"/>
              <a:t>To show KB╞ </a:t>
            </a:r>
            <a:r>
              <a:rPr lang="en-IN" dirty="0" smtClean="0">
                <a:sym typeface="Symbol"/>
              </a:rPr>
              <a:t> we show that KB </a:t>
            </a:r>
            <a:r>
              <a:rPr lang="en-IN" dirty="0">
                <a:sym typeface="Symbol"/>
              </a:rPr>
              <a:t></a:t>
            </a:r>
            <a:r>
              <a:rPr lang="en-IN" dirty="0" smtClean="0">
                <a:sym typeface="Symbol"/>
              </a:rPr>
              <a:t> is not </a:t>
            </a:r>
            <a:r>
              <a:rPr lang="en-IN" dirty="0" err="1" smtClean="0">
                <a:sym typeface="Symbol"/>
              </a:rPr>
              <a:t>satisfiable</a:t>
            </a:r>
            <a:r>
              <a:rPr lang="en-IN" dirty="0" smtClean="0">
                <a:sym typeface="Symbol"/>
              </a:rPr>
              <a:t>.</a:t>
            </a:r>
          </a:p>
          <a:p>
            <a:r>
              <a:rPr lang="en-IN" dirty="0" smtClean="0">
                <a:sym typeface="Symbol"/>
              </a:rPr>
              <a:t>Apply resolution to </a:t>
            </a:r>
            <a:r>
              <a:rPr lang="en-IN" dirty="0">
                <a:sym typeface="Symbol"/>
              </a:rPr>
              <a:t>KB </a:t>
            </a:r>
            <a:r>
              <a:rPr lang="en-IN" dirty="0" smtClean="0">
                <a:sym typeface="Symbol"/>
              </a:rPr>
              <a:t> in CNF </a:t>
            </a:r>
            <a:endParaRPr lang="en-IN" dirty="0">
              <a:sym typeface="Symbol"/>
            </a:endParaRPr>
          </a:p>
          <a:p>
            <a:r>
              <a:rPr lang="en-IN" dirty="0" smtClean="0">
                <a:sym typeface="Symbol"/>
              </a:rPr>
              <a:t>Resolve pairs with complementary literals.</a:t>
            </a:r>
          </a:p>
          <a:p>
            <a:endParaRPr lang="en-IN" dirty="0" smtClean="0">
              <a:sym typeface="Symbol"/>
            </a:endParaRPr>
          </a:p>
          <a:p>
            <a:endParaRPr lang="en-IN" dirty="0" smtClean="0">
              <a:sym typeface="Symbol"/>
            </a:endParaRPr>
          </a:p>
          <a:p>
            <a:endParaRPr lang="en-IN" dirty="0">
              <a:sym typeface="Symbol"/>
            </a:endParaRPr>
          </a:p>
          <a:p>
            <a:r>
              <a:rPr lang="en-IN" dirty="0" smtClean="0">
                <a:sym typeface="Symbol"/>
              </a:rPr>
              <a:t>And add new clauses.</a:t>
            </a:r>
            <a:endParaRPr lang="en-IN" dirty="0">
              <a:sym typeface="Symbol"/>
            </a:endParaRPr>
          </a:p>
          <a:p>
            <a:r>
              <a:rPr lang="en-IN" dirty="0" smtClean="0">
                <a:sym typeface="Symbol"/>
              </a:rPr>
              <a:t>Until</a:t>
            </a:r>
          </a:p>
          <a:p>
            <a:pPr lvl="1"/>
            <a:r>
              <a:rPr lang="en-IN" dirty="0" smtClean="0">
                <a:sym typeface="Symbol"/>
              </a:rPr>
              <a:t>There are no new clauses to be added</a:t>
            </a:r>
          </a:p>
          <a:p>
            <a:pPr lvl="1"/>
            <a:r>
              <a:rPr lang="en-IN" dirty="0" smtClean="0">
                <a:sym typeface="Symbol"/>
              </a:rPr>
              <a:t>Two </a:t>
            </a:r>
            <a:r>
              <a:rPr lang="en-IN" dirty="0" err="1" smtClean="0">
                <a:sym typeface="Symbol"/>
              </a:rPr>
              <a:t>caluses</a:t>
            </a:r>
            <a:r>
              <a:rPr lang="en-IN" dirty="0" smtClean="0">
                <a:sym typeface="Symbol"/>
              </a:rPr>
              <a:t> resolve to the empty class (means KB </a:t>
            </a:r>
            <a:r>
              <a:rPr lang="en-IN" dirty="0"/>
              <a:t>╞ </a:t>
            </a:r>
            <a:r>
              <a:rPr lang="en-IN" dirty="0" smtClean="0">
                <a:sym typeface="Symbol"/>
              </a:rPr>
              <a:t>).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78"/>
          <a:stretch/>
        </p:blipFill>
        <p:spPr>
          <a:xfrm>
            <a:off x="1619672" y="3466530"/>
            <a:ext cx="5472608" cy="826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5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44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2" y="764704"/>
            <a:ext cx="8146444" cy="536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4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" y="548680"/>
            <a:ext cx="894561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49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992888" cy="4076693"/>
          </a:xfrm>
        </p:spPr>
      </p:pic>
      <p:sp>
        <p:nvSpPr>
          <p:cNvPr id="3" name="TextBox 2"/>
          <p:cNvSpPr txBox="1"/>
          <p:nvPr/>
        </p:nvSpPr>
        <p:spPr>
          <a:xfrm>
            <a:off x="467544" y="666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460368"/>
            <a:ext cx="523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https://www.youtube.com/watch?v=PMm5Mat0MRA</a:t>
            </a:r>
          </a:p>
        </p:txBody>
      </p:sp>
    </p:spTree>
    <p:extLst>
      <p:ext uri="{BB962C8B-B14F-4D97-AF65-F5344CB8AC3E}">
        <p14:creationId xmlns:p14="http://schemas.microsoft.com/office/powerpoint/2010/main" val="6071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" y="513221"/>
            <a:ext cx="8862576" cy="56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3" y="1556792"/>
            <a:ext cx="8989221" cy="4489981"/>
          </a:xfrm>
        </p:spPr>
      </p:pic>
      <p:sp>
        <p:nvSpPr>
          <p:cNvPr id="5" name="TextBox 4"/>
          <p:cNvSpPr txBox="1"/>
          <p:nvPr/>
        </p:nvSpPr>
        <p:spPr>
          <a:xfrm>
            <a:off x="107504" y="6460368"/>
            <a:ext cx="523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https://www.youtube.com/watch?v=PMm5Mat0MRA</a:t>
            </a:r>
          </a:p>
        </p:txBody>
      </p:sp>
    </p:spTree>
    <p:extLst>
      <p:ext uri="{BB962C8B-B14F-4D97-AF65-F5344CB8AC3E}">
        <p14:creationId xmlns:p14="http://schemas.microsoft.com/office/powerpoint/2010/main" val="2759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8" y="332656"/>
            <a:ext cx="8276799" cy="603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919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1" y="1600200"/>
            <a:ext cx="785921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www.youtube.com/watch?v=PMm5Mat0MRA</a:t>
            </a:r>
            <a:endParaRPr lang="en-IN" dirty="0" smtClean="0"/>
          </a:p>
          <a:p>
            <a:r>
              <a:rPr lang="en-IN" b="1" u="sng" dirty="0">
                <a:hlinkClick r:id="rId3"/>
              </a:rPr>
              <a:t>Artificial Intelligence: A Modern Approach, 4th US ed.</a:t>
            </a:r>
            <a:endParaRPr lang="en-IN" b="1" dirty="0"/>
          </a:p>
          <a:p>
            <a:r>
              <a:rPr lang="en-IN" dirty="0"/>
              <a:t>aima.cs.berkeley.edu  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66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Horn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10159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KB conjunction of horn clauses..</a:t>
            </a:r>
          </a:p>
          <a:p>
            <a:r>
              <a:rPr lang="en-IN" dirty="0" smtClean="0"/>
              <a:t>Horn clause: at most one literal is positive.</a:t>
            </a:r>
          </a:p>
          <a:p>
            <a:endParaRPr lang="en-IN" dirty="0"/>
          </a:p>
          <a:p>
            <a:r>
              <a:rPr lang="en-IN" dirty="0" smtClean="0"/>
              <a:t>Definite clauses: Exactly one literal is positive.</a:t>
            </a:r>
          </a:p>
          <a:p>
            <a:endParaRPr lang="en-IN" dirty="0"/>
          </a:p>
          <a:p>
            <a:r>
              <a:rPr lang="en-IN" dirty="0" smtClean="0"/>
              <a:t>Horn clauses can be re-written as implications.</a:t>
            </a:r>
          </a:p>
          <a:p>
            <a:pPr lvl="1"/>
            <a:r>
              <a:rPr lang="en-IN" dirty="0" smtClean="0"/>
              <a:t>Proposition symbols (Fact)</a:t>
            </a:r>
          </a:p>
          <a:p>
            <a:pPr lvl="1"/>
            <a:r>
              <a:rPr lang="en-IN" dirty="0" smtClean="0"/>
              <a:t>Conjunction of symbols (body or premise)-&gt;symbol (head)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Modus ponens for Horn KB: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2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95" y="5661248"/>
            <a:ext cx="2457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1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0" y="692695"/>
            <a:ext cx="8773338" cy="547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77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9" y="1600200"/>
            <a:ext cx="8067621" cy="4525963"/>
          </a:xfrm>
        </p:spPr>
      </p:pic>
      <p:sp>
        <p:nvSpPr>
          <p:cNvPr id="5" name="TextBox 4"/>
          <p:cNvSpPr txBox="1"/>
          <p:nvPr/>
        </p:nvSpPr>
        <p:spPr>
          <a:xfrm>
            <a:off x="107504" y="6460368"/>
            <a:ext cx="523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https://www.youtube.com/watch?v=PMm5Mat0MRA</a:t>
            </a:r>
          </a:p>
        </p:txBody>
      </p:sp>
    </p:spTree>
    <p:extLst>
      <p:ext uri="{BB962C8B-B14F-4D97-AF65-F5344CB8AC3E}">
        <p14:creationId xmlns:p14="http://schemas.microsoft.com/office/powerpoint/2010/main" val="342805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9" y="260648"/>
            <a:ext cx="8544745" cy="619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4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7526"/>
            <a:ext cx="8496944" cy="6154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62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648"/>
            <a:ext cx="8424935" cy="638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09320"/>
            <a:ext cx="80935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hlinkClick r:id="rId3"/>
              </a:rPr>
              <a:t>Artificial Intelligence: A Modern Approach, 4th US ed.</a:t>
            </a:r>
            <a:endParaRPr lang="en-IN" sz="1400" b="1" dirty="0"/>
          </a:p>
          <a:p>
            <a:r>
              <a:rPr lang="en-IN" sz="1400" dirty="0" smtClean="0"/>
              <a:t>aima.cs.berkeley.edu  </a:t>
            </a:r>
            <a:r>
              <a:rPr lang="en-IN" sz="1400" dirty="0"/>
              <a:t>by Stuart Russell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0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621</Words>
  <Application>Microsoft Office PowerPoint</Application>
  <PresentationFormat>On-screen Show (4:3)</PresentationFormat>
  <Paragraphs>111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Proposition Logic Proving</vt:lpstr>
      <vt:lpstr>PowerPoint Presentation</vt:lpstr>
      <vt:lpstr>PowerPoint Presentation</vt:lpstr>
      <vt:lpstr>Horn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</vt:lpstr>
      <vt:lpstr>PowerPoint Presentation</vt:lpstr>
      <vt:lpstr>Algorithm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17</cp:revision>
  <dcterms:created xsi:type="dcterms:W3CDTF">2022-03-21T02:36:10Z</dcterms:created>
  <dcterms:modified xsi:type="dcterms:W3CDTF">2022-03-22T08:32:00Z</dcterms:modified>
</cp:coreProperties>
</file>