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8" r:id="rId12"/>
    <p:sldId id="269" r:id="rId13"/>
    <p:sldId id="265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F5B4-A7FA-4042-AC12-E2E5FF3828C8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2688-A033-43E3-8ACA-16466F9F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92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F5B4-A7FA-4042-AC12-E2E5FF3828C8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2688-A033-43E3-8ACA-16466F9F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75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F5B4-A7FA-4042-AC12-E2E5FF3828C8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2688-A033-43E3-8ACA-16466F9F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66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F5B4-A7FA-4042-AC12-E2E5FF3828C8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2688-A033-43E3-8ACA-16466F9F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60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F5B4-A7FA-4042-AC12-E2E5FF3828C8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2688-A033-43E3-8ACA-16466F9F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29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F5B4-A7FA-4042-AC12-E2E5FF3828C8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2688-A033-43E3-8ACA-16466F9F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17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F5B4-A7FA-4042-AC12-E2E5FF3828C8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2688-A033-43E3-8ACA-16466F9F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79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F5B4-A7FA-4042-AC12-E2E5FF3828C8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2688-A033-43E3-8ACA-16466F9F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76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F5B4-A7FA-4042-AC12-E2E5FF3828C8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2688-A033-43E3-8ACA-16466F9F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01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F5B4-A7FA-4042-AC12-E2E5FF3828C8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2688-A033-43E3-8ACA-16466F9F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66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F5B4-A7FA-4042-AC12-E2E5FF3828C8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2688-A033-43E3-8ACA-16466F9F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3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F5B4-A7FA-4042-AC12-E2E5FF3828C8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F2688-A033-43E3-8ACA-16466F9F7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6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First Order Logic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wumpus</a:t>
            </a:r>
            <a:r>
              <a:rPr lang="en-IN" dirty="0" smtClean="0"/>
              <a:t> world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88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Given its current location, the agent can infer properties of the square from properties of </a:t>
            </a:r>
            <a:r>
              <a:rPr lang="en-IN" sz="2000" dirty="0" smtClean="0"/>
              <a:t>its current </a:t>
            </a:r>
            <a:r>
              <a:rPr lang="en-IN" sz="2000" dirty="0"/>
              <a:t>percept. </a:t>
            </a:r>
            <a:endParaRPr lang="en-IN" sz="2000" dirty="0" smtClean="0"/>
          </a:p>
          <a:p>
            <a:r>
              <a:rPr lang="en-IN" sz="2000" dirty="0" smtClean="0"/>
              <a:t>For </a:t>
            </a:r>
            <a:r>
              <a:rPr lang="en-IN" sz="2000" dirty="0"/>
              <a:t>example, if the agent is at a square and perceives a breeze, then </a:t>
            </a:r>
            <a:r>
              <a:rPr lang="en-IN" sz="2000" dirty="0" smtClean="0"/>
              <a:t>that square </a:t>
            </a:r>
            <a:r>
              <a:rPr lang="en-IN" sz="2000" dirty="0"/>
              <a:t>is breezy</a:t>
            </a:r>
            <a:r>
              <a:rPr lang="en-IN" sz="2000" dirty="0" smtClean="0"/>
              <a:t>:</a:t>
            </a:r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1600" dirty="0" smtClean="0"/>
              <a:t>Consider the following statements:</a:t>
            </a:r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r>
              <a:rPr lang="en-IN" sz="1600" b="1" dirty="0" smtClean="0"/>
              <a:t>What they infer in natural language?:</a:t>
            </a:r>
          </a:p>
          <a:p>
            <a:pPr lvl="1"/>
            <a:r>
              <a:rPr lang="en-IN" sz="1800" dirty="0"/>
              <a:t>A</a:t>
            </a:r>
            <a:r>
              <a:rPr lang="en-IN" sz="1800" dirty="0" smtClean="0"/>
              <a:t> </a:t>
            </a:r>
            <a:r>
              <a:rPr lang="en-IN" sz="1800" dirty="0"/>
              <a:t>square is breezy if and only if there is a pit in a </a:t>
            </a:r>
            <a:r>
              <a:rPr lang="en-IN" sz="1800" dirty="0" err="1"/>
              <a:t>neighboring</a:t>
            </a:r>
            <a:r>
              <a:rPr lang="en-IN" sz="1800" dirty="0"/>
              <a:t> square.</a:t>
            </a:r>
            <a:endParaRPr lang="en-IN" sz="1800" b="1" dirty="0" smtClean="0"/>
          </a:p>
          <a:p>
            <a:endParaRPr lang="en-IN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81994"/>
            <a:ext cx="6588454" cy="58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2" y="4077072"/>
            <a:ext cx="2847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2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Given its current location, the agent can infer properties of the square from properties of </a:t>
            </a:r>
            <a:r>
              <a:rPr lang="en-IN" sz="2000" dirty="0" smtClean="0"/>
              <a:t>its current </a:t>
            </a:r>
            <a:r>
              <a:rPr lang="en-IN" sz="2000" dirty="0"/>
              <a:t>percept. </a:t>
            </a:r>
            <a:endParaRPr lang="en-IN" sz="2000" dirty="0" smtClean="0"/>
          </a:p>
          <a:p>
            <a:r>
              <a:rPr lang="en-IN" sz="2000" dirty="0" smtClean="0"/>
              <a:t>For </a:t>
            </a:r>
            <a:r>
              <a:rPr lang="en-IN" sz="2000" dirty="0"/>
              <a:t>example, if the agent is at a square and perceives a breeze, then </a:t>
            </a:r>
            <a:r>
              <a:rPr lang="en-IN" sz="2000" dirty="0" smtClean="0"/>
              <a:t>that square </a:t>
            </a:r>
            <a:r>
              <a:rPr lang="en-IN" sz="2000" dirty="0"/>
              <a:t>is breezy</a:t>
            </a:r>
            <a:r>
              <a:rPr lang="en-IN" sz="2000" dirty="0" smtClean="0"/>
              <a:t>:</a:t>
            </a:r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1600" dirty="0" smtClean="0"/>
              <a:t>Consider the following statements:</a:t>
            </a:r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r>
              <a:rPr lang="en-IN" sz="1600" b="1" dirty="0" smtClean="0"/>
              <a:t>What they infer in natural language?</a:t>
            </a:r>
          </a:p>
          <a:p>
            <a:pPr lvl="1"/>
            <a:r>
              <a:rPr lang="en-IN" sz="1800" dirty="0"/>
              <a:t>A</a:t>
            </a:r>
            <a:r>
              <a:rPr lang="en-IN" sz="1800" dirty="0" smtClean="0"/>
              <a:t> </a:t>
            </a:r>
            <a:r>
              <a:rPr lang="en-IN" sz="1800" dirty="0"/>
              <a:t>square is breezy if and only if there is a pit in a </a:t>
            </a:r>
            <a:r>
              <a:rPr lang="en-IN" sz="1800" dirty="0" err="1"/>
              <a:t>neighboring</a:t>
            </a:r>
            <a:r>
              <a:rPr lang="en-IN" sz="1800" dirty="0"/>
              <a:t> square</a:t>
            </a:r>
            <a:r>
              <a:rPr lang="en-IN" sz="1800" dirty="0" smtClean="0"/>
              <a:t>.</a:t>
            </a:r>
          </a:p>
          <a:p>
            <a:r>
              <a:rPr lang="en-IN" sz="2200" b="1" dirty="0" smtClean="0"/>
              <a:t>How do you represent the above sentence in FOL?</a:t>
            </a:r>
          </a:p>
          <a:p>
            <a:endParaRPr lang="en-IN" sz="2200" b="1" dirty="0" smtClean="0"/>
          </a:p>
          <a:p>
            <a:endParaRPr lang="en-IN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81994"/>
            <a:ext cx="6588454" cy="58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2" y="4077072"/>
            <a:ext cx="2847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6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Given its current location, the agent can infer properties of the square from properties of </a:t>
            </a:r>
            <a:r>
              <a:rPr lang="en-IN" sz="2000" dirty="0" smtClean="0"/>
              <a:t>its current </a:t>
            </a:r>
            <a:r>
              <a:rPr lang="en-IN" sz="2000" dirty="0"/>
              <a:t>percept. </a:t>
            </a:r>
            <a:endParaRPr lang="en-IN" sz="2000" dirty="0" smtClean="0"/>
          </a:p>
          <a:p>
            <a:r>
              <a:rPr lang="en-IN" sz="2000" dirty="0" smtClean="0"/>
              <a:t>For </a:t>
            </a:r>
            <a:r>
              <a:rPr lang="en-IN" sz="2000" dirty="0"/>
              <a:t>example, if the agent is at a square and perceives a breeze, then </a:t>
            </a:r>
            <a:r>
              <a:rPr lang="en-IN" sz="2000" dirty="0" smtClean="0"/>
              <a:t>that square </a:t>
            </a:r>
            <a:r>
              <a:rPr lang="en-IN" sz="2000" dirty="0"/>
              <a:t>is breezy</a:t>
            </a:r>
            <a:r>
              <a:rPr lang="en-IN" sz="2000" dirty="0" smtClean="0"/>
              <a:t>:</a:t>
            </a:r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1600" dirty="0" smtClean="0"/>
              <a:t>Consider the following statements:</a:t>
            </a:r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r>
              <a:rPr lang="en-IN" sz="1600" b="1" dirty="0" smtClean="0"/>
              <a:t>What they infer in natural language?</a:t>
            </a:r>
          </a:p>
          <a:p>
            <a:pPr lvl="1"/>
            <a:r>
              <a:rPr lang="en-IN" sz="1800" dirty="0"/>
              <a:t>A</a:t>
            </a:r>
            <a:r>
              <a:rPr lang="en-IN" sz="1800" dirty="0" smtClean="0"/>
              <a:t> </a:t>
            </a:r>
            <a:r>
              <a:rPr lang="en-IN" sz="1800" dirty="0"/>
              <a:t>square is breezy if and only if there is a pit in a </a:t>
            </a:r>
            <a:r>
              <a:rPr lang="en-IN" sz="1800" dirty="0" err="1"/>
              <a:t>neighboring</a:t>
            </a:r>
            <a:r>
              <a:rPr lang="en-IN" sz="1800" dirty="0"/>
              <a:t> square</a:t>
            </a:r>
            <a:r>
              <a:rPr lang="en-IN" sz="1800" dirty="0" smtClean="0"/>
              <a:t>.</a:t>
            </a:r>
          </a:p>
          <a:p>
            <a:r>
              <a:rPr lang="en-IN" sz="2200" b="1" dirty="0" smtClean="0"/>
              <a:t>How do you represent the above sentence in FOL?</a:t>
            </a:r>
          </a:p>
          <a:p>
            <a:endParaRPr lang="en-IN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81994"/>
            <a:ext cx="6588454" cy="58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2" y="4077072"/>
            <a:ext cx="2847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170980"/>
            <a:ext cx="6338351" cy="62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9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 knowledge engineering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Identify </a:t>
            </a:r>
            <a:r>
              <a:rPr lang="en-IN" sz="2000" dirty="0"/>
              <a:t>the questions</a:t>
            </a:r>
            <a:r>
              <a:rPr lang="en-IN" sz="2000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Assemble the relevant knowledge</a:t>
            </a:r>
            <a:r>
              <a:rPr lang="en-IN" sz="2000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Decide on a vocabulary of predicates, functions, and constants</a:t>
            </a:r>
            <a:r>
              <a:rPr lang="en-IN" sz="2000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Encode general knowledge of the </a:t>
            </a:r>
            <a:r>
              <a:rPr lang="en-IN" sz="2000" dirty="0" smtClean="0"/>
              <a:t>domain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Encode the </a:t>
            </a:r>
            <a:r>
              <a:rPr lang="en-IN" sz="2000" dirty="0" smtClean="0"/>
              <a:t>specific </a:t>
            </a:r>
            <a:r>
              <a:rPr lang="en-IN" sz="2000" dirty="0"/>
              <a:t>problem </a:t>
            </a:r>
            <a:r>
              <a:rPr lang="en-IN" sz="2000" dirty="0" smtClean="0"/>
              <a:t>instance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Pose </a:t>
            </a:r>
            <a:r>
              <a:rPr lang="en-IN" sz="2000" dirty="0"/>
              <a:t>queries to the inference </a:t>
            </a:r>
            <a:r>
              <a:rPr lang="en-IN" sz="2000" dirty="0" smtClean="0"/>
              <a:t>procedure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Debug the knowledge </a:t>
            </a:r>
            <a:r>
              <a:rPr lang="en-IN" sz="2000" dirty="0" smtClean="0"/>
              <a:t>base.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604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Example Problem: Full Adder Circuit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20888"/>
            <a:ext cx="51054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Assertions in FOL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800" dirty="0" smtClean="0"/>
              <a:t>A </a:t>
            </a:r>
            <a:r>
              <a:rPr lang="en-IN" sz="1800" b="1" dirty="0" smtClean="0"/>
              <a:t>domain</a:t>
            </a:r>
            <a:r>
              <a:rPr lang="en-IN" sz="1800" dirty="0" smtClean="0"/>
              <a:t> is just some part of the world about which we wish to express some knowledge</a:t>
            </a:r>
            <a:r>
              <a:rPr lang="en-IN" sz="1800" dirty="0" smtClean="0"/>
              <a:t>.</a:t>
            </a:r>
          </a:p>
          <a:p>
            <a:endParaRPr lang="en-IN" sz="1800" dirty="0" smtClean="0"/>
          </a:p>
          <a:p>
            <a:r>
              <a:rPr lang="en-IN" sz="1800" dirty="0"/>
              <a:t>Sentences are added to a knowledge base using </a:t>
            </a:r>
            <a:r>
              <a:rPr lang="en-IN" sz="1800" b="1" dirty="0"/>
              <a:t>TELL</a:t>
            </a:r>
            <a:r>
              <a:rPr lang="en-IN" sz="1800" dirty="0"/>
              <a:t>, exactly as in propositional logic. </a:t>
            </a:r>
            <a:r>
              <a:rPr lang="en-IN" sz="1800" dirty="0" smtClean="0"/>
              <a:t>Such sentences </a:t>
            </a:r>
            <a:r>
              <a:rPr lang="en-IN" sz="1800" dirty="0"/>
              <a:t>are called </a:t>
            </a:r>
            <a:r>
              <a:rPr lang="en-IN" sz="1800" b="1" dirty="0" smtClean="0"/>
              <a:t>assertions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For example, we can assert that John is a king, Richard is </a:t>
            </a:r>
            <a:r>
              <a:rPr lang="en-IN" sz="1800" dirty="0" smtClean="0"/>
              <a:t>a person</a:t>
            </a:r>
            <a:r>
              <a:rPr lang="en-IN" sz="1800" dirty="0"/>
              <a:t>, and all kings are persons</a:t>
            </a:r>
            <a:r>
              <a:rPr lang="en-IN" sz="1800" dirty="0" smtClean="0"/>
              <a:t>:</a:t>
            </a:r>
          </a:p>
          <a:p>
            <a:pPr lvl="1"/>
            <a:r>
              <a:rPr lang="en-IN" sz="1400" dirty="0"/>
              <a:t>TELL(KB, King(John)) .</a:t>
            </a:r>
          </a:p>
          <a:p>
            <a:pPr lvl="1"/>
            <a:r>
              <a:rPr lang="en-IN" sz="1400" dirty="0"/>
              <a:t>TELL(KB, Person(Richard)).</a:t>
            </a:r>
          </a:p>
          <a:p>
            <a:pPr lvl="1"/>
            <a:r>
              <a:rPr lang="en-IN" sz="1400" dirty="0"/>
              <a:t>TELL(KB, </a:t>
            </a:r>
            <a:r>
              <a:rPr lang="en-IN" sz="1400" dirty="0" err="1"/>
              <a:t>Vx</a:t>
            </a:r>
            <a:r>
              <a:rPr lang="en-IN" sz="1400" dirty="0"/>
              <a:t> King(x) = Person(x</a:t>
            </a:r>
            <a:r>
              <a:rPr lang="en-IN" sz="1400" dirty="0" smtClean="0"/>
              <a:t>)).</a:t>
            </a:r>
          </a:p>
          <a:p>
            <a:pPr lvl="1"/>
            <a:endParaRPr lang="en-IN" sz="1400" dirty="0"/>
          </a:p>
          <a:p>
            <a:r>
              <a:rPr lang="en-IN" sz="1800" dirty="0"/>
              <a:t>We can ask questions of the knowledge base using </a:t>
            </a:r>
            <a:r>
              <a:rPr lang="en-IN" sz="1800" b="1" dirty="0"/>
              <a:t>ASK</a:t>
            </a:r>
            <a:r>
              <a:rPr lang="en-IN" sz="1800" dirty="0"/>
              <a:t>. For example,</a:t>
            </a:r>
          </a:p>
          <a:p>
            <a:pPr lvl="1"/>
            <a:r>
              <a:rPr lang="en-IN" sz="1400" dirty="0"/>
              <a:t>ASK (KB, King(John</a:t>
            </a:r>
            <a:r>
              <a:rPr lang="en-IN" sz="1400" dirty="0" smtClean="0"/>
              <a:t>))  </a:t>
            </a:r>
            <a:r>
              <a:rPr lang="en-IN" sz="1800" dirty="0" smtClean="0"/>
              <a:t>returns true</a:t>
            </a:r>
            <a:r>
              <a:rPr lang="en-IN" sz="1800" dirty="0"/>
              <a:t>. </a:t>
            </a:r>
            <a:endParaRPr lang="en-IN" sz="1800" dirty="0" smtClean="0"/>
          </a:p>
          <a:p>
            <a:pPr lvl="1"/>
            <a:endParaRPr lang="en-IN" sz="1800" dirty="0" smtClean="0"/>
          </a:p>
          <a:p>
            <a:r>
              <a:rPr lang="en-IN" sz="1800" dirty="0" smtClean="0"/>
              <a:t>Questions </a:t>
            </a:r>
            <a:r>
              <a:rPr lang="en-IN" sz="1800" dirty="0"/>
              <a:t>asked with ASK are called </a:t>
            </a:r>
            <a:r>
              <a:rPr lang="en-IN" sz="1800" b="1" dirty="0"/>
              <a:t>queries</a:t>
            </a:r>
            <a:r>
              <a:rPr lang="en-IN" sz="1800" dirty="0"/>
              <a:t> or </a:t>
            </a:r>
            <a:r>
              <a:rPr lang="en-IN" sz="1800" b="1" dirty="0"/>
              <a:t>goals</a:t>
            </a:r>
            <a:r>
              <a:rPr lang="en-IN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8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If </a:t>
            </a:r>
            <a:r>
              <a:rPr lang="en-IN" sz="1800" dirty="0"/>
              <a:t>we want to know what value of </a:t>
            </a:r>
            <a:r>
              <a:rPr lang="en-IN" sz="1800" dirty="0" smtClean="0"/>
              <a:t>x makes </a:t>
            </a:r>
            <a:r>
              <a:rPr lang="en-IN" sz="1800" dirty="0"/>
              <a:t>the sentence true, we will need a different function, which we call </a:t>
            </a:r>
            <a:r>
              <a:rPr lang="en-IN" sz="1800" b="1" dirty="0"/>
              <a:t>ASKVARS</a:t>
            </a:r>
            <a:r>
              <a:rPr lang="en-IN" sz="1800" dirty="0"/>
              <a:t>,</a:t>
            </a:r>
          </a:p>
          <a:p>
            <a:pPr lvl="1"/>
            <a:r>
              <a:rPr lang="en-IN" sz="1400" dirty="0"/>
              <a:t>ASKVARS(KB, Person(x))</a:t>
            </a:r>
          </a:p>
          <a:p>
            <a:r>
              <a:rPr lang="en-IN" sz="1800" dirty="0"/>
              <a:t>and which yields a stream of answers</a:t>
            </a:r>
            <a:r>
              <a:rPr lang="en-IN" sz="1800" dirty="0" smtClean="0"/>
              <a:t>.</a:t>
            </a:r>
          </a:p>
          <a:p>
            <a:endParaRPr lang="en-IN" sz="1800" dirty="0" smtClean="0"/>
          </a:p>
          <a:p>
            <a:r>
              <a:rPr lang="en-IN" sz="1800" dirty="0"/>
              <a:t>In this case there will be two answers: {</a:t>
            </a:r>
            <a:r>
              <a:rPr lang="en-IN" sz="1800" dirty="0" smtClean="0"/>
              <a:t>x/John} and </a:t>
            </a:r>
            <a:r>
              <a:rPr lang="en-IN" sz="1800" dirty="0"/>
              <a:t>{x/Richard}. Such an answer is called a </a:t>
            </a:r>
            <a:r>
              <a:rPr lang="en-IN" sz="1800" b="1" dirty="0"/>
              <a:t>substitution</a:t>
            </a:r>
            <a:r>
              <a:rPr lang="en-IN" sz="1800" dirty="0"/>
              <a:t> </a:t>
            </a:r>
            <a:r>
              <a:rPr lang="en-IN" sz="1800" b="1" dirty="0"/>
              <a:t>or binding list</a:t>
            </a:r>
            <a:r>
              <a:rPr lang="en-IN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39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wumpus</a:t>
            </a:r>
            <a:r>
              <a:rPr lang="en-IN" dirty="0" smtClean="0"/>
              <a:t> world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dirty="0" smtClean="0"/>
              <a:t>Recall that </a:t>
            </a:r>
            <a:r>
              <a:rPr lang="en-IN" sz="2400" dirty="0" err="1" smtClean="0"/>
              <a:t>wumpus</a:t>
            </a:r>
            <a:r>
              <a:rPr lang="en-IN" sz="2400" dirty="0" smtClean="0"/>
              <a:t> world agent receives </a:t>
            </a:r>
            <a:r>
              <a:rPr lang="en-IN" sz="2400" dirty="0" err="1" smtClean="0"/>
              <a:t>percepts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/>
              <a:t>The </a:t>
            </a:r>
            <a:r>
              <a:rPr lang="en-IN" sz="2400" dirty="0" err="1"/>
              <a:t>percepts</a:t>
            </a:r>
            <a:r>
              <a:rPr lang="en-IN" sz="2400" dirty="0"/>
              <a:t> will be given to the agent program in the form of a list of five </a:t>
            </a:r>
            <a:r>
              <a:rPr lang="en-IN" sz="2400" dirty="0" smtClean="0"/>
              <a:t>symbols; </a:t>
            </a:r>
          </a:p>
          <a:p>
            <a:endParaRPr lang="en-IN" sz="2400" dirty="0" smtClean="0"/>
          </a:p>
          <a:p>
            <a:r>
              <a:rPr lang="en-IN" sz="2400" dirty="0" smtClean="0"/>
              <a:t>For </a:t>
            </a:r>
            <a:r>
              <a:rPr lang="en-IN" sz="2400" dirty="0"/>
              <a:t>example, if there is a stench and a breeze, but no glitter, bump, or scream, the </a:t>
            </a:r>
            <a:r>
              <a:rPr lang="en-IN" sz="2400" dirty="0" smtClean="0"/>
              <a:t>agent program </a:t>
            </a:r>
            <a:r>
              <a:rPr lang="en-IN" sz="2400" dirty="0"/>
              <a:t>will </a:t>
            </a:r>
            <a:r>
              <a:rPr lang="en-IN" sz="2400" dirty="0" smtClean="0"/>
              <a:t>get</a:t>
            </a:r>
          </a:p>
          <a:p>
            <a:pPr lvl="1"/>
            <a:r>
              <a:rPr lang="en-IN" sz="2000" dirty="0" smtClean="0"/>
              <a:t>Percept([Stench</a:t>
            </a:r>
            <a:r>
              <a:rPr lang="en-IN" sz="2000" dirty="0"/>
              <a:t>, Breeze, None, None, None</a:t>
            </a:r>
            <a:r>
              <a:rPr lang="en-IN" sz="2000" dirty="0" smtClean="0"/>
              <a:t>]).</a:t>
            </a:r>
          </a:p>
          <a:p>
            <a:pPr lvl="1"/>
            <a:endParaRPr lang="en-IN" sz="2000" dirty="0" smtClean="0"/>
          </a:p>
          <a:p>
            <a:r>
              <a:rPr lang="en-IN" sz="2400" dirty="0"/>
              <a:t>The </a:t>
            </a:r>
            <a:r>
              <a:rPr lang="en-IN" sz="2400" dirty="0" smtClean="0"/>
              <a:t>corresponding first-order </a:t>
            </a:r>
            <a:r>
              <a:rPr lang="en-IN" sz="2400" dirty="0"/>
              <a:t>sentence stored in the knowledge base must include both the percept </a:t>
            </a:r>
            <a:r>
              <a:rPr lang="en-IN" sz="2400" dirty="0" smtClean="0"/>
              <a:t>and the </a:t>
            </a:r>
            <a:r>
              <a:rPr lang="en-IN" sz="2400" dirty="0"/>
              <a:t>time at which it </a:t>
            </a:r>
            <a:r>
              <a:rPr lang="en-IN" sz="2400" dirty="0" smtClean="0"/>
              <a:t>occurred.</a:t>
            </a:r>
          </a:p>
          <a:p>
            <a:endParaRPr lang="en-IN" sz="2400" dirty="0" smtClean="0"/>
          </a:p>
          <a:p>
            <a:pPr lvl="1"/>
            <a:r>
              <a:rPr lang="en-IN" sz="2000" dirty="0" smtClean="0"/>
              <a:t>Percept</a:t>
            </a:r>
            <a:r>
              <a:rPr lang="en-IN" sz="2000" dirty="0"/>
              <a:t>([Stench, Breeze, Glitter</a:t>
            </a:r>
            <a:r>
              <a:rPr lang="en-IN" sz="2000" dirty="0" smtClean="0"/>
              <a:t>, None</a:t>
            </a:r>
            <a:r>
              <a:rPr lang="en-IN" sz="2000" dirty="0"/>
              <a:t>, None),5</a:t>
            </a:r>
            <a:r>
              <a:rPr lang="en-IN" sz="2000" dirty="0" smtClean="0"/>
              <a:t>)</a:t>
            </a:r>
          </a:p>
          <a:p>
            <a:pPr lvl="1"/>
            <a:endParaRPr lang="en-IN" sz="2000" dirty="0" smtClean="0"/>
          </a:p>
          <a:p>
            <a:r>
              <a:rPr lang="en-IN" sz="2100" dirty="0"/>
              <a:t>Percept is a binary predicate, and Stench and so on are constants placed in a list.</a:t>
            </a:r>
          </a:p>
        </p:txBody>
      </p:sp>
    </p:spTree>
    <p:extLst>
      <p:ext uri="{BB962C8B-B14F-4D97-AF65-F5344CB8AC3E}">
        <p14:creationId xmlns:p14="http://schemas.microsoft.com/office/powerpoint/2010/main" val="224224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Actions: </a:t>
            </a:r>
            <a:r>
              <a:rPr lang="en-IN" sz="2400" dirty="0" smtClean="0"/>
              <a:t>Turn(Right</a:t>
            </a:r>
            <a:r>
              <a:rPr lang="en-IN" sz="2400" dirty="0"/>
              <a:t>), Turn(Left), Forward, Shoot, Grab, Climb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To determine which is best, the agent program executes the query</a:t>
            </a:r>
          </a:p>
          <a:p>
            <a:pPr lvl="1"/>
            <a:r>
              <a:rPr lang="en-IN" sz="2000" dirty="0"/>
              <a:t>ASKVARS(KB, </a:t>
            </a:r>
            <a:r>
              <a:rPr lang="en-IN" sz="2000" dirty="0" err="1"/>
              <a:t>BestAction</a:t>
            </a:r>
            <a:r>
              <a:rPr lang="en-IN" sz="2000" dirty="0"/>
              <a:t>(a,5)) </a:t>
            </a:r>
            <a:endParaRPr lang="en-IN" sz="2000" dirty="0" smtClean="0"/>
          </a:p>
          <a:p>
            <a:pPr marL="457200" lvl="1" indent="0">
              <a:buNone/>
            </a:pPr>
            <a:r>
              <a:rPr lang="en-IN" sz="2000" dirty="0"/>
              <a:t>which returns a binding list such as {a/Grab</a:t>
            </a:r>
            <a:r>
              <a:rPr lang="en-IN" sz="2000" dirty="0" smtClean="0"/>
              <a:t>}.</a:t>
            </a:r>
          </a:p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endParaRPr lang="en-IN" sz="2000" dirty="0" smtClean="0"/>
          </a:p>
          <a:p>
            <a:pPr marL="457200" lvl="1" indent="0">
              <a:buNone/>
            </a:pPr>
            <a:endParaRPr lang="en-IN" sz="2000" dirty="0" smtClean="0"/>
          </a:p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endParaRPr lang="en-IN" sz="2000" dirty="0" smtClean="0"/>
          </a:p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r>
              <a:rPr lang="ii-CN" altLang="en-US" sz="2000" dirty="0"/>
              <a:t>ꓯ</a:t>
            </a:r>
            <a:r>
              <a:rPr lang="en-IN" sz="2000" dirty="0"/>
              <a:t>t Glitter(t) </a:t>
            </a:r>
            <a:r>
              <a:rPr lang="en-IN" sz="2000" dirty="0">
                <a:sym typeface="Symbol"/>
              </a:rPr>
              <a:t></a:t>
            </a:r>
            <a:r>
              <a:rPr lang="en-IN" sz="2000" dirty="0"/>
              <a:t> </a:t>
            </a:r>
            <a:r>
              <a:rPr lang="en-IN" sz="2000" dirty="0" err="1"/>
              <a:t>BestAction</a:t>
            </a:r>
            <a:r>
              <a:rPr lang="en-IN" sz="2000" dirty="0"/>
              <a:t>(</a:t>
            </a:r>
            <a:r>
              <a:rPr lang="en-IN" sz="2000" dirty="0" err="1"/>
              <a:t>Grab,t</a:t>
            </a:r>
            <a:r>
              <a:rPr lang="en-IN" sz="2000" dirty="0"/>
              <a:t>).</a:t>
            </a:r>
          </a:p>
          <a:p>
            <a:pPr marL="457200" lvl="1" indent="0">
              <a:buNone/>
            </a:pPr>
            <a:endParaRPr lang="en-IN" sz="2000" dirty="0" smtClean="0"/>
          </a:p>
          <a:p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58" y="3861048"/>
            <a:ext cx="6653047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9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/>
              <a:t>Objects</a:t>
            </a:r>
            <a:r>
              <a:rPr lang="en-IN" sz="2000" dirty="0" smtClean="0"/>
              <a:t>: squares</a:t>
            </a:r>
            <a:r>
              <a:rPr lang="en-IN" sz="2000" dirty="0"/>
              <a:t>, pits, and </a:t>
            </a:r>
            <a:r>
              <a:rPr lang="en-IN" sz="2000" dirty="0" smtClean="0"/>
              <a:t>the </a:t>
            </a:r>
            <a:r>
              <a:rPr lang="en-IN" sz="2000" dirty="0" err="1" smtClean="0"/>
              <a:t>wumpus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r>
              <a:rPr lang="en-IN" sz="2000" dirty="0" smtClean="0"/>
              <a:t> </a:t>
            </a:r>
            <a:r>
              <a:rPr lang="en-IN" sz="2000" dirty="0"/>
              <a:t>We could name each </a:t>
            </a:r>
            <a:r>
              <a:rPr lang="en-IN" sz="2000" dirty="0" smtClean="0"/>
              <a:t>square—Square1, </a:t>
            </a:r>
            <a:r>
              <a:rPr lang="en-IN" sz="2000" dirty="0"/>
              <a:t>5 and so </a:t>
            </a:r>
            <a:r>
              <a:rPr lang="en-IN" sz="2000" dirty="0" smtClean="0"/>
              <a:t>on, but adjacent </a:t>
            </a:r>
            <a:r>
              <a:rPr lang="en-IN" sz="2000" dirty="0"/>
              <a:t>would have to be an “extra” fact, and we would need one </a:t>
            </a:r>
            <a:r>
              <a:rPr lang="en-IN" sz="2000" dirty="0" smtClean="0"/>
              <a:t>such fact </a:t>
            </a:r>
            <a:r>
              <a:rPr lang="en-IN" sz="2000" dirty="0"/>
              <a:t>for each pair of squares.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Adjacency </a:t>
            </a:r>
            <a:r>
              <a:rPr lang="en-IN" sz="2000" dirty="0"/>
              <a:t>of any </a:t>
            </a:r>
            <a:r>
              <a:rPr lang="en-IN" sz="2000" dirty="0" smtClean="0"/>
              <a:t>two squares </a:t>
            </a:r>
            <a:r>
              <a:rPr lang="en-IN" sz="2000" dirty="0"/>
              <a:t>can be defined </a:t>
            </a:r>
            <a:r>
              <a:rPr lang="en-IN" sz="2000" dirty="0" smtClean="0"/>
              <a:t>as,</a:t>
            </a:r>
          </a:p>
          <a:p>
            <a:r>
              <a:rPr lang="en-IN" altLang="ii-CN" sz="2000" dirty="0" smtClean="0"/>
              <a:t>ꓯ</a:t>
            </a:r>
            <a:r>
              <a:rPr lang="en-IN" altLang="ii-CN" sz="2000" baseline="-25000" dirty="0" err="1" smtClean="0"/>
              <a:t>x,y,a,b</a:t>
            </a:r>
            <a:r>
              <a:rPr lang="en-IN" altLang="ii-CN" sz="2000" baseline="-25000" dirty="0" smtClean="0"/>
              <a:t>  </a:t>
            </a:r>
            <a:r>
              <a:rPr lang="en-IN" altLang="ii-CN" sz="2000" dirty="0" smtClean="0"/>
              <a:t>Adjacent([</a:t>
            </a:r>
            <a:r>
              <a:rPr lang="en-IN" altLang="ii-CN" sz="2000" dirty="0" err="1" smtClean="0"/>
              <a:t>x,y</a:t>
            </a:r>
            <a:r>
              <a:rPr lang="en-IN" altLang="ii-CN" sz="2000" dirty="0" smtClean="0"/>
              <a:t>],[</a:t>
            </a:r>
            <a:r>
              <a:rPr lang="en-IN" altLang="ii-CN" sz="2000" dirty="0" err="1" smtClean="0"/>
              <a:t>a,b</a:t>
            </a:r>
            <a:r>
              <a:rPr lang="en-IN" altLang="ii-CN" sz="2000" dirty="0" smtClean="0"/>
              <a:t>]=?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724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/>
              <a:t>Objects</a:t>
            </a:r>
            <a:r>
              <a:rPr lang="en-IN" sz="2000" dirty="0" smtClean="0"/>
              <a:t>: squares</a:t>
            </a:r>
            <a:r>
              <a:rPr lang="en-IN" sz="2000" dirty="0"/>
              <a:t>, pits, and </a:t>
            </a:r>
            <a:r>
              <a:rPr lang="en-IN" sz="2000" dirty="0" smtClean="0"/>
              <a:t>the </a:t>
            </a:r>
            <a:r>
              <a:rPr lang="en-IN" sz="2000" dirty="0" err="1" smtClean="0"/>
              <a:t>wumpus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r>
              <a:rPr lang="en-IN" sz="2000" dirty="0" smtClean="0"/>
              <a:t> </a:t>
            </a:r>
            <a:r>
              <a:rPr lang="en-IN" sz="2000" dirty="0"/>
              <a:t>We could name each </a:t>
            </a:r>
            <a:r>
              <a:rPr lang="en-IN" sz="2000" dirty="0" smtClean="0"/>
              <a:t>square—Square1, </a:t>
            </a:r>
            <a:r>
              <a:rPr lang="en-IN" sz="2000" dirty="0"/>
              <a:t>5 and so </a:t>
            </a:r>
            <a:r>
              <a:rPr lang="en-IN" sz="2000" dirty="0" smtClean="0"/>
              <a:t>on, but adjacent </a:t>
            </a:r>
            <a:r>
              <a:rPr lang="en-IN" sz="2000" dirty="0"/>
              <a:t>would have to be an “extra” fact, and we would need one </a:t>
            </a:r>
            <a:r>
              <a:rPr lang="en-IN" sz="2000" dirty="0" smtClean="0"/>
              <a:t>such fact </a:t>
            </a:r>
            <a:r>
              <a:rPr lang="en-IN" sz="2000" dirty="0"/>
              <a:t>for each pair of squares.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Adjacency </a:t>
            </a:r>
            <a:r>
              <a:rPr lang="en-IN" sz="2000" dirty="0"/>
              <a:t>of any </a:t>
            </a:r>
            <a:r>
              <a:rPr lang="en-IN" sz="2000" dirty="0" smtClean="0"/>
              <a:t>two squares </a:t>
            </a:r>
            <a:r>
              <a:rPr lang="en-IN" sz="2000" dirty="0"/>
              <a:t>can be defined 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3" y="4365104"/>
            <a:ext cx="8846214" cy="955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7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It is simpler to use a unary predicate Pit that is true </a:t>
            </a:r>
            <a:r>
              <a:rPr lang="en-IN" sz="2000" dirty="0" smtClean="0"/>
              <a:t>of squares </a:t>
            </a:r>
            <a:r>
              <a:rPr lang="en-IN" sz="2000" dirty="0"/>
              <a:t>containing pits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r>
              <a:rPr lang="en-IN" sz="2000" dirty="0" smtClean="0"/>
              <a:t> </a:t>
            </a:r>
            <a:r>
              <a:rPr lang="en-IN" sz="2000" dirty="0"/>
              <a:t>Finally, since there is exactly one </a:t>
            </a:r>
            <a:r>
              <a:rPr lang="en-IN" sz="2000" dirty="0" err="1"/>
              <a:t>wumpus</a:t>
            </a:r>
            <a:r>
              <a:rPr lang="en-IN" sz="2000" dirty="0"/>
              <a:t>, a constant </a:t>
            </a:r>
            <a:r>
              <a:rPr lang="en-IN" sz="2000" dirty="0" err="1"/>
              <a:t>Wumpus</a:t>
            </a:r>
            <a:r>
              <a:rPr lang="en-IN" sz="2000" dirty="0"/>
              <a:t> </a:t>
            </a:r>
            <a:r>
              <a:rPr lang="en-IN" sz="2000" dirty="0" smtClean="0"/>
              <a:t>is just </a:t>
            </a:r>
            <a:r>
              <a:rPr lang="en-IN" sz="2000" dirty="0"/>
              <a:t>as good as a unary </a:t>
            </a:r>
            <a:r>
              <a:rPr lang="en-IN" sz="2000" dirty="0" smtClean="0"/>
              <a:t>predicate.</a:t>
            </a:r>
          </a:p>
          <a:p>
            <a:endParaRPr lang="en-IN" sz="2000" dirty="0" smtClean="0"/>
          </a:p>
          <a:p>
            <a:r>
              <a:rPr lang="en-IN" sz="2000" dirty="0" smtClean="0"/>
              <a:t>Agents Location: At(</a:t>
            </a:r>
            <a:r>
              <a:rPr lang="en-IN" sz="2000" dirty="0" err="1" smtClean="0"/>
              <a:t>Agent,s,r</a:t>
            </a:r>
            <a:r>
              <a:rPr lang="en-IN" sz="2000" dirty="0"/>
              <a:t>) to mean that </a:t>
            </a:r>
            <a:r>
              <a:rPr lang="en-IN" sz="2000" dirty="0" smtClean="0"/>
              <a:t>the agent </a:t>
            </a:r>
            <a:r>
              <a:rPr lang="en-IN" sz="2000" dirty="0"/>
              <a:t>is at square s at time 1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We can fix the </a:t>
            </a:r>
            <a:r>
              <a:rPr lang="en-IN" sz="2000" dirty="0" err="1"/>
              <a:t>wumpus</a:t>
            </a:r>
            <a:r>
              <a:rPr lang="en-IN" sz="2000" dirty="0"/>
              <a:t> to a specific location forever </a:t>
            </a:r>
            <a:r>
              <a:rPr lang="en-IN" sz="2000" dirty="0" smtClean="0"/>
              <a:t>with </a:t>
            </a:r>
          </a:p>
          <a:p>
            <a:pPr lvl="1"/>
            <a:r>
              <a:rPr lang="ii-CN" altLang="en-US" sz="1600" dirty="0" smtClean="0"/>
              <a:t>ꓯ</a:t>
            </a:r>
            <a:r>
              <a:rPr lang="en-IN" sz="1600" dirty="0" smtClean="0"/>
              <a:t>t </a:t>
            </a:r>
            <a:r>
              <a:rPr lang="en-IN" sz="1600" dirty="0"/>
              <a:t>At(</a:t>
            </a:r>
            <a:r>
              <a:rPr lang="en-IN" sz="1600" dirty="0" err="1"/>
              <a:t>Wumpus</a:t>
            </a:r>
            <a:r>
              <a:rPr lang="en-IN" sz="1600" dirty="0"/>
              <a:t>, [1,3</a:t>
            </a:r>
            <a:r>
              <a:rPr lang="en-IN" sz="1600" dirty="0" smtClean="0"/>
              <a:t>],t).</a:t>
            </a:r>
          </a:p>
          <a:p>
            <a:pPr lvl="1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833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Given its current location, the agent can infer properties of the square from properties of </a:t>
            </a:r>
            <a:r>
              <a:rPr lang="en-IN" sz="2000" dirty="0" smtClean="0"/>
              <a:t>its current </a:t>
            </a:r>
            <a:r>
              <a:rPr lang="en-IN" sz="2000" dirty="0"/>
              <a:t>percept. </a:t>
            </a:r>
            <a:endParaRPr lang="en-IN" sz="2000" dirty="0" smtClean="0"/>
          </a:p>
          <a:p>
            <a:r>
              <a:rPr lang="en-IN" sz="2000" dirty="0" smtClean="0"/>
              <a:t>For </a:t>
            </a:r>
            <a:r>
              <a:rPr lang="en-IN" sz="2000" dirty="0"/>
              <a:t>example, if the agent is at a square and perceives a breeze, then </a:t>
            </a:r>
            <a:r>
              <a:rPr lang="en-IN" sz="2000" dirty="0" smtClean="0"/>
              <a:t>that square </a:t>
            </a:r>
            <a:r>
              <a:rPr lang="en-IN" sz="2000" dirty="0"/>
              <a:t>is breezy</a:t>
            </a:r>
            <a:r>
              <a:rPr lang="en-IN" sz="2000" dirty="0" smtClean="0"/>
              <a:t>:</a:t>
            </a:r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1600" dirty="0" smtClean="0"/>
              <a:t>Consider the following statements:</a:t>
            </a:r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r>
              <a:rPr lang="en-IN" sz="1600" b="1" dirty="0" smtClean="0"/>
              <a:t>What they infer in natural language?</a:t>
            </a:r>
          </a:p>
          <a:p>
            <a:endParaRPr lang="en-IN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81994"/>
            <a:ext cx="6588454" cy="58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2" y="4077072"/>
            <a:ext cx="2847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1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891</Words>
  <Application>Microsoft Office PowerPoint</Application>
  <PresentationFormat>On-screen Show (4:3)</PresentationFormat>
  <Paragraphs>112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First Order Logic</vt:lpstr>
      <vt:lpstr>Assertions in FOL</vt:lpstr>
      <vt:lpstr>PowerPoint Presentation</vt:lpstr>
      <vt:lpstr>The wumpus 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knowledge engineering process</vt:lpstr>
      <vt:lpstr>Example Problem: Full Adder Circuit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</dc:creator>
  <cp:lastModifiedBy>Girish</cp:lastModifiedBy>
  <cp:revision>12</cp:revision>
  <dcterms:created xsi:type="dcterms:W3CDTF">2022-03-27T16:35:11Z</dcterms:created>
  <dcterms:modified xsi:type="dcterms:W3CDTF">2022-03-28T07:27:20Z</dcterms:modified>
</cp:coreProperties>
</file>