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29" r:id="rId2"/>
    <p:sldId id="661" r:id="rId3"/>
    <p:sldId id="662" r:id="rId4"/>
    <p:sldId id="755" r:id="rId5"/>
    <p:sldId id="756" r:id="rId6"/>
    <p:sldId id="694" r:id="rId7"/>
    <p:sldId id="748" r:id="rId8"/>
    <p:sldId id="750" r:id="rId9"/>
    <p:sldId id="751" r:id="rId10"/>
    <p:sldId id="752" r:id="rId11"/>
    <p:sldId id="753" r:id="rId12"/>
    <p:sldId id="754" r:id="rId13"/>
    <p:sldId id="757" r:id="rId14"/>
    <p:sldId id="759" r:id="rId15"/>
    <p:sldId id="758" r:id="rId16"/>
    <p:sldId id="7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C595-164A-491B-8E2B-BE86D5DB547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B4E14-5AA9-4BC2-820E-8691C36E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3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9287-BF7B-4F04-882C-B3B23CA70729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Tinsley lost only 5 games to humans in 42 years; has been known to solve 60-ply problems</a:t>
            </a:r>
          </a:p>
        </p:txBody>
      </p:sp>
    </p:spTree>
    <p:extLst>
      <p:ext uri="{BB962C8B-B14F-4D97-AF65-F5344CB8AC3E}">
        <p14:creationId xmlns:p14="http://schemas.microsoft.com/office/powerpoint/2010/main" val="303139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E229F-FB62-4FF1-BECC-51132F2D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4372F-E5A2-4BE9-9A38-D64AB1E9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B4C045-5A04-42DA-BB1C-DE7F4568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0C804F-9C56-4C51-9E04-450E45BA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E9CF3D-20B2-4AC0-AEA6-21073CBD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7671F0-1644-4890-B4CF-E36C01A4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42804E-313B-4251-AF5E-3EAEA848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DFD1E4-07AF-4544-940F-0E95AE1C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4172FE-D954-402D-93ED-E1901A82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E4095E-2B16-4645-BE9E-FD5CCEBD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12FC33-8FD7-4AE2-A6E6-2A62E755E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EC870B-C553-4D78-93C9-0CBE7C304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6EB060-FCAE-4888-83F6-470B36D9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94AE30-B4F8-4145-9684-1C64062D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520712-3B83-49C3-AF10-7355280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0C770-9481-4C41-AAFA-692B0C2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AF1611-63E1-4FDC-8FA6-4A19A03D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49E8E6-22C9-4991-B88B-43177DBB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3756FA-181B-42A8-AD46-CF842995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736C5C-CD4D-44CD-AB3B-343505D7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198F9-A765-4042-9C69-90FAD016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5FE5F0-A69B-4C2B-8B84-C9BA989B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9D778B-3E8D-4158-8A95-A404D4CD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91DDBB-F336-4A27-B140-77897CCC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461C39-4A5C-48E0-BD44-5B1237F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10877-E3C9-4E37-A5CA-F9BEF91D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6864B8-AE11-437B-9A17-5EB6406B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1F3EAA-039C-4AC3-9185-49608BF5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71F902-5104-44D2-A07A-86223B8F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C2C9AE-3E4D-42B4-B384-56F429A9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D9BC22-503B-4710-A4D6-373330B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E5487-1782-485B-BA8B-381A4D35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768407-FA32-413A-98E3-FF1B436C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FECBCD-F933-47E3-9CD1-0D534E8C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8CDE7D3-96B4-4B40-9A28-71D89A6C9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CAA9FF-EB41-4F09-B490-4CD0A61CF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CD1094-0197-4E7C-A044-8BDE70F9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85DFC-0501-454C-8C93-7ED4693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059B6A8-7760-47FD-8750-A2616B1F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0009D-713D-4909-AB17-6B29E517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93D1FC-4424-4276-AFB1-2D3F52F5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47882A-C4A8-48BF-8C64-EEA1E10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0703E0-AD65-4C86-BD5D-9A1931D5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101A33-826E-4AD0-BECA-A9F048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9BF622-E1C9-4452-8F50-5243F519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0833C6-AAAD-4521-AC27-325A6D6E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9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730061-C1DF-42DB-80AB-5BCF1700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F5FAA-576B-4279-A50F-11D8D0DC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CE8F09-52AF-4065-8C19-E3F6CE82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6D50EF-8FB0-4889-8C53-6019B317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0A3036-8E70-4986-8513-2957A4E0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EC776C-C272-489B-990D-BCC094A8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A6623-E139-44A5-8E1C-6A734A68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4010EF-B2E5-41AC-B592-945401360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915604-6A44-43A9-9ED1-0A900BAB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CC18A4-7A23-4D43-8C6E-36B0208A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CBB459-9125-4E34-9EEB-EFE6603F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6CF9FA-5CB0-42E3-A9E5-EA3D85D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A112C22-CCAE-4BBD-8DC8-AC702119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52A326-F016-4B80-95FA-EA71330C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A55B2-0C2A-43F2-A0E3-D7BE30043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FD29-85BA-4F8E-911D-4D462FF8E7A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E7442E-BD32-48CA-AB0E-B7BACC4D1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33C965-2341-4A36-BEB8-3E5C6724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1D45-9246-4BA2-B187-265176210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Game Playing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76200" y="5587429"/>
            <a:ext cx="1219200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Acknowledgments: Stuart Russell and Dawn Song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A game can be formally defined with the following elements: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" y="1676400"/>
            <a:ext cx="9357916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define the complete game tree as </a:t>
            </a:r>
            <a:r>
              <a:rPr lang="en-IN" dirty="0" smtClean="0"/>
              <a:t>a search </a:t>
            </a:r>
            <a:r>
              <a:rPr lang="en-IN" dirty="0"/>
              <a:t>tree that follows every sequence of moves all the way to a terminal state.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game tree </a:t>
            </a:r>
            <a:r>
              <a:rPr lang="en-IN" dirty="0"/>
              <a:t>may be infinite if the state space itself is unbounded or if the rules of the game allow </a:t>
            </a:r>
            <a:r>
              <a:rPr lang="en-IN" dirty="0" smtClean="0"/>
              <a:t>for infinitely </a:t>
            </a:r>
            <a:r>
              <a:rPr lang="en-IN" dirty="0"/>
              <a:t>repeating positions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3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99" y="317500"/>
            <a:ext cx="7837489" cy="586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8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IN" dirty="0"/>
              <a:t>Optimal </a:t>
            </a:r>
            <a:r>
              <a:rPr lang="en-IN" dirty="0" smtClean="0"/>
              <a:t>Decisions </a:t>
            </a:r>
            <a:r>
              <a:rPr lang="en-IN" dirty="0"/>
              <a:t>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MAX wants to find a sequence of actions leading to a win, but MIN has something to </a:t>
            </a:r>
            <a:r>
              <a:rPr lang="en-IN" sz="2400" dirty="0" smtClean="0"/>
              <a:t>say about </a:t>
            </a:r>
            <a:r>
              <a:rPr lang="en-IN" sz="2400" dirty="0"/>
              <a:t>it.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means that MAX’s strategy must be a conditional plan—a contingent </a:t>
            </a:r>
            <a:r>
              <a:rPr lang="en-IN" sz="2400" dirty="0" smtClean="0"/>
              <a:t>strategy specifying </a:t>
            </a:r>
            <a:r>
              <a:rPr lang="en-IN" sz="2400" dirty="0"/>
              <a:t>a response to each of MIN’s possible moves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In fact</a:t>
            </a:r>
            <a:r>
              <a:rPr lang="en-IN" sz="2400" dirty="0"/>
              <a:t>, for such games, </a:t>
            </a:r>
            <a:r>
              <a:rPr lang="en-IN" sz="2400" dirty="0" smtClean="0"/>
              <a:t>desirable outcome </a:t>
            </a:r>
            <a:r>
              <a:rPr lang="en-IN" sz="2400" dirty="0"/>
              <a:t>must be guaranteed no matter what the “other side” does.</a:t>
            </a:r>
          </a:p>
        </p:txBody>
      </p:sp>
    </p:spTree>
    <p:extLst>
      <p:ext uri="{BB962C8B-B14F-4D97-AF65-F5344CB8AC3E}">
        <p14:creationId xmlns:p14="http://schemas.microsoft.com/office/powerpoint/2010/main" val="2052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game tree, the optimal strategy can be determined by working out the </a:t>
            </a:r>
            <a:r>
              <a:rPr lang="en-IN" dirty="0" err="1" smtClean="0"/>
              <a:t>minimax</a:t>
            </a:r>
            <a:r>
              <a:rPr lang="en-IN" dirty="0" smtClean="0"/>
              <a:t> value </a:t>
            </a:r>
            <a:r>
              <a:rPr lang="en-IN" dirty="0"/>
              <a:t>of each state in the tree, which we write as MINIMAX(s).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minimax</a:t>
            </a:r>
            <a:r>
              <a:rPr lang="en-IN" dirty="0"/>
              <a:t> value is </a:t>
            </a:r>
            <a:r>
              <a:rPr lang="en-IN" dirty="0" smtClean="0"/>
              <a:t>the utility </a:t>
            </a:r>
            <a:r>
              <a:rPr lang="en-IN" dirty="0"/>
              <a:t>(for MAX) of being in that state, assuming that both players play optimally from </a:t>
            </a:r>
            <a:r>
              <a:rPr lang="en-IN" dirty="0" smtClean="0"/>
              <a:t>there to </a:t>
            </a:r>
            <a:r>
              <a:rPr lang="en-IN" dirty="0"/>
              <a:t>the end of the game</a:t>
            </a:r>
            <a:r>
              <a:rPr lang="en-IN"/>
              <a:t>. </a:t>
            </a:r>
            <a:endParaRPr lang="en-IN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minimax</a:t>
            </a:r>
            <a:r>
              <a:rPr lang="en-IN" dirty="0"/>
              <a:t> value of a terminal state is just its utility</a:t>
            </a:r>
          </a:p>
        </p:txBody>
      </p:sp>
    </p:spTree>
    <p:extLst>
      <p:ext uri="{BB962C8B-B14F-4D97-AF65-F5344CB8AC3E}">
        <p14:creationId xmlns:p14="http://schemas.microsoft.com/office/powerpoint/2010/main" val="29491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9" y="1003301"/>
            <a:ext cx="10107591" cy="51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2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18AA4C-4B49-4E96-A534-D670071F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Player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62EE79B-DAE4-41C8-8E51-5676E922099C}"/>
              </a:ext>
            </a:extLst>
          </p:cNvPr>
          <p:cNvSpPr/>
          <p:nvPr/>
        </p:nvSpPr>
        <p:spPr>
          <a:xfrm>
            <a:off x="307910" y="3066031"/>
            <a:ext cx="1418253" cy="8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Opponent’s Move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75420BE-7005-4D10-8B23-B6E15AD79E45}"/>
              </a:ext>
            </a:extLst>
          </p:cNvPr>
          <p:cNvSpPr/>
          <p:nvPr/>
        </p:nvSpPr>
        <p:spPr>
          <a:xfrm>
            <a:off x="2006080" y="3066031"/>
            <a:ext cx="1567543" cy="8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New Position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491979B6-926A-4614-BD72-93066186F2C9}"/>
              </a:ext>
            </a:extLst>
          </p:cNvPr>
          <p:cNvSpPr/>
          <p:nvPr/>
        </p:nvSpPr>
        <p:spPr>
          <a:xfrm>
            <a:off x="3822444" y="2997767"/>
            <a:ext cx="1567543" cy="937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Game Over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E54470D-7A0F-4244-9D64-640D3827C0A0}"/>
              </a:ext>
            </a:extLst>
          </p:cNvPr>
          <p:cNvSpPr/>
          <p:nvPr/>
        </p:nvSpPr>
        <p:spPr>
          <a:xfrm>
            <a:off x="4265647" y="1793721"/>
            <a:ext cx="681135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5E0E825-256C-4704-8848-7D9C10EBCDEB}"/>
              </a:ext>
            </a:extLst>
          </p:cNvPr>
          <p:cNvSpPr/>
          <p:nvPr/>
        </p:nvSpPr>
        <p:spPr>
          <a:xfrm>
            <a:off x="5595262" y="3066032"/>
            <a:ext cx="1343608" cy="8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Successor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24826B8-5FF8-4462-B12F-E0344CD64DAA}"/>
              </a:ext>
            </a:extLst>
          </p:cNvPr>
          <p:cNvSpPr/>
          <p:nvPr/>
        </p:nvSpPr>
        <p:spPr>
          <a:xfrm>
            <a:off x="7293431" y="3066031"/>
            <a:ext cx="1343608" cy="8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 Successor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4999EC-342C-4628-B028-0D7BDB2602AD}"/>
              </a:ext>
            </a:extLst>
          </p:cNvPr>
          <p:cNvSpPr/>
          <p:nvPr/>
        </p:nvSpPr>
        <p:spPr>
          <a:xfrm>
            <a:off x="9023009" y="3039541"/>
            <a:ext cx="2170911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Move to highest value successor </a:t>
            </a:r>
          </a:p>
          <a:p>
            <a:pPr algn="ctr"/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17351B9A-2331-4F4E-8B5F-06CD09D9B0C1}"/>
              </a:ext>
            </a:extLst>
          </p:cNvPr>
          <p:cNvSpPr/>
          <p:nvPr/>
        </p:nvSpPr>
        <p:spPr>
          <a:xfrm>
            <a:off x="9550337" y="4381475"/>
            <a:ext cx="1517475" cy="937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Game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9A426CF-2206-431E-96EB-CC91429B3EC1}"/>
              </a:ext>
            </a:extLst>
          </p:cNvPr>
          <p:cNvSpPr/>
          <p:nvPr/>
        </p:nvSpPr>
        <p:spPr>
          <a:xfrm>
            <a:off x="9968506" y="5833447"/>
            <a:ext cx="681135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50B11C5-8456-41F6-BC04-9AA75EBE0FC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726163" y="3466631"/>
            <a:ext cx="279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CD898F0-DFBA-4B3A-B941-E7E79CD6A7F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73623" y="3466631"/>
            <a:ext cx="24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FE2866D-2FED-4A31-9437-1878A5111DE5}"/>
              </a:ext>
            </a:extLst>
          </p:cNvPr>
          <p:cNvCxnSpPr>
            <a:cxnSpLocks/>
          </p:cNvCxnSpPr>
          <p:nvPr/>
        </p:nvCxnSpPr>
        <p:spPr>
          <a:xfrm flipV="1">
            <a:off x="6991479" y="3453386"/>
            <a:ext cx="324000" cy="1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949FECB-F15E-4BAD-BA84-267CBB5920CA}"/>
              </a:ext>
            </a:extLst>
          </p:cNvPr>
          <p:cNvCxnSpPr/>
          <p:nvPr/>
        </p:nvCxnSpPr>
        <p:spPr>
          <a:xfrm>
            <a:off x="8637039" y="3453386"/>
            <a:ext cx="38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EA6703B3-1B5F-4382-B937-E27BDBF9C02B}"/>
              </a:ext>
            </a:extLst>
          </p:cNvPr>
          <p:cNvCxnSpPr/>
          <p:nvPr/>
        </p:nvCxnSpPr>
        <p:spPr>
          <a:xfrm>
            <a:off x="10309075" y="3867231"/>
            <a:ext cx="0" cy="51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EE170A4-3E05-42FC-A84C-522D8A0F3EC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0309074" y="5319203"/>
            <a:ext cx="1" cy="51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6E1DD9F-B79E-4BC3-A98C-0747FE0C991B}"/>
              </a:ext>
            </a:extLst>
          </p:cNvPr>
          <p:cNvCxnSpPr>
            <a:cxnSpLocks/>
          </p:cNvCxnSpPr>
          <p:nvPr/>
        </p:nvCxnSpPr>
        <p:spPr>
          <a:xfrm flipV="1">
            <a:off x="4606215" y="2416629"/>
            <a:ext cx="0" cy="56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4D27E6C4-BF98-47E7-86E6-BF3EA8B2242B}"/>
              </a:ext>
            </a:extLst>
          </p:cNvPr>
          <p:cNvCxnSpPr>
            <a:stCxn id="10" idx="1"/>
            <a:endCxn id="3" idx="2"/>
          </p:cNvCxnSpPr>
          <p:nvPr/>
        </p:nvCxnSpPr>
        <p:spPr>
          <a:xfrm rot="10800000">
            <a:off x="1017037" y="3867231"/>
            <a:ext cx="8533300" cy="983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FCD47BD-44F2-475D-A7E8-96A620A3979D}"/>
              </a:ext>
            </a:extLst>
          </p:cNvPr>
          <p:cNvSpPr txBox="1"/>
          <p:nvPr/>
        </p:nvSpPr>
        <p:spPr>
          <a:xfrm flipH="1">
            <a:off x="10505335" y="5514392"/>
            <a:ext cx="5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A674C1D-4D3C-4773-92C5-4090FDF302B8}"/>
              </a:ext>
            </a:extLst>
          </p:cNvPr>
          <p:cNvSpPr txBox="1"/>
          <p:nvPr/>
        </p:nvSpPr>
        <p:spPr>
          <a:xfrm flipH="1">
            <a:off x="4570597" y="2518378"/>
            <a:ext cx="5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A702FB3-C00A-439C-9C39-F49A7612EADD}"/>
              </a:ext>
            </a:extLst>
          </p:cNvPr>
          <p:cNvSpPr txBox="1"/>
          <p:nvPr/>
        </p:nvSpPr>
        <p:spPr>
          <a:xfrm flipH="1">
            <a:off x="9023009" y="4530773"/>
            <a:ext cx="5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9EBBB4-C214-47A5-A330-044F5A5DAEA3}"/>
              </a:ext>
            </a:extLst>
          </p:cNvPr>
          <p:cNvSpPr txBox="1"/>
          <p:nvPr/>
        </p:nvSpPr>
        <p:spPr>
          <a:xfrm flipH="1">
            <a:off x="5222107" y="3076586"/>
            <a:ext cx="5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01438DC3-7128-4E8B-8038-A29EC6B8E2C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89987" y="3466631"/>
            <a:ext cx="205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AD9F9E1-58DA-254B-B82F-2EA950785398}"/>
              </a:ext>
            </a:extLst>
          </p:cNvPr>
          <p:cNvGrpSpPr/>
          <p:nvPr/>
        </p:nvGrpSpPr>
        <p:grpSpPr>
          <a:xfrm>
            <a:off x="5943600" y="1360100"/>
            <a:ext cx="6248400" cy="4887716"/>
            <a:chOff x="5943600" y="1360100"/>
            <a:chExt cx="6248400" cy="4887716"/>
          </a:xfrm>
        </p:grpSpPr>
        <p:pic>
          <p:nvPicPr>
            <p:cNvPr id="12" name="Picture 2">
              <a:extLst>
                <a:ext uri="{FF2B5EF4-FFF2-40B4-BE49-F238E27FC236}">
                  <a16:creationId xmlns="" xmlns:a16="http://schemas.microsoft.com/office/drawing/2014/main" id="{AF6B2724-FDA3-8B4F-AF7F-E6574A5B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3600" y="1360100"/>
              <a:ext cx="6248400" cy="4887716"/>
            </a:xfrm>
            <a:prstGeom prst="rect">
              <a:avLst/>
            </a:prstGeom>
            <a:noFill/>
          </p:spPr>
        </p:pic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F482977F-9EAA-BE4D-BA63-228D095B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199" y="2667000"/>
              <a:ext cx="580465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15C63B3E-2C7D-1B47-AA7E-B745D53B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2359" y="3200400"/>
              <a:ext cx="383241" cy="685800"/>
            </a:xfrm>
            <a:prstGeom prst="rect">
              <a:avLst/>
            </a:prstGeom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1191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A brief history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5867400" cy="49831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b="1" dirty="0"/>
              <a:t>Checkers: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1950: First computer player. 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1959: Samuel’s self-taught program.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1994: First computer world champion: Chinook defeats Tinsley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2007: Checkers solved! Endgame database of 39 trillion states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Chess: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1945-1960: </a:t>
            </a:r>
            <a:r>
              <a:rPr lang="en-US" sz="1500" dirty="0" err="1"/>
              <a:t>Zuse</a:t>
            </a:r>
            <a:r>
              <a:rPr lang="en-US" sz="1500" dirty="0"/>
              <a:t>, Wiener, Shannon, Turing, Newell &amp; Simon, McCarthy.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1960s onward: gradual improvement under “standard model”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1997: Deep Blue defeats human champion Garry Kasparov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2022: Stockfish rating 3541 (vs 2882 for Magnus Carlsen 2015).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Go: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1968: Zobrist’s program plays legal Go, barely (b&gt;300!)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1968-2005: various ad hoc approaches tried, novice level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2005-2014: Monte Carlo tree search -&gt; strong amateur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2016-2017: AlphaGo defeats human world champions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 err="1"/>
              <a:t>Pacman</a:t>
            </a: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70104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6606" y="1371600"/>
            <a:ext cx="1445394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72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412" y="1548776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Game = task environment with &gt; 1 agent</a:t>
            </a:r>
            <a:endParaRPr lang="en-US" sz="2400" dirty="0"/>
          </a:p>
          <a:p>
            <a:pPr eaLnBrk="1" hangingPunct="1"/>
            <a:r>
              <a:rPr lang="en-US" sz="2800" dirty="0"/>
              <a:t>Axes:</a:t>
            </a:r>
          </a:p>
          <a:p>
            <a:pPr lvl="1" eaLnBrk="1" hangingPunct="1"/>
            <a:r>
              <a:rPr lang="en-US" sz="2400" dirty="0"/>
              <a:t>Deterministic or stochastic?</a:t>
            </a:r>
          </a:p>
          <a:p>
            <a:pPr lvl="1"/>
            <a:r>
              <a:rPr lang="en-US" sz="2400" dirty="0"/>
              <a:t>Perfect information (fully observable)?</a:t>
            </a:r>
          </a:p>
          <a:p>
            <a:pPr lvl="1" eaLnBrk="1" hangingPunct="1"/>
            <a:r>
              <a:rPr lang="en-US" sz="2400" dirty="0"/>
              <a:t>Two, three, or more players?</a:t>
            </a:r>
          </a:p>
          <a:p>
            <a:pPr lvl="1" eaLnBrk="1" hangingPunct="1"/>
            <a:r>
              <a:rPr lang="en-US" sz="2400" dirty="0"/>
              <a:t>Teams or individuals?</a:t>
            </a:r>
          </a:p>
          <a:p>
            <a:pPr lvl="1" eaLnBrk="1" hangingPunct="1"/>
            <a:r>
              <a:rPr lang="en-US" sz="2400" dirty="0"/>
              <a:t>Turn-taking or simultaneous?</a:t>
            </a:r>
          </a:p>
          <a:p>
            <a:pPr lvl="1" eaLnBrk="1" hangingPunct="1"/>
            <a:r>
              <a:rPr lang="en-US" sz="2400" dirty="0"/>
              <a:t>Zero </a:t>
            </a:r>
            <a:r>
              <a:rPr lang="en-US" sz="2400" dirty="0" smtClean="0"/>
              <a:t>sum (good for one and bad for the other)?</a:t>
            </a:r>
            <a:endParaRPr lang="en-US" sz="2400" dirty="0"/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Want algorithms for calculating a </a:t>
            </a:r>
            <a:r>
              <a:rPr lang="en-US" sz="2800" b="1" i="1" dirty="0"/>
              <a:t>contingent plan </a:t>
            </a:r>
            <a:r>
              <a:rPr lang="en-US" sz="2800" dirty="0"/>
              <a:t>(a.k.a. </a:t>
            </a:r>
            <a:r>
              <a:rPr lang="en-US" sz="2800" dirty="0">
                <a:solidFill>
                  <a:srgbClr val="CC0000"/>
                </a:solidFill>
              </a:rPr>
              <a:t>strategy </a:t>
            </a:r>
            <a:r>
              <a:rPr lang="en-US" sz="2800" dirty="0">
                <a:solidFill>
                  <a:srgbClr val="000090"/>
                </a:solidFill>
              </a:rPr>
              <a:t>or</a:t>
            </a:r>
            <a:r>
              <a:rPr lang="en-US" sz="2800" dirty="0">
                <a:solidFill>
                  <a:srgbClr val="CC0000"/>
                </a:solidFill>
              </a:rPr>
              <a:t> policy)</a:t>
            </a:r>
            <a:r>
              <a:rPr lang="en-US" sz="2800" dirty="0"/>
              <a:t> which recommends a move for every possible eventuality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69716"/>
            <a:ext cx="9093200" cy="65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2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2" y="139700"/>
            <a:ext cx="966416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4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35" y="1396999"/>
            <a:ext cx="420701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366000" cy="4729164"/>
          </a:xfrm>
        </p:spPr>
        <p:txBody>
          <a:bodyPr/>
          <a:lstStyle/>
          <a:p>
            <a:r>
              <a:rPr lang="en-US" sz="2800" dirty="0"/>
              <a:t>Standard games are deterministic, observable, two-player, turn-taking, zero-sum</a:t>
            </a:r>
          </a:p>
          <a:p>
            <a:r>
              <a:rPr lang="en-US" sz="2800" dirty="0"/>
              <a:t>Game formulation:</a:t>
            </a:r>
          </a:p>
          <a:p>
            <a:pPr lvl="1"/>
            <a:r>
              <a:rPr lang="en-US" sz="2400" dirty="0"/>
              <a:t>Initial state: </a:t>
            </a:r>
            <a:r>
              <a:rPr lang="en-US" sz="2400" dirty="0">
                <a:solidFill>
                  <a:srgbClr val="BD00B0"/>
                </a:solidFill>
              </a:rPr>
              <a:t>s</a:t>
            </a:r>
            <a:r>
              <a:rPr lang="en-US" sz="2400" baseline="-25000" dirty="0">
                <a:solidFill>
                  <a:srgbClr val="BD00B0"/>
                </a:solidFill>
              </a:rPr>
              <a:t>0</a:t>
            </a:r>
            <a:endParaRPr lang="en-US" sz="2400" dirty="0">
              <a:solidFill>
                <a:srgbClr val="BD00B0"/>
              </a:solidFill>
            </a:endParaRPr>
          </a:p>
          <a:p>
            <a:pPr lvl="1"/>
            <a:r>
              <a:rPr lang="en-US" sz="2400" dirty="0"/>
              <a:t>Players: </a:t>
            </a:r>
            <a:r>
              <a:rPr lang="en-US" sz="2400" dirty="0">
                <a:solidFill>
                  <a:srgbClr val="BD00B0"/>
                </a:solidFill>
              </a:rPr>
              <a:t>Player(s) </a:t>
            </a:r>
            <a:r>
              <a:rPr lang="en-US" sz="2400" dirty="0"/>
              <a:t>indicates whose move it is</a:t>
            </a:r>
          </a:p>
          <a:p>
            <a:pPr lvl="1"/>
            <a:r>
              <a:rPr lang="en-US" sz="2400" dirty="0"/>
              <a:t>Actions: </a:t>
            </a:r>
            <a:r>
              <a:rPr lang="en-US" sz="2400" dirty="0">
                <a:solidFill>
                  <a:srgbClr val="BD00B0"/>
                </a:solidFill>
              </a:rPr>
              <a:t>Actions(s) </a:t>
            </a:r>
            <a:r>
              <a:rPr lang="en-US" sz="2400" dirty="0"/>
              <a:t>for player on move</a:t>
            </a:r>
          </a:p>
          <a:p>
            <a:pPr lvl="1"/>
            <a:r>
              <a:rPr lang="en-US" sz="2400" dirty="0"/>
              <a:t>Transition model: </a:t>
            </a:r>
            <a:r>
              <a:rPr lang="en-US" sz="2400" dirty="0">
                <a:solidFill>
                  <a:srgbClr val="BD00B0"/>
                </a:solidFill>
              </a:rPr>
              <a:t>Result(</a:t>
            </a:r>
            <a:r>
              <a:rPr lang="en-US" sz="2400" dirty="0" err="1">
                <a:solidFill>
                  <a:srgbClr val="BD00B0"/>
                </a:solidFill>
              </a:rPr>
              <a:t>s,a</a:t>
            </a:r>
            <a:r>
              <a:rPr lang="en-US" sz="2400" dirty="0">
                <a:solidFill>
                  <a:srgbClr val="BD00B0"/>
                </a:solidFill>
              </a:rPr>
              <a:t>)</a:t>
            </a:r>
            <a:endParaRPr lang="en-US" sz="2400" dirty="0">
              <a:solidFill>
                <a:srgbClr val="BD00B0"/>
              </a:solidFill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Terminal test: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Terminal-Test(s)</a:t>
            </a:r>
          </a:p>
          <a:p>
            <a:pPr lvl="1"/>
            <a:r>
              <a:rPr lang="en-US" sz="2400" dirty="0">
                <a:sym typeface="Symbol" pitchFamily="18" charset="2"/>
              </a:rPr>
              <a:t>Terminal values: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Utility(</a:t>
            </a:r>
            <a:r>
              <a:rPr lang="en-US" sz="2400" dirty="0" err="1">
                <a:solidFill>
                  <a:srgbClr val="BD00B0"/>
                </a:solidFill>
                <a:sym typeface="Symbol" pitchFamily="18" charset="2"/>
              </a:rPr>
              <a:t>s,p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) </a:t>
            </a:r>
            <a:r>
              <a:rPr lang="en-US" sz="2400" dirty="0">
                <a:sym typeface="Symbol" pitchFamily="18" charset="2"/>
              </a:rPr>
              <a:t>for player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p</a:t>
            </a:r>
          </a:p>
          <a:p>
            <a:pPr lvl="2"/>
            <a:r>
              <a:rPr lang="en-US" sz="2000" dirty="0">
                <a:sym typeface="Symbol" pitchFamily="18" charset="2"/>
              </a:rPr>
              <a:t>Or just </a:t>
            </a:r>
            <a:r>
              <a:rPr lang="en-US" sz="2000" dirty="0">
                <a:solidFill>
                  <a:srgbClr val="BD00B0"/>
                </a:solidFill>
                <a:sym typeface="Symbol" pitchFamily="18" charset="2"/>
              </a:rPr>
              <a:t>Utility(s)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for player making the decision at 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Zero-Sum Games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Zero-Sum Games</a:t>
            </a:r>
          </a:p>
          <a:p>
            <a:pPr lvl="1"/>
            <a:r>
              <a:rPr lang="en-US" sz="2000" dirty="0"/>
              <a:t>Agents have </a:t>
            </a:r>
            <a:r>
              <a:rPr lang="en-US" sz="2000" b="1" i="1" dirty="0">
                <a:solidFill>
                  <a:srgbClr val="0000FF"/>
                </a:solidFill>
              </a:rPr>
              <a:t>opposite</a:t>
            </a:r>
            <a:r>
              <a:rPr lang="en-US" sz="2000" dirty="0"/>
              <a:t> utilities </a:t>
            </a:r>
          </a:p>
          <a:p>
            <a:pPr lvl="1"/>
            <a:r>
              <a:rPr lang="en-US" sz="2000" dirty="0"/>
              <a:t>Pure competition: </a:t>
            </a:r>
          </a:p>
          <a:p>
            <a:pPr lvl="2"/>
            <a:r>
              <a:rPr lang="en-US" sz="1600" dirty="0"/>
              <a:t>One</a:t>
            </a:r>
            <a:r>
              <a:rPr lang="en-US" sz="1600" b="1" i="1" dirty="0">
                <a:solidFill>
                  <a:srgbClr val="0000FF"/>
                </a:solidFill>
              </a:rPr>
              <a:t> maximizes</a:t>
            </a:r>
            <a:r>
              <a:rPr lang="en-US" sz="1600" dirty="0"/>
              <a:t>, the other </a:t>
            </a:r>
            <a:r>
              <a:rPr lang="en-US" sz="1600" b="1" i="1" dirty="0">
                <a:solidFill>
                  <a:srgbClr val="FF0000"/>
                </a:solidFill>
              </a:rPr>
              <a:t>minimizes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General-Sum Games</a:t>
            </a:r>
          </a:p>
          <a:p>
            <a:pPr lvl="1"/>
            <a:r>
              <a:rPr lang="en-US" sz="2000" dirty="0"/>
              <a:t>Agents have </a:t>
            </a:r>
            <a:r>
              <a:rPr lang="en-US" sz="2000" b="1" i="1" dirty="0">
                <a:solidFill>
                  <a:srgbClr val="0000FF"/>
                </a:solidFill>
              </a:rPr>
              <a:t>independent</a:t>
            </a:r>
            <a:r>
              <a:rPr lang="en-US" sz="2000" dirty="0"/>
              <a:t> utilities</a:t>
            </a:r>
          </a:p>
          <a:p>
            <a:pPr lvl="1"/>
            <a:r>
              <a:rPr lang="en-US" sz="2000" dirty="0"/>
              <a:t>Cooperation, indifference, competition, shifting alliances, and more are all possible</a:t>
            </a:r>
          </a:p>
          <a:p>
            <a:r>
              <a:rPr lang="en-US" sz="2400" dirty="0"/>
              <a:t>Team Games</a:t>
            </a:r>
          </a:p>
          <a:p>
            <a:pPr lvl="1"/>
            <a:r>
              <a:rPr lang="en-US" sz="2000" dirty="0"/>
              <a:t>Common payoff for all team members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828800" y="3429000"/>
            <a:ext cx="6096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62400" y="3124200"/>
            <a:ext cx="3048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Two-player zero-sum games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games most commonly studied within AI (such as chess and Go) are what game </a:t>
            </a:r>
            <a:r>
              <a:rPr lang="en-IN" sz="2400" dirty="0" smtClean="0"/>
              <a:t>theorists call </a:t>
            </a:r>
            <a:r>
              <a:rPr lang="en-IN" sz="2400" dirty="0"/>
              <a:t>deterministic, two-player, turn-taking, perfect information, zero-sum games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“</a:t>
            </a:r>
            <a:r>
              <a:rPr lang="en-IN" sz="2400" dirty="0" smtClean="0"/>
              <a:t>Perfect information</a:t>
            </a:r>
            <a:r>
              <a:rPr lang="en-IN" sz="2400" dirty="0"/>
              <a:t>” is a synonym for “fully observable</a:t>
            </a:r>
            <a:r>
              <a:rPr lang="en-IN" sz="2400" dirty="0" smtClean="0"/>
              <a:t>,”</a:t>
            </a:r>
          </a:p>
          <a:p>
            <a:endParaRPr lang="en-IN" sz="2400" dirty="0" smtClean="0"/>
          </a:p>
          <a:p>
            <a:r>
              <a:rPr lang="en-IN" sz="2400" dirty="0" smtClean="0"/>
              <a:t> “</a:t>
            </a:r>
            <a:r>
              <a:rPr lang="en-IN" sz="2400" dirty="0"/>
              <a:t>zero-sum” means that what is </a:t>
            </a:r>
            <a:r>
              <a:rPr lang="en-IN" sz="2400" dirty="0" smtClean="0"/>
              <a:t>good for </a:t>
            </a:r>
            <a:r>
              <a:rPr lang="en-IN" sz="2400" dirty="0"/>
              <a:t>one player is just as bad for the other: </a:t>
            </a:r>
            <a:r>
              <a:rPr lang="en-IN" sz="2400" b="1" i="1" dirty="0"/>
              <a:t>there is no “win-win” </a:t>
            </a:r>
            <a:r>
              <a:rPr lang="en-IN" sz="2400" b="1" i="1" dirty="0" smtClean="0"/>
              <a:t>outcome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For games we often use the term </a:t>
            </a:r>
            <a:r>
              <a:rPr lang="en-IN" sz="2400" b="1" dirty="0"/>
              <a:t>move</a:t>
            </a:r>
            <a:r>
              <a:rPr lang="en-IN" sz="2400" dirty="0"/>
              <a:t> </a:t>
            </a:r>
            <a:r>
              <a:rPr lang="en-IN" sz="2400" dirty="0" smtClean="0"/>
              <a:t>synonym </a:t>
            </a:r>
            <a:r>
              <a:rPr lang="en-IN" sz="2400" dirty="0"/>
              <a:t>for “action”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/>
              <a:t>Position</a:t>
            </a:r>
            <a:r>
              <a:rPr lang="en-IN" sz="2400" dirty="0" smtClean="0"/>
              <a:t> </a:t>
            </a:r>
            <a:r>
              <a:rPr lang="en-IN" sz="2400" dirty="0"/>
              <a:t>as a synonym for “state.”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56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rmAutofit fontScale="90000"/>
          </a:bodyPr>
          <a:lstStyle/>
          <a:p>
            <a:r>
              <a:rPr lang="en-IN" dirty="0"/>
              <a:t>Two-player zero-sum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IN" dirty="0"/>
              <a:t>‘We will call our two players MAX and </a:t>
            </a:r>
            <a:r>
              <a:rPr lang="en-IN" dirty="0" smtClean="0"/>
              <a:t>MIN.</a:t>
            </a:r>
          </a:p>
          <a:p>
            <a:r>
              <a:rPr lang="en-IN" dirty="0"/>
              <a:t>MAX moves first, and then the players take turns moving until the game is over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end of </a:t>
            </a:r>
            <a:r>
              <a:rPr lang="en-IN" dirty="0"/>
              <a:t>the game, points are awarded to the winning player and penalties are given to the loser.</a:t>
            </a:r>
          </a:p>
        </p:txBody>
      </p:sp>
    </p:spTree>
    <p:extLst>
      <p:ext uri="{BB962C8B-B14F-4D97-AF65-F5344CB8AC3E}">
        <p14:creationId xmlns:p14="http://schemas.microsoft.com/office/powerpoint/2010/main" val="11217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746</Words>
  <Application>Microsoft Office PowerPoint</Application>
  <PresentationFormat>Custom</PresentationFormat>
  <Paragraphs>102</Paragraphs>
  <Slides>16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Artificial Intelligence </vt:lpstr>
      <vt:lpstr>A brief history</vt:lpstr>
      <vt:lpstr>Types of Games</vt:lpstr>
      <vt:lpstr>PowerPoint Presentation</vt:lpstr>
      <vt:lpstr>PowerPoint Presentation</vt:lpstr>
      <vt:lpstr>“Standard” Games</vt:lpstr>
      <vt:lpstr>Zero-Sum Games</vt:lpstr>
      <vt:lpstr>Two-player zero-sum games</vt:lpstr>
      <vt:lpstr>Two-player zero-sum games</vt:lpstr>
      <vt:lpstr>A game can be formally defined with the following elements: </vt:lpstr>
      <vt:lpstr>Game Tree</vt:lpstr>
      <vt:lpstr>PowerPoint Presentation</vt:lpstr>
      <vt:lpstr>Optimal Decisions in Games</vt:lpstr>
      <vt:lpstr>PowerPoint Presentation</vt:lpstr>
      <vt:lpstr>PowerPoint Presentation</vt:lpstr>
      <vt:lpstr>Two Player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Dr.Annushree Bablani</dc:creator>
  <cp:lastModifiedBy>Girish</cp:lastModifiedBy>
  <cp:revision>13</cp:revision>
  <dcterms:created xsi:type="dcterms:W3CDTF">2022-02-18T04:03:07Z</dcterms:created>
  <dcterms:modified xsi:type="dcterms:W3CDTF">2022-02-22T09:22:21Z</dcterms:modified>
</cp:coreProperties>
</file>