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651A8A3-36A0-4E18-9964-71E19674AB57}"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362466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51A8A3-36A0-4E18-9964-71E19674AB57}"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304337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51A8A3-36A0-4E18-9964-71E19674AB57}"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157132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51A8A3-36A0-4E18-9964-71E19674AB57}"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85087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51A8A3-36A0-4E18-9964-71E19674AB57}"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344128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651A8A3-36A0-4E18-9964-71E19674AB57}"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233381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651A8A3-36A0-4E18-9964-71E19674AB57}"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127347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51A8A3-36A0-4E18-9964-71E19674AB57}"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118869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1A8A3-36A0-4E18-9964-71E19674AB57}"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284705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1A8A3-36A0-4E18-9964-71E19674AB57}"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133316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1A8A3-36A0-4E18-9964-71E19674AB57}"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AA05C-E907-474D-A009-5C3734046DCA}" type="slidenum">
              <a:rPr lang="en-IN" smtClean="0"/>
              <a:t>‹#›</a:t>
            </a:fld>
            <a:endParaRPr lang="en-IN"/>
          </a:p>
        </p:txBody>
      </p:sp>
    </p:spTree>
    <p:extLst>
      <p:ext uri="{BB962C8B-B14F-4D97-AF65-F5344CB8AC3E}">
        <p14:creationId xmlns:p14="http://schemas.microsoft.com/office/powerpoint/2010/main" val="415898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1A8A3-36A0-4E18-9964-71E19674AB57}" type="datetimeFigureOut">
              <a:rPr lang="en-IN" smtClean="0"/>
              <a:t>08-04-2022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AA05C-E907-474D-A009-5C3734046DCA}" type="slidenum">
              <a:rPr lang="en-IN" smtClean="0"/>
              <a:t>‹#›</a:t>
            </a:fld>
            <a:endParaRPr lang="en-IN"/>
          </a:p>
        </p:txBody>
      </p:sp>
    </p:spTree>
    <p:extLst>
      <p:ext uri="{BB962C8B-B14F-4D97-AF65-F5344CB8AC3E}">
        <p14:creationId xmlns:p14="http://schemas.microsoft.com/office/powerpoint/2010/main" val="125408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owardsdatascience.com/linear-regression-detailed-view-ea73175f6e8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microsoft.com/office/2007/relationships/hdphoto" Target="../media/hdphoto4.wdp"/><Relationship Id="rId21" Type="http://schemas.openxmlformats.org/officeDocument/2006/relationships/image" Target="../media/image24.png"/><Relationship Id="rId7" Type="http://schemas.openxmlformats.org/officeDocument/2006/relationships/image" Target="../media/image10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9.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4.png"/><Relationship Id="rId5" Type="http://schemas.openxmlformats.org/officeDocument/2006/relationships/image" Target="../media/image10.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emf"/><Relationship Id="rId1" Type="http://schemas.openxmlformats.org/officeDocument/2006/relationships/slideLayout" Target="../slideLayouts/slideLayout2.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Supervised and unsupervised examples</a:t>
            </a:r>
            <a:endParaRPr lang="en-IN" dirty="0"/>
          </a:p>
        </p:txBody>
      </p:sp>
      <p:sp>
        <p:nvSpPr>
          <p:cNvPr id="3" name="Subtitle 2"/>
          <p:cNvSpPr>
            <a:spLocks noGrp="1"/>
          </p:cNvSpPr>
          <p:nvPr>
            <p:ph type="subTitle" idx="1"/>
          </p:nvPr>
        </p:nvSpPr>
        <p:spPr/>
        <p:txBody>
          <a:bodyPr/>
          <a:lstStyle/>
          <a:p>
            <a:r>
              <a:rPr lang="en-IN" dirty="0" smtClean="0"/>
              <a:t>Regression</a:t>
            </a:r>
          </a:p>
          <a:p>
            <a:r>
              <a:rPr lang="en-IN" smtClean="0"/>
              <a:t>k-means </a:t>
            </a:r>
            <a:r>
              <a:rPr lang="en-IN" dirty="0" smtClean="0"/>
              <a:t>clustering</a:t>
            </a:r>
            <a:endParaRPr lang="en-IN" dirty="0"/>
          </a:p>
        </p:txBody>
      </p:sp>
    </p:spTree>
    <p:extLst>
      <p:ext uri="{BB962C8B-B14F-4D97-AF65-F5344CB8AC3E}">
        <p14:creationId xmlns:p14="http://schemas.microsoft.com/office/powerpoint/2010/main" val="300228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Simple Linear Regression Model</a:t>
            </a: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When a coefficient becomes zero, it effectively removes the influence of the input variable on the model and therefore from the prediction made from the model (0 * x = 0).</a:t>
            </a:r>
          </a:p>
          <a:p>
            <a:pPr algn="just"/>
            <a:endParaRPr lang="en-IN" sz="2400" dirty="0"/>
          </a:p>
          <a:p>
            <a:pPr algn="just"/>
            <a:r>
              <a:rPr lang="en-IN" sz="2400" dirty="0"/>
              <a:t>The values b</a:t>
            </a:r>
            <a:r>
              <a:rPr lang="en-IN" sz="2400" baseline="-25000" dirty="0"/>
              <a:t>0</a:t>
            </a:r>
            <a:r>
              <a:rPr lang="en-IN" sz="2400" dirty="0"/>
              <a:t> and b</a:t>
            </a:r>
            <a:r>
              <a:rPr lang="en-IN" sz="2400" baseline="-25000" dirty="0"/>
              <a:t>1</a:t>
            </a:r>
            <a:r>
              <a:rPr lang="en-IN" sz="2400" dirty="0"/>
              <a:t> must be chosen so that they minimize the error. If sum of squared error is taken as a metric to evaluate the model, then goal to obtain a line that best reduces the error.</a:t>
            </a:r>
          </a:p>
          <a:p>
            <a:pPr algn="just"/>
            <a:endParaRPr lang="en-IN" sz="2400" dirty="0"/>
          </a:p>
          <a:p>
            <a:pPr algn="just"/>
            <a:endParaRPr lang="en-IN" sz="2400" dirty="0"/>
          </a:p>
        </p:txBody>
      </p:sp>
      <p:pic>
        <p:nvPicPr>
          <p:cNvPr id="4" name="Picture 3">
            <a:extLst>
              <a:ext uri="{FF2B5EF4-FFF2-40B4-BE49-F238E27FC236}">
                <a16:creationId xmlns:a16="http://schemas.microsoft.com/office/drawing/2014/main" xmlns="" id="{79C75B7C-4A16-40AD-A0C7-20195462BB66}"/>
              </a:ext>
            </a:extLst>
          </p:cNvPr>
          <p:cNvPicPr>
            <a:picLocks noChangeAspect="1"/>
          </p:cNvPicPr>
          <p:nvPr/>
        </p:nvPicPr>
        <p:blipFill>
          <a:blip r:embed="rId2"/>
          <a:stretch>
            <a:fillRect/>
          </a:stretch>
        </p:blipFill>
        <p:spPr>
          <a:xfrm>
            <a:off x="320040" y="4495800"/>
            <a:ext cx="8549241" cy="889819"/>
          </a:xfrm>
          <a:prstGeom prst="rect">
            <a:avLst/>
          </a:prstGeom>
        </p:spPr>
      </p:pic>
    </p:spTree>
    <p:extLst>
      <p:ext uri="{BB962C8B-B14F-4D97-AF65-F5344CB8AC3E}">
        <p14:creationId xmlns:p14="http://schemas.microsoft.com/office/powerpoint/2010/main" val="996900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Simple Linear Regression Model</a:t>
            </a:r>
          </a:p>
        </p:txBody>
      </p:sp>
      <p:sp>
        <p:nvSpPr>
          <p:cNvPr id="3" name="Content Placeholder 2"/>
          <p:cNvSpPr>
            <a:spLocks noGrp="1"/>
          </p:cNvSpPr>
          <p:nvPr>
            <p:ph idx="1"/>
          </p:nvPr>
        </p:nvSpPr>
        <p:spPr>
          <a:xfrm>
            <a:off x="337246" y="1219199"/>
            <a:ext cx="8382000" cy="5410200"/>
          </a:xfrm>
        </p:spPr>
        <p:txBody>
          <a:bodyPr>
            <a:normAutofit/>
          </a:bodyPr>
          <a:lstStyle/>
          <a:p>
            <a:pPr algn="just"/>
            <a:r>
              <a:rPr lang="en-IN" sz="2400" dirty="0"/>
              <a:t>For model with one predictor,</a:t>
            </a:r>
          </a:p>
          <a:p>
            <a:pPr algn="just"/>
            <a:endParaRPr lang="en-IN" sz="2400" dirty="0"/>
          </a:p>
          <a:p>
            <a:pPr algn="just"/>
            <a:endParaRPr lang="en-IN" sz="2400" dirty="0"/>
          </a:p>
          <a:p>
            <a:pPr marL="0" indent="0" algn="ctr">
              <a:buNone/>
            </a:pPr>
            <a:r>
              <a:rPr lang="en-IN" sz="2400" dirty="0"/>
              <a:t>and</a:t>
            </a:r>
          </a:p>
          <a:p>
            <a:pPr marL="0" indent="0" algn="ctr">
              <a:buNone/>
            </a:pPr>
            <a:endParaRPr lang="en-IN" sz="2400" dirty="0"/>
          </a:p>
          <a:p>
            <a:pPr marL="0" indent="0" algn="ctr">
              <a:buNone/>
            </a:pPr>
            <a:endParaRPr lang="en-IN" sz="2400" dirty="0"/>
          </a:p>
          <a:p>
            <a:pPr marL="0" indent="0">
              <a:buNone/>
            </a:pPr>
            <a:r>
              <a:rPr lang="en-IN" sz="2400" dirty="0"/>
              <a:t> </a:t>
            </a:r>
          </a:p>
          <a:p>
            <a:pPr algn="just"/>
            <a:r>
              <a:rPr lang="en-IN" sz="2400" dirty="0"/>
              <a:t>Exploring ‘b1’:</a:t>
            </a:r>
          </a:p>
          <a:p>
            <a:pPr lvl="1" algn="just"/>
            <a:r>
              <a:rPr lang="en-IN" sz="2000" dirty="0"/>
              <a:t>If b1 &gt; 0, then x(predictor) and y (target) have a positive relationship. That is increase in x will increase y.</a:t>
            </a:r>
          </a:p>
          <a:p>
            <a:pPr lvl="1" algn="just"/>
            <a:r>
              <a:rPr lang="en-IN" sz="2000" dirty="0"/>
              <a:t>If b1 &lt; 0, then x(predictor) and y (target) have a negative relationship. That is increase in x will decrease y.</a:t>
            </a:r>
          </a:p>
          <a:p>
            <a:pPr algn="just"/>
            <a:endParaRPr lang="en-IN" sz="2400" dirty="0"/>
          </a:p>
        </p:txBody>
      </p:sp>
      <p:pic>
        <p:nvPicPr>
          <p:cNvPr id="5" name="Picture 4">
            <a:extLst>
              <a:ext uri="{FF2B5EF4-FFF2-40B4-BE49-F238E27FC236}">
                <a16:creationId xmlns:a16="http://schemas.microsoft.com/office/drawing/2014/main" xmlns="" id="{DD40AC74-63C0-427F-971A-A4BA548A9984}"/>
              </a:ext>
            </a:extLst>
          </p:cNvPr>
          <p:cNvPicPr>
            <a:picLocks noChangeAspect="1"/>
          </p:cNvPicPr>
          <p:nvPr/>
        </p:nvPicPr>
        <p:blipFill>
          <a:blip r:embed="rId2"/>
          <a:stretch>
            <a:fillRect/>
          </a:stretch>
        </p:blipFill>
        <p:spPr>
          <a:xfrm>
            <a:off x="2895600" y="1710813"/>
            <a:ext cx="2848708" cy="685800"/>
          </a:xfrm>
          <a:prstGeom prst="rect">
            <a:avLst/>
          </a:prstGeom>
        </p:spPr>
      </p:pic>
      <p:pic>
        <p:nvPicPr>
          <p:cNvPr id="1026" name="Picture 2" descr="Image for post">
            <a:extLst>
              <a:ext uri="{FF2B5EF4-FFF2-40B4-BE49-F238E27FC236}">
                <a16:creationId xmlns:a16="http://schemas.microsoft.com/office/drawing/2014/main" xmlns="" id="{F82B909B-CF4B-4688-B7C1-3CF37FDC9AD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743200" y="2984090"/>
            <a:ext cx="3195829" cy="8898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2764B0FB-BD42-4309-BD36-43B848C928A4}"/>
              </a:ext>
            </a:extLst>
          </p:cNvPr>
          <p:cNvSpPr txBox="1"/>
          <p:nvPr/>
        </p:nvSpPr>
        <p:spPr>
          <a:xfrm>
            <a:off x="337246" y="6369139"/>
            <a:ext cx="7467600" cy="369332"/>
          </a:xfrm>
          <a:prstGeom prst="rect">
            <a:avLst/>
          </a:prstGeom>
          <a:noFill/>
        </p:spPr>
        <p:txBody>
          <a:bodyPr wrap="square" rtlCol="0">
            <a:spAutoFit/>
          </a:bodyPr>
          <a:lstStyle/>
          <a:p>
            <a:r>
              <a:rPr lang="en-IN" dirty="0"/>
              <a:t>Credits: </a:t>
            </a:r>
            <a:r>
              <a:rPr lang="en-IN" b="1" dirty="0"/>
              <a:t>Linear Regression — Detailed View by </a:t>
            </a:r>
            <a:r>
              <a:rPr lang="en-IN" dirty="0" err="1"/>
              <a:t>Saishruthi</a:t>
            </a:r>
            <a:r>
              <a:rPr lang="en-IN" dirty="0"/>
              <a:t> Swaminathan</a:t>
            </a:r>
          </a:p>
        </p:txBody>
      </p:sp>
    </p:spTree>
    <p:extLst>
      <p:ext uri="{BB962C8B-B14F-4D97-AF65-F5344CB8AC3E}">
        <p14:creationId xmlns:p14="http://schemas.microsoft.com/office/powerpoint/2010/main" val="735566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Simple Linear Regression Model</a:t>
            </a:r>
          </a:p>
        </p:txBody>
      </p:sp>
      <p:sp>
        <p:nvSpPr>
          <p:cNvPr id="3" name="Content Placeholder 2"/>
          <p:cNvSpPr>
            <a:spLocks noGrp="1"/>
          </p:cNvSpPr>
          <p:nvPr>
            <p:ph idx="1"/>
          </p:nvPr>
        </p:nvSpPr>
        <p:spPr>
          <a:xfrm>
            <a:off x="337246" y="1219199"/>
            <a:ext cx="8382000" cy="5410200"/>
          </a:xfrm>
        </p:spPr>
        <p:txBody>
          <a:bodyPr>
            <a:normAutofit/>
          </a:bodyPr>
          <a:lstStyle/>
          <a:p>
            <a:pPr algn="just"/>
            <a:r>
              <a:rPr lang="en-IN" sz="2400" dirty="0"/>
              <a:t>Exploring ‘b0’</a:t>
            </a:r>
          </a:p>
          <a:p>
            <a:pPr lvl="1" algn="just"/>
            <a:r>
              <a:rPr lang="en-IN" sz="2000" dirty="0"/>
              <a:t>If the model does not include x=0, then the prediction will become meaningless with only b0.</a:t>
            </a:r>
          </a:p>
          <a:p>
            <a:pPr lvl="1" algn="just"/>
            <a:r>
              <a:rPr lang="en-IN" sz="2000" dirty="0"/>
              <a:t>For example, we have a dataset that relates height(x) and weight(y). Taking x=0(that is height as 0), will make equation have only b0 value which is completely meaningless as in real-time height and weight can never be zero. This resulted due to considering the model values beyond its scope.</a:t>
            </a:r>
          </a:p>
          <a:p>
            <a:pPr lvl="1" algn="just"/>
            <a:r>
              <a:rPr lang="en-IN" sz="2000" dirty="0"/>
              <a:t>If the model includes value 0, then ‘b0’ will be the average of all predicted values when x=0. But, setting zero for all the predictor variables is often impossible.</a:t>
            </a:r>
          </a:p>
          <a:p>
            <a:pPr lvl="1" algn="just"/>
            <a:r>
              <a:rPr lang="en-IN" sz="2000" dirty="0"/>
              <a:t>The value of b0 guarantee that residual have mean zero. If there is no ‘b0’ term, then regression will be forced to pass over the origin. Both the regression co-efficient and prediction will be biased.</a:t>
            </a:r>
          </a:p>
          <a:p>
            <a:pPr marL="0" indent="0" algn="ctr">
              <a:buNone/>
            </a:pPr>
            <a:endParaRPr lang="en-IN" sz="2400" dirty="0"/>
          </a:p>
          <a:p>
            <a:pPr algn="just"/>
            <a:endParaRPr lang="en-IN" sz="2400" dirty="0"/>
          </a:p>
        </p:txBody>
      </p:sp>
      <p:sp>
        <p:nvSpPr>
          <p:cNvPr id="6" name="TextBox 5">
            <a:extLst>
              <a:ext uri="{FF2B5EF4-FFF2-40B4-BE49-F238E27FC236}">
                <a16:creationId xmlns:a16="http://schemas.microsoft.com/office/drawing/2014/main" xmlns="" id="{2764B0FB-BD42-4309-BD36-43B848C928A4}"/>
              </a:ext>
            </a:extLst>
          </p:cNvPr>
          <p:cNvSpPr txBox="1"/>
          <p:nvPr/>
        </p:nvSpPr>
        <p:spPr>
          <a:xfrm>
            <a:off x="337246" y="6369139"/>
            <a:ext cx="7467600" cy="369332"/>
          </a:xfrm>
          <a:prstGeom prst="rect">
            <a:avLst/>
          </a:prstGeom>
          <a:noFill/>
        </p:spPr>
        <p:txBody>
          <a:bodyPr wrap="square" rtlCol="0">
            <a:spAutoFit/>
          </a:bodyPr>
          <a:lstStyle/>
          <a:p>
            <a:r>
              <a:rPr lang="en-IN" dirty="0"/>
              <a:t>Credits: </a:t>
            </a:r>
            <a:r>
              <a:rPr lang="en-IN" b="1" dirty="0"/>
              <a:t>Linear Regression — Detailed View by </a:t>
            </a:r>
            <a:r>
              <a:rPr lang="en-IN" dirty="0" err="1"/>
              <a:t>Saishruthi</a:t>
            </a:r>
            <a:r>
              <a:rPr lang="en-IN" dirty="0"/>
              <a:t> Swaminathan</a:t>
            </a:r>
          </a:p>
        </p:txBody>
      </p:sp>
    </p:spTree>
    <p:extLst>
      <p:ext uri="{BB962C8B-B14F-4D97-AF65-F5344CB8AC3E}">
        <p14:creationId xmlns:p14="http://schemas.microsoft.com/office/powerpoint/2010/main" val="303331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D1A27-F09A-42FA-A260-1E3E8D7FAC37}"/>
              </a:ext>
            </a:extLst>
          </p:cNvPr>
          <p:cNvSpPr>
            <a:spLocks noGrp="1"/>
          </p:cNvSpPr>
          <p:nvPr>
            <p:ph type="title"/>
          </p:nvPr>
        </p:nvSpPr>
        <p:spPr/>
        <p:txBody>
          <a:bodyPr/>
          <a:lstStyle/>
          <a:p>
            <a:r>
              <a:rPr lang="en-IN" dirty="0"/>
              <a:t>Additional Resources:</a:t>
            </a:r>
          </a:p>
        </p:txBody>
      </p:sp>
      <p:sp>
        <p:nvSpPr>
          <p:cNvPr id="3" name="Content Placeholder 2">
            <a:extLst>
              <a:ext uri="{FF2B5EF4-FFF2-40B4-BE49-F238E27FC236}">
                <a16:creationId xmlns:a16="http://schemas.microsoft.com/office/drawing/2014/main" xmlns="" id="{C8EE0D5C-56CA-4A87-AFBB-73A960F304CA}"/>
              </a:ext>
            </a:extLst>
          </p:cNvPr>
          <p:cNvSpPr>
            <a:spLocks noGrp="1"/>
          </p:cNvSpPr>
          <p:nvPr>
            <p:ph idx="1"/>
          </p:nvPr>
        </p:nvSpPr>
        <p:spPr/>
        <p:txBody>
          <a:bodyPr>
            <a:normAutofit/>
          </a:bodyPr>
          <a:lstStyle/>
          <a:p>
            <a:r>
              <a:rPr lang="en-IN" dirty="0">
                <a:hlinkClick r:id="rId2"/>
              </a:rPr>
              <a:t>https://towardsdatascience.com/linear-regression-detailed-view-ea73175f6e86</a:t>
            </a:r>
            <a:endParaRPr lang="en-IN" dirty="0"/>
          </a:p>
          <a:p>
            <a:r>
              <a:rPr lang="en-IN"/>
              <a:t>http://www.stat.yale.edu/Courses/1997-98/101/linreg.htm</a:t>
            </a:r>
            <a:endParaRPr lang="en-IN" dirty="0"/>
          </a:p>
        </p:txBody>
      </p:sp>
    </p:spTree>
    <p:extLst>
      <p:ext uri="{BB962C8B-B14F-4D97-AF65-F5344CB8AC3E}">
        <p14:creationId xmlns:p14="http://schemas.microsoft.com/office/powerpoint/2010/main" val="4236100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5657682"/>
              </p:ext>
            </p:extLst>
          </p:nvPr>
        </p:nvGraphicFramePr>
        <p:xfrm>
          <a:off x="0" y="1905000"/>
          <a:ext cx="2889913" cy="4513725"/>
        </p:xfrm>
        <a:graphic>
          <a:graphicData uri="http://schemas.openxmlformats.org/drawingml/2006/table">
            <a:tbl>
              <a:tblPr>
                <a:tableStyleId>{5C22544A-7EE6-4342-B048-85BDC9FD1C3A}</a:tableStyleId>
              </a:tblPr>
              <a:tblGrid>
                <a:gridCol w="1213513"/>
                <a:gridCol w="1676400"/>
              </a:tblGrid>
              <a:tr h="1119359">
                <a:tc>
                  <a:txBody>
                    <a:bodyPr/>
                    <a:lstStyle/>
                    <a:p>
                      <a:pPr algn="r" fontAlgn="b"/>
                      <a:r>
                        <a:rPr lang="en-IN" sz="2800" b="0" i="0" u="none" strike="noStrike" dirty="0" smtClean="0">
                          <a:solidFill>
                            <a:srgbClr val="000000"/>
                          </a:solidFill>
                          <a:effectLst/>
                          <a:latin typeface="Calibri"/>
                        </a:rPr>
                        <a:t>Week</a:t>
                      </a:r>
                      <a:endParaRPr lang="en-IN" sz="2800" b="0" i="0" u="none" strike="noStrike" dirty="0">
                        <a:solidFill>
                          <a:srgbClr val="000000"/>
                        </a:solidFill>
                        <a:effectLst/>
                        <a:latin typeface="Calibri"/>
                      </a:endParaRPr>
                    </a:p>
                  </a:txBody>
                  <a:tcPr marL="9525" marR="9525" marT="9525" marB="0" anchor="b"/>
                </a:tc>
                <a:tc>
                  <a:txBody>
                    <a:bodyPr/>
                    <a:lstStyle/>
                    <a:p>
                      <a:pPr algn="r" fontAlgn="b"/>
                      <a:r>
                        <a:rPr lang="en-IN" sz="2800" b="0" i="0" u="none" strike="noStrike" dirty="0" err="1" smtClean="0">
                          <a:solidFill>
                            <a:srgbClr val="000000"/>
                          </a:solidFill>
                          <a:effectLst/>
                          <a:latin typeface="Calibri"/>
                        </a:rPr>
                        <a:t>Covid</a:t>
                      </a:r>
                      <a:r>
                        <a:rPr lang="en-IN" sz="2800" b="0" i="0" u="none" strike="noStrike" dirty="0" smtClean="0">
                          <a:solidFill>
                            <a:srgbClr val="000000"/>
                          </a:solidFill>
                          <a:effectLst/>
                          <a:latin typeface="Calibri"/>
                        </a:rPr>
                        <a:t> Cases in thousands</a:t>
                      </a:r>
                      <a:endParaRPr lang="en-IN" sz="2800" b="0" i="0" u="none" strike="noStrike" dirty="0">
                        <a:solidFill>
                          <a:srgbClr val="000000"/>
                        </a:solidFill>
                        <a:effectLst/>
                        <a:latin typeface="Calibri"/>
                      </a:endParaRPr>
                    </a:p>
                  </a:txBody>
                  <a:tcPr marL="9525" marR="9525" marT="9525" marB="0" anchor="b"/>
                </a:tc>
              </a:tr>
              <a:tr h="537340">
                <a:tc>
                  <a:txBody>
                    <a:bodyPr/>
                    <a:lstStyle/>
                    <a:p>
                      <a:pPr algn="r" fontAlgn="b"/>
                      <a:r>
                        <a:rPr lang="en-IN" sz="2800" u="none" strike="noStrike" dirty="0">
                          <a:effectLst/>
                        </a:rPr>
                        <a:t>0</a:t>
                      </a:r>
                      <a:endParaRPr lang="en-IN" sz="2800" b="0" i="0" u="none" strike="noStrike" dirty="0">
                        <a:solidFill>
                          <a:srgbClr val="000000"/>
                        </a:solidFill>
                        <a:effectLst/>
                        <a:latin typeface="Calibri"/>
                      </a:endParaRPr>
                    </a:p>
                  </a:txBody>
                  <a:tcPr marL="9525" marR="9525" marT="9525" marB="0" anchor="b"/>
                </a:tc>
                <a:tc>
                  <a:txBody>
                    <a:bodyPr/>
                    <a:lstStyle/>
                    <a:p>
                      <a:pPr algn="r" fontAlgn="b"/>
                      <a:r>
                        <a:rPr lang="en-IN" sz="2800" u="none" strike="noStrike" dirty="0">
                          <a:effectLst/>
                        </a:rPr>
                        <a:t>0.4</a:t>
                      </a:r>
                      <a:endParaRPr lang="en-IN" sz="2800" b="0" i="0" u="none" strike="noStrike" dirty="0">
                        <a:solidFill>
                          <a:srgbClr val="000000"/>
                        </a:solidFill>
                        <a:effectLst/>
                        <a:latin typeface="Calibri"/>
                      </a:endParaRPr>
                    </a:p>
                  </a:txBody>
                  <a:tcPr marL="9525" marR="9525" marT="9525" marB="0" anchor="b"/>
                </a:tc>
              </a:tr>
              <a:tr h="537340">
                <a:tc>
                  <a:txBody>
                    <a:bodyPr/>
                    <a:lstStyle/>
                    <a:p>
                      <a:pPr algn="r" fontAlgn="b"/>
                      <a:r>
                        <a:rPr lang="en-IN" sz="2800" u="none" strike="noStrike">
                          <a:effectLst/>
                        </a:rPr>
                        <a:t>1</a:t>
                      </a:r>
                      <a:endParaRPr lang="en-IN" sz="2800" b="0" i="0" u="none" strike="noStrike">
                        <a:solidFill>
                          <a:srgbClr val="000000"/>
                        </a:solidFill>
                        <a:effectLst/>
                        <a:latin typeface="Calibri"/>
                      </a:endParaRPr>
                    </a:p>
                  </a:txBody>
                  <a:tcPr marL="9525" marR="9525" marT="9525" marB="0" anchor="b"/>
                </a:tc>
                <a:tc>
                  <a:txBody>
                    <a:bodyPr/>
                    <a:lstStyle/>
                    <a:p>
                      <a:pPr algn="r" fontAlgn="b"/>
                      <a:r>
                        <a:rPr lang="en-IN" sz="2800" u="none" strike="noStrike" dirty="0">
                          <a:effectLst/>
                        </a:rPr>
                        <a:t>0.56</a:t>
                      </a:r>
                      <a:endParaRPr lang="en-IN" sz="2800" b="0" i="0" u="none" strike="noStrike" dirty="0">
                        <a:solidFill>
                          <a:srgbClr val="000000"/>
                        </a:solidFill>
                        <a:effectLst/>
                        <a:latin typeface="Calibri"/>
                      </a:endParaRPr>
                    </a:p>
                  </a:txBody>
                  <a:tcPr marL="9525" marR="9525" marT="9525" marB="0" anchor="b"/>
                </a:tc>
              </a:tr>
              <a:tr h="537340">
                <a:tc>
                  <a:txBody>
                    <a:bodyPr/>
                    <a:lstStyle/>
                    <a:p>
                      <a:pPr algn="r" fontAlgn="b"/>
                      <a:r>
                        <a:rPr lang="en-IN" sz="2800" u="none" strike="noStrike">
                          <a:effectLst/>
                        </a:rPr>
                        <a:t>2</a:t>
                      </a:r>
                      <a:endParaRPr lang="en-IN" sz="2800" b="0" i="0" u="none" strike="noStrike">
                        <a:solidFill>
                          <a:srgbClr val="000000"/>
                        </a:solidFill>
                        <a:effectLst/>
                        <a:latin typeface="Calibri"/>
                      </a:endParaRPr>
                    </a:p>
                  </a:txBody>
                  <a:tcPr marL="9525" marR="9525" marT="9525" marB="0" anchor="b"/>
                </a:tc>
                <a:tc>
                  <a:txBody>
                    <a:bodyPr/>
                    <a:lstStyle/>
                    <a:p>
                      <a:pPr algn="r" fontAlgn="b"/>
                      <a:r>
                        <a:rPr lang="en-IN" sz="2800" u="none" strike="noStrike" dirty="0">
                          <a:effectLst/>
                        </a:rPr>
                        <a:t>0.96</a:t>
                      </a:r>
                      <a:endParaRPr lang="en-IN" sz="2800" b="0" i="0" u="none" strike="noStrike" dirty="0">
                        <a:solidFill>
                          <a:srgbClr val="000000"/>
                        </a:solidFill>
                        <a:effectLst/>
                        <a:latin typeface="Calibri"/>
                      </a:endParaRPr>
                    </a:p>
                  </a:txBody>
                  <a:tcPr marL="9525" marR="9525" marT="9525" marB="0" anchor="b"/>
                </a:tc>
              </a:tr>
              <a:tr h="537340">
                <a:tc>
                  <a:txBody>
                    <a:bodyPr/>
                    <a:lstStyle/>
                    <a:p>
                      <a:pPr algn="r" fontAlgn="b"/>
                      <a:r>
                        <a:rPr lang="en-IN" sz="2800" u="none" strike="noStrike">
                          <a:effectLst/>
                        </a:rPr>
                        <a:t>3</a:t>
                      </a:r>
                      <a:endParaRPr lang="en-IN" sz="2800" b="0" i="0" u="none" strike="noStrike">
                        <a:solidFill>
                          <a:srgbClr val="000000"/>
                        </a:solidFill>
                        <a:effectLst/>
                        <a:latin typeface="Calibri"/>
                      </a:endParaRPr>
                    </a:p>
                  </a:txBody>
                  <a:tcPr marL="9525" marR="9525" marT="9525" marB="0" anchor="b"/>
                </a:tc>
                <a:tc>
                  <a:txBody>
                    <a:bodyPr/>
                    <a:lstStyle/>
                    <a:p>
                      <a:pPr algn="r" fontAlgn="b"/>
                      <a:r>
                        <a:rPr lang="en-IN" sz="2800" u="none" strike="noStrike" dirty="0">
                          <a:effectLst/>
                        </a:rPr>
                        <a:t>1.61</a:t>
                      </a:r>
                      <a:endParaRPr lang="en-IN" sz="2800" b="0" i="0" u="none" strike="noStrike" dirty="0">
                        <a:solidFill>
                          <a:srgbClr val="000000"/>
                        </a:solidFill>
                        <a:effectLst/>
                        <a:latin typeface="Calibri"/>
                      </a:endParaRPr>
                    </a:p>
                  </a:txBody>
                  <a:tcPr marL="9525" marR="9525" marT="9525" marB="0" anchor="b"/>
                </a:tc>
              </a:tr>
              <a:tr h="537340">
                <a:tc>
                  <a:txBody>
                    <a:bodyPr/>
                    <a:lstStyle/>
                    <a:p>
                      <a:pPr algn="r" fontAlgn="b"/>
                      <a:r>
                        <a:rPr lang="en-IN" sz="2800" u="none" strike="noStrike">
                          <a:effectLst/>
                        </a:rPr>
                        <a:t>4</a:t>
                      </a:r>
                      <a:endParaRPr lang="en-IN" sz="2800" b="0" i="0" u="none" strike="noStrike">
                        <a:solidFill>
                          <a:srgbClr val="000000"/>
                        </a:solidFill>
                        <a:effectLst/>
                        <a:latin typeface="Calibri"/>
                      </a:endParaRPr>
                    </a:p>
                  </a:txBody>
                  <a:tcPr marL="9525" marR="9525" marT="9525" marB="0" anchor="b"/>
                </a:tc>
                <a:tc>
                  <a:txBody>
                    <a:bodyPr/>
                    <a:lstStyle/>
                    <a:p>
                      <a:pPr algn="r" fontAlgn="b"/>
                      <a:r>
                        <a:rPr lang="en-IN" sz="2800" u="none" strike="noStrike" dirty="0">
                          <a:effectLst/>
                        </a:rPr>
                        <a:t>2.59</a:t>
                      </a:r>
                      <a:endParaRPr lang="en-IN" sz="2800" b="0" i="0" u="none" strike="noStrike" dirty="0">
                        <a:solidFill>
                          <a:srgbClr val="000000"/>
                        </a:solidFill>
                        <a:effectLst/>
                        <a:latin typeface="Calibri"/>
                      </a:endParaRPr>
                    </a:p>
                  </a:txBody>
                  <a:tcPr marL="9525" marR="9525" marT="9525" marB="0" anchor="b"/>
                </a:tc>
              </a:tr>
              <a:tr h="537340">
                <a:tc>
                  <a:txBody>
                    <a:bodyPr/>
                    <a:lstStyle/>
                    <a:p>
                      <a:pPr algn="r" fontAlgn="b"/>
                      <a:r>
                        <a:rPr lang="en-IN" sz="2800" u="none" strike="noStrike">
                          <a:effectLst/>
                        </a:rPr>
                        <a:t>5</a:t>
                      </a:r>
                      <a:endParaRPr lang="en-IN" sz="2800" b="0" i="0" u="none" strike="noStrike">
                        <a:solidFill>
                          <a:srgbClr val="000000"/>
                        </a:solidFill>
                        <a:effectLst/>
                        <a:latin typeface="Calibri"/>
                      </a:endParaRPr>
                    </a:p>
                  </a:txBody>
                  <a:tcPr marL="9525" marR="9525" marT="9525" marB="0" anchor="b"/>
                </a:tc>
                <a:tc>
                  <a:txBody>
                    <a:bodyPr/>
                    <a:lstStyle/>
                    <a:p>
                      <a:pPr algn="r" fontAlgn="b"/>
                      <a:r>
                        <a:rPr lang="en-IN" sz="2800" u="none" strike="noStrike" dirty="0">
                          <a:effectLst/>
                        </a:rPr>
                        <a:t>3.35</a:t>
                      </a:r>
                      <a:endParaRPr lang="en-IN" sz="2800" b="0" i="0" u="none" strike="noStrike" dirty="0">
                        <a:solidFill>
                          <a:srgbClr val="000000"/>
                        </a:solidFill>
                        <a:effectLst/>
                        <a:latin typeface="Calibri"/>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04886109"/>
              </p:ext>
            </p:extLst>
          </p:nvPr>
        </p:nvGraphicFramePr>
        <p:xfrm>
          <a:off x="2971800" y="1905000"/>
          <a:ext cx="3124200" cy="4597925"/>
        </p:xfrm>
        <a:graphic>
          <a:graphicData uri="http://schemas.openxmlformats.org/drawingml/2006/table">
            <a:tbl>
              <a:tblPr>
                <a:tableStyleId>{5C22544A-7EE6-4342-B048-85BDC9FD1C3A}</a:tableStyleId>
              </a:tblPr>
              <a:tblGrid>
                <a:gridCol w="1007026"/>
                <a:gridCol w="1058587"/>
                <a:gridCol w="1058587"/>
              </a:tblGrid>
              <a:tr h="776080">
                <a:tc>
                  <a:txBody>
                    <a:bodyPr/>
                    <a:lstStyle/>
                    <a:p>
                      <a:pPr algn="r" fontAlgn="b"/>
                      <a:r>
                        <a:rPr lang="en-IN" sz="1800" b="0" i="0" u="none" strike="noStrike" dirty="0" smtClean="0">
                          <a:solidFill>
                            <a:srgbClr val="000000"/>
                          </a:solidFill>
                          <a:effectLst/>
                          <a:latin typeface="Calibri"/>
                        </a:rPr>
                        <a:t>(Xi-mean(x))^2</a:t>
                      </a:r>
                      <a:endParaRPr lang="en-IN" sz="1800" b="0" i="0" u="none" strike="noStrike" dirty="0">
                        <a:solidFill>
                          <a:srgbClr val="000000"/>
                        </a:solidFill>
                        <a:effectLst/>
                        <a:latin typeface="Calibri"/>
                      </a:endParaRPr>
                    </a:p>
                  </a:txBody>
                  <a:tcPr marL="9525" marR="9525" marT="9525" marB="0" anchor="b"/>
                </a:tc>
                <a:tc>
                  <a:txBody>
                    <a:bodyPr/>
                    <a:lstStyle/>
                    <a:p>
                      <a:pPr algn="r" fontAlgn="b"/>
                      <a:r>
                        <a:rPr lang="en-IN" sz="1800" b="0" i="0" u="none" strike="noStrike" dirty="0" smtClean="0">
                          <a:solidFill>
                            <a:srgbClr val="000000"/>
                          </a:solidFill>
                          <a:effectLst/>
                          <a:latin typeface="Calibri"/>
                        </a:rPr>
                        <a:t>(</a:t>
                      </a:r>
                      <a:r>
                        <a:rPr lang="en-IN" sz="1800" b="0" i="0" u="none" strike="noStrike" dirty="0" err="1" smtClean="0">
                          <a:solidFill>
                            <a:srgbClr val="000000"/>
                          </a:solidFill>
                          <a:effectLst/>
                          <a:latin typeface="Calibri"/>
                        </a:rPr>
                        <a:t>yi</a:t>
                      </a:r>
                      <a:r>
                        <a:rPr lang="en-IN" sz="1800" b="0" i="0" u="none" strike="noStrike" dirty="0" smtClean="0">
                          <a:solidFill>
                            <a:srgbClr val="000000"/>
                          </a:solidFill>
                          <a:effectLst/>
                          <a:latin typeface="Calibri"/>
                        </a:rPr>
                        <a:t>-mean(y))^2</a:t>
                      </a:r>
                      <a:endParaRPr lang="en-IN" sz="1800" b="0" i="0" u="none" strike="noStrike" dirty="0">
                        <a:solidFill>
                          <a:srgbClr val="000000"/>
                        </a:solidFill>
                        <a:effectLst/>
                        <a:latin typeface="Calibri"/>
                      </a:endParaRPr>
                    </a:p>
                  </a:txBody>
                  <a:tcPr marL="9525" marR="9525" marT="9525" marB="0" anchor="b"/>
                </a:tc>
                <a:tc>
                  <a:txBody>
                    <a:bodyPr/>
                    <a:lstStyle/>
                    <a:p>
                      <a:pPr algn="r" fontAlgn="b"/>
                      <a:r>
                        <a:rPr lang="en-IN" sz="2400" b="0" i="0" u="none" strike="noStrike" dirty="0" err="1" smtClean="0">
                          <a:solidFill>
                            <a:srgbClr val="000000"/>
                          </a:solidFill>
                          <a:effectLst/>
                          <a:latin typeface="Calibri"/>
                        </a:rPr>
                        <a:t>mul</a:t>
                      </a:r>
                      <a:r>
                        <a:rPr lang="en-IN" sz="2400" b="0" i="0" u="none" strike="noStrike" dirty="0" smtClean="0">
                          <a:solidFill>
                            <a:srgbClr val="000000"/>
                          </a:solidFill>
                          <a:effectLst/>
                          <a:latin typeface="Calibri"/>
                        </a:rPr>
                        <a:t>(col</a:t>
                      </a:r>
                      <a:r>
                        <a:rPr lang="en-IN" sz="2400" b="0" i="0" u="none" strike="noStrike" baseline="0" dirty="0" smtClean="0">
                          <a:solidFill>
                            <a:srgbClr val="000000"/>
                          </a:solidFill>
                          <a:effectLst/>
                          <a:latin typeface="Calibri"/>
                        </a:rPr>
                        <a:t> 3 and col 4)</a:t>
                      </a:r>
                      <a:endParaRPr lang="en-IN" sz="2400" b="0" i="0" u="none" strike="noStrike" dirty="0">
                        <a:solidFill>
                          <a:srgbClr val="000000"/>
                        </a:solidFill>
                        <a:effectLst/>
                        <a:latin typeface="Calibri"/>
                      </a:endParaRPr>
                    </a:p>
                  </a:txBody>
                  <a:tcPr marL="9525" marR="9525" marT="9525" marB="0" anchor="b"/>
                </a:tc>
              </a:tr>
              <a:tr h="605102">
                <a:tc>
                  <a:txBody>
                    <a:bodyPr/>
                    <a:lstStyle/>
                    <a:p>
                      <a:pPr algn="r" fontAlgn="b"/>
                      <a:r>
                        <a:rPr lang="en-IN" sz="2000" b="0" i="0" u="none" strike="noStrike" dirty="0">
                          <a:solidFill>
                            <a:srgbClr val="000000"/>
                          </a:solidFill>
                          <a:effectLst/>
                          <a:latin typeface="Calibri"/>
                        </a:rPr>
                        <a:t>6.25</a:t>
                      </a:r>
                    </a:p>
                  </a:txBody>
                  <a:tcPr marL="9525" marR="9525" marT="9525" marB="0" anchor="b"/>
                </a:tc>
                <a:tc>
                  <a:txBody>
                    <a:bodyPr/>
                    <a:lstStyle/>
                    <a:p>
                      <a:pPr algn="r" fontAlgn="b"/>
                      <a:r>
                        <a:rPr lang="en-IN" sz="2000" b="0" i="0" u="none" strike="noStrike">
                          <a:solidFill>
                            <a:srgbClr val="000000"/>
                          </a:solidFill>
                          <a:effectLst/>
                          <a:latin typeface="Calibri"/>
                        </a:rPr>
                        <a:t>1.388469</a:t>
                      </a:r>
                    </a:p>
                  </a:txBody>
                  <a:tcPr marL="9525" marR="9525" marT="9525" marB="0" anchor="b"/>
                </a:tc>
                <a:tc>
                  <a:txBody>
                    <a:bodyPr/>
                    <a:lstStyle/>
                    <a:p>
                      <a:pPr algn="r" fontAlgn="b"/>
                      <a:r>
                        <a:rPr lang="en-IN" sz="1800" b="0" i="0" u="none" strike="noStrike" dirty="0">
                          <a:solidFill>
                            <a:srgbClr val="000000"/>
                          </a:solidFill>
                          <a:effectLst/>
                          <a:latin typeface="Calibri"/>
                        </a:rPr>
                        <a:t>7.638469</a:t>
                      </a:r>
                    </a:p>
                  </a:txBody>
                  <a:tcPr marL="9525" marR="9525" marT="9525" marB="0" anchor="b"/>
                </a:tc>
              </a:tr>
              <a:tr h="465610">
                <a:tc>
                  <a:txBody>
                    <a:bodyPr/>
                    <a:lstStyle/>
                    <a:p>
                      <a:pPr algn="r" fontAlgn="b"/>
                      <a:r>
                        <a:rPr lang="en-IN" sz="2000" b="0" i="0" u="none" strike="noStrike" dirty="0">
                          <a:solidFill>
                            <a:srgbClr val="000000"/>
                          </a:solidFill>
                          <a:effectLst/>
                          <a:latin typeface="Calibri"/>
                        </a:rPr>
                        <a:t>16</a:t>
                      </a:r>
                    </a:p>
                  </a:txBody>
                  <a:tcPr marL="9525" marR="9525" marT="9525" marB="0" anchor="b"/>
                </a:tc>
                <a:tc>
                  <a:txBody>
                    <a:bodyPr/>
                    <a:lstStyle/>
                    <a:p>
                      <a:pPr algn="r" fontAlgn="b"/>
                      <a:r>
                        <a:rPr lang="en-IN" sz="2000" b="0" i="0" u="none" strike="noStrike">
                          <a:solidFill>
                            <a:srgbClr val="000000"/>
                          </a:solidFill>
                          <a:effectLst/>
                          <a:latin typeface="Calibri"/>
                        </a:rPr>
                        <a:t>6.4009</a:t>
                      </a:r>
                    </a:p>
                  </a:txBody>
                  <a:tcPr marL="9525" marR="9525" marT="9525" marB="0" anchor="b"/>
                </a:tc>
                <a:tc>
                  <a:txBody>
                    <a:bodyPr/>
                    <a:lstStyle/>
                    <a:p>
                      <a:pPr algn="r" fontAlgn="b"/>
                      <a:r>
                        <a:rPr lang="en-IN" sz="1800" b="0" i="0" u="none" strike="noStrike">
                          <a:solidFill>
                            <a:srgbClr val="000000"/>
                          </a:solidFill>
                          <a:effectLst/>
                          <a:latin typeface="Calibri"/>
                        </a:rPr>
                        <a:t>22.4009</a:t>
                      </a:r>
                    </a:p>
                  </a:txBody>
                  <a:tcPr marL="9525" marR="9525" marT="9525" marB="0" anchor="b"/>
                </a:tc>
              </a:tr>
              <a:tr h="605102">
                <a:tc>
                  <a:txBody>
                    <a:bodyPr/>
                    <a:lstStyle/>
                    <a:p>
                      <a:pPr algn="r" fontAlgn="b"/>
                      <a:r>
                        <a:rPr lang="en-IN" sz="2000" b="0" i="0" u="none" strike="noStrike" dirty="0">
                          <a:solidFill>
                            <a:srgbClr val="000000"/>
                          </a:solidFill>
                          <a:effectLst/>
                          <a:latin typeface="Calibri"/>
                        </a:rPr>
                        <a:t>14.44</a:t>
                      </a:r>
                    </a:p>
                  </a:txBody>
                  <a:tcPr marL="9525" marR="9525" marT="9525" marB="0" anchor="b"/>
                </a:tc>
                <a:tc>
                  <a:txBody>
                    <a:bodyPr/>
                    <a:lstStyle/>
                    <a:p>
                      <a:pPr algn="r" fontAlgn="b"/>
                      <a:r>
                        <a:rPr lang="en-IN" sz="2000" b="0" i="0" u="none" strike="noStrike" dirty="0">
                          <a:solidFill>
                            <a:srgbClr val="000000"/>
                          </a:solidFill>
                          <a:effectLst/>
                          <a:latin typeface="Calibri"/>
                        </a:rPr>
                        <a:t>6.948496</a:t>
                      </a:r>
                    </a:p>
                  </a:txBody>
                  <a:tcPr marL="9525" marR="9525" marT="9525" marB="0" anchor="b"/>
                </a:tc>
                <a:tc>
                  <a:txBody>
                    <a:bodyPr/>
                    <a:lstStyle/>
                    <a:p>
                      <a:pPr algn="r" fontAlgn="b"/>
                      <a:r>
                        <a:rPr lang="en-IN" sz="1800" b="0" i="0" u="none" strike="noStrike">
                          <a:solidFill>
                            <a:srgbClr val="000000"/>
                          </a:solidFill>
                          <a:effectLst/>
                          <a:latin typeface="Calibri"/>
                        </a:rPr>
                        <a:t>21.3885</a:t>
                      </a:r>
                    </a:p>
                  </a:txBody>
                  <a:tcPr marL="9525" marR="9525" marT="9525" marB="0" anchor="b"/>
                </a:tc>
              </a:tr>
              <a:tr h="605102">
                <a:tc>
                  <a:txBody>
                    <a:bodyPr/>
                    <a:lstStyle/>
                    <a:p>
                      <a:pPr algn="r" fontAlgn="b"/>
                      <a:r>
                        <a:rPr lang="en-IN" sz="2000" b="0" i="0" u="none" strike="noStrike" dirty="0">
                          <a:solidFill>
                            <a:srgbClr val="000000"/>
                          </a:solidFill>
                          <a:effectLst/>
                          <a:latin typeface="Calibri"/>
                        </a:rPr>
                        <a:t>14.0625</a:t>
                      </a:r>
                    </a:p>
                  </a:txBody>
                  <a:tcPr marL="9525" marR="9525" marT="9525" marB="0" anchor="b"/>
                </a:tc>
                <a:tc>
                  <a:txBody>
                    <a:bodyPr/>
                    <a:lstStyle/>
                    <a:p>
                      <a:pPr algn="r" fontAlgn="b"/>
                      <a:r>
                        <a:rPr lang="en-IN" sz="2000" b="0" i="0" u="none" strike="noStrike" dirty="0">
                          <a:solidFill>
                            <a:srgbClr val="000000"/>
                          </a:solidFill>
                          <a:effectLst/>
                          <a:latin typeface="Calibri"/>
                        </a:rPr>
                        <a:t>3.674122</a:t>
                      </a:r>
                    </a:p>
                  </a:txBody>
                  <a:tcPr marL="9525" marR="9525" marT="9525" marB="0" anchor="b"/>
                </a:tc>
                <a:tc>
                  <a:txBody>
                    <a:bodyPr/>
                    <a:lstStyle/>
                    <a:p>
                      <a:pPr algn="r" fontAlgn="b"/>
                      <a:r>
                        <a:rPr lang="en-IN" sz="1800" b="0" i="0" u="none" strike="noStrike">
                          <a:solidFill>
                            <a:srgbClr val="000000"/>
                          </a:solidFill>
                          <a:effectLst/>
                          <a:latin typeface="Calibri"/>
                        </a:rPr>
                        <a:t>17.73662</a:t>
                      </a:r>
                    </a:p>
                  </a:txBody>
                  <a:tcPr marL="9525" marR="9525" marT="9525" marB="0" anchor="b"/>
                </a:tc>
              </a:tr>
              <a:tr h="605102">
                <a:tc>
                  <a:txBody>
                    <a:bodyPr/>
                    <a:lstStyle/>
                    <a:p>
                      <a:pPr algn="r" fontAlgn="b"/>
                      <a:r>
                        <a:rPr lang="en-IN" sz="2000" b="0" i="0" u="none" strike="noStrike">
                          <a:solidFill>
                            <a:srgbClr val="000000"/>
                          </a:solidFill>
                          <a:effectLst/>
                          <a:latin typeface="Calibri"/>
                        </a:rPr>
                        <a:t>16</a:t>
                      </a:r>
                    </a:p>
                  </a:txBody>
                  <a:tcPr marL="9525" marR="9525" marT="9525" marB="0" anchor="b"/>
                </a:tc>
                <a:tc>
                  <a:txBody>
                    <a:bodyPr/>
                    <a:lstStyle/>
                    <a:p>
                      <a:pPr algn="r" fontAlgn="b"/>
                      <a:r>
                        <a:rPr lang="en-IN" sz="2000" b="0" i="0" u="none" strike="noStrike" dirty="0">
                          <a:solidFill>
                            <a:srgbClr val="000000"/>
                          </a:solidFill>
                          <a:effectLst/>
                          <a:latin typeface="Calibri"/>
                        </a:rPr>
                        <a:t>0.388711</a:t>
                      </a:r>
                    </a:p>
                  </a:txBody>
                  <a:tcPr marL="9525" marR="9525" marT="9525" marB="0" anchor="b"/>
                </a:tc>
                <a:tc>
                  <a:txBody>
                    <a:bodyPr/>
                    <a:lstStyle/>
                    <a:p>
                      <a:pPr algn="r" fontAlgn="b"/>
                      <a:r>
                        <a:rPr lang="en-IN" sz="1800" b="0" i="0" u="none" strike="noStrike">
                          <a:solidFill>
                            <a:srgbClr val="000000"/>
                          </a:solidFill>
                          <a:effectLst/>
                          <a:latin typeface="Calibri"/>
                        </a:rPr>
                        <a:t>16.38871</a:t>
                      </a:r>
                    </a:p>
                  </a:txBody>
                  <a:tcPr marL="9525" marR="9525" marT="9525" marB="0" anchor="b"/>
                </a:tc>
              </a:tr>
              <a:tr h="605102">
                <a:tc>
                  <a:txBody>
                    <a:bodyPr/>
                    <a:lstStyle/>
                    <a:p>
                      <a:pPr algn="r" fontAlgn="b"/>
                      <a:r>
                        <a:rPr lang="en-IN" sz="2000" b="0" i="0" u="none" strike="noStrike">
                          <a:solidFill>
                            <a:srgbClr val="000000"/>
                          </a:solidFill>
                          <a:effectLst/>
                          <a:latin typeface="Calibri"/>
                        </a:rPr>
                        <a:t>25</a:t>
                      </a:r>
                    </a:p>
                  </a:txBody>
                  <a:tcPr marL="9525" marR="9525" marT="9525" marB="0" anchor="b"/>
                </a:tc>
                <a:tc>
                  <a:txBody>
                    <a:bodyPr/>
                    <a:lstStyle/>
                    <a:p>
                      <a:pPr algn="r" fontAlgn="b"/>
                      <a:r>
                        <a:rPr lang="en-IN" sz="2000" b="0" i="0" u="none" strike="noStrike" dirty="0">
                          <a:solidFill>
                            <a:srgbClr val="000000"/>
                          </a:solidFill>
                          <a:effectLst/>
                          <a:latin typeface="Calibri"/>
                        </a:rPr>
                        <a:t>0.000374</a:t>
                      </a:r>
                    </a:p>
                  </a:txBody>
                  <a:tcPr marL="9525" marR="9525" marT="9525" marB="0" anchor="b"/>
                </a:tc>
                <a:tc>
                  <a:txBody>
                    <a:bodyPr/>
                    <a:lstStyle/>
                    <a:p>
                      <a:pPr algn="r" fontAlgn="b"/>
                      <a:r>
                        <a:rPr lang="en-IN" sz="1800" b="0" i="0" u="none" strike="noStrike" dirty="0">
                          <a:solidFill>
                            <a:srgbClr val="000000"/>
                          </a:solidFill>
                          <a:effectLst/>
                          <a:latin typeface="Calibri"/>
                        </a:rPr>
                        <a:t>25.00037</a:t>
                      </a: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2612149"/>
              </p:ext>
            </p:extLst>
          </p:nvPr>
        </p:nvGraphicFramePr>
        <p:xfrm>
          <a:off x="6477000" y="4953000"/>
          <a:ext cx="990600" cy="457200"/>
        </p:xfrm>
        <a:graphic>
          <a:graphicData uri="http://schemas.openxmlformats.org/drawingml/2006/table">
            <a:tbl>
              <a:tblPr>
                <a:tableStyleId>{5C22544A-7EE6-4342-B048-85BDC9FD1C3A}</a:tableStyleId>
              </a:tblPr>
              <a:tblGrid>
                <a:gridCol w="990600"/>
              </a:tblGrid>
              <a:tr h="457200">
                <a:tc>
                  <a:txBody>
                    <a:bodyPr/>
                    <a:lstStyle/>
                    <a:p>
                      <a:pPr algn="r" fontAlgn="b"/>
                      <a:r>
                        <a:rPr lang="en-IN" sz="1800" b="0" i="0" u="none" strike="noStrike" dirty="0" smtClean="0">
                          <a:solidFill>
                            <a:srgbClr val="000000"/>
                          </a:solidFill>
                          <a:effectLst/>
                          <a:latin typeface="Calibri"/>
                        </a:rPr>
                        <a:t>91.752</a:t>
                      </a:r>
                      <a:endParaRPr lang="en-IN"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2860943"/>
              </p:ext>
            </p:extLst>
          </p:nvPr>
        </p:nvGraphicFramePr>
        <p:xfrm>
          <a:off x="6477000" y="4419600"/>
          <a:ext cx="914400" cy="283845"/>
        </p:xfrm>
        <a:graphic>
          <a:graphicData uri="http://schemas.openxmlformats.org/drawingml/2006/table">
            <a:tbl>
              <a:tblPr>
                <a:tableStyleId>{5C22544A-7EE6-4342-B048-85BDC9FD1C3A}</a:tableStyleId>
              </a:tblPr>
              <a:tblGrid>
                <a:gridCol w="914400"/>
              </a:tblGrid>
              <a:tr h="190500">
                <a:tc>
                  <a:txBody>
                    <a:bodyPr/>
                    <a:lstStyle/>
                    <a:p>
                      <a:pPr algn="r" fontAlgn="b"/>
                      <a:r>
                        <a:rPr lang="en-IN" sz="1800" u="none" strike="noStrike" dirty="0">
                          <a:effectLst/>
                        </a:rPr>
                        <a:t>110.5536</a:t>
                      </a:r>
                      <a:endParaRPr lang="en-IN" sz="1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596224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xmlns="" id="{F4C0B10B-D2C4-4A54-AFAD-3D27DF88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32">
            <a:extLst>
              <a:ext uri="{FF2B5EF4-FFF2-40B4-BE49-F238E27FC236}">
                <a16:creationId xmlns:a16="http://schemas.microsoft.com/office/drawing/2014/main" xmlns="" id="{B6BADB90-C74B-40D6-86DC-503F65FCE8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3" y="635715"/>
            <a:ext cx="8356656" cy="2482136"/>
            <a:chOff x="409710" y="635715"/>
            <a:chExt cx="11142208" cy="2482136"/>
          </a:xfrm>
        </p:grpSpPr>
        <p:sp>
          <p:nvSpPr>
            <p:cNvPr id="34" name="Freeform 44">
              <a:extLst>
                <a:ext uri="{FF2B5EF4-FFF2-40B4-BE49-F238E27FC236}">
                  <a16:creationId xmlns:a16="http://schemas.microsoft.com/office/drawing/2014/main" xmlns="" id="{6559431D-1886-4AE0-9B87-9AD2ECAB84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5">
              <a:extLst>
                <a:ext uri="{FF2B5EF4-FFF2-40B4-BE49-F238E27FC236}">
                  <a16:creationId xmlns:a16="http://schemas.microsoft.com/office/drawing/2014/main" xmlns="" id="{373850A5-B04A-4FCD-9E73-EE322167F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6">
              <a:extLst>
                <a:ext uri="{FF2B5EF4-FFF2-40B4-BE49-F238E27FC236}">
                  <a16:creationId xmlns:a16="http://schemas.microsoft.com/office/drawing/2014/main" xmlns="" id="{82C18C67-80FA-4738-AA53-0AF2419F98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7">
              <a:extLst>
                <a:ext uri="{FF2B5EF4-FFF2-40B4-BE49-F238E27FC236}">
                  <a16:creationId xmlns:a16="http://schemas.microsoft.com/office/drawing/2014/main" xmlns="" id="{48543B1A-8BF5-4C63-8404-41B2EA70B3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a:extLst>
                <a:ext uri="{FF2B5EF4-FFF2-40B4-BE49-F238E27FC236}">
                  <a16:creationId xmlns:a16="http://schemas.microsoft.com/office/drawing/2014/main" xmlns="" id="{92DF5096-E051-498C-A3ED-CBA77A813AA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38C83DCD-8BD8-413D-95A3-C3D935498FE8}"/>
              </a:ext>
            </a:extLst>
          </p:cNvPr>
          <p:cNvSpPr>
            <a:spLocks noGrp="1"/>
          </p:cNvSpPr>
          <p:nvPr>
            <p:ph type="title"/>
          </p:nvPr>
        </p:nvSpPr>
        <p:spPr>
          <a:xfrm>
            <a:off x="785460" y="759806"/>
            <a:ext cx="7729890" cy="1325563"/>
          </a:xfrm>
        </p:spPr>
        <p:txBody>
          <a:bodyPr vert="horz" lIns="91440" tIns="45720" rIns="91440" bIns="45720" rtlCol="0" anchor="ctr">
            <a:normAutofit/>
          </a:bodyPr>
          <a:lstStyle/>
          <a:p>
            <a:r>
              <a:rPr lang="en-US" sz="4000">
                <a:solidFill>
                  <a:srgbClr val="FFFFFF"/>
                </a:solidFill>
              </a:rPr>
              <a:t>What is clustering?</a:t>
            </a:r>
          </a:p>
        </p:txBody>
      </p:sp>
      <p:sp>
        <p:nvSpPr>
          <p:cNvPr id="26" name="Content Placeholder 2">
            <a:extLst>
              <a:ext uri="{FF2B5EF4-FFF2-40B4-BE49-F238E27FC236}">
                <a16:creationId xmlns:a16="http://schemas.microsoft.com/office/drawing/2014/main" xmlns="" id="{0E45C22E-BEF5-4E55-B0C8-3CF83EF33653}"/>
              </a:ext>
            </a:extLst>
          </p:cNvPr>
          <p:cNvSpPr>
            <a:spLocks noGrp="1"/>
          </p:cNvSpPr>
          <p:nvPr>
            <p:ph sz="half" idx="1"/>
          </p:nvPr>
        </p:nvSpPr>
        <p:spPr>
          <a:xfrm>
            <a:off x="1090450" y="3418931"/>
            <a:ext cx="3040159" cy="3563159"/>
          </a:xfrm>
        </p:spPr>
        <p:txBody>
          <a:bodyPr vert="horz" lIns="91440" tIns="45720" rIns="91440" bIns="45720" rtlCol="0">
            <a:normAutofit/>
          </a:bodyPr>
          <a:lstStyle/>
          <a:p>
            <a:r>
              <a:rPr lang="en-US" sz="2000" dirty="0"/>
              <a:t>Clustering: the process of grouping a set of objects into classes of similar objects.</a:t>
            </a:r>
          </a:p>
          <a:p>
            <a:pPr lvl="1"/>
            <a:r>
              <a:rPr lang="en-US" sz="2000" dirty="0"/>
              <a:t>Objects within a cluster should be similar.</a:t>
            </a:r>
          </a:p>
          <a:p>
            <a:pPr lvl="1"/>
            <a:r>
              <a:rPr lang="en-US" sz="2000" dirty="0"/>
              <a:t>Objects from different clusters should be dissimilar.</a:t>
            </a:r>
          </a:p>
          <a:p>
            <a:pPr lvl="1"/>
            <a:endParaRPr lang="en-US" sz="2000" dirty="0"/>
          </a:p>
          <a:p>
            <a:endParaRPr lang="en-US" sz="2000" dirty="0"/>
          </a:p>
        </p:txBody>
      </p:sp>
      <p:pic>
        <p:nvPicPr>
          <p:cNvPr id="14" name="Content Placeholder 13" descr="A picture containing drawing, food&#10;&#10;Description automatically generated">
            <a:extLst>
              <a:ext uri="{FF2B5EF4-FFF2-40B4-BE49-F238E27FC236}">
                <a16:creationId xmlns:a16="http://schemas.microsoft.com/office/drawing/2014/main" xmlns="" id="{C23F88B4-AC67-4F9F-B294-E21F39722CC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1861" r="17155" b="-1"/>
          <a:stretch/>
        </p:blipFill>
        <p:spPr>
          <a:xfrm>
            <a:off x="4574169" y="2492376"/>
            <a:ext cx="3601803" cy="3563372"/>
          </a:xfrm>
          <a:prstGeom prst="rect">
            <a:avLst/>
          </a:prstGeom>
        </p:spPr>
      </p:pic>
    </p:spTree>
    <p:extLst>
      <p:ext uri="{BB962C8B-B14F-4D97-AF65-F5344CB8AC3E}">
        <p14:creationId xmlns:p14="http://schemas.microsoft.com/office/powerpoint/2010/main" val="2451576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8657" y="0"/>
            <a:ext cx="8375585"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FBDFA68-68BC-40BB-9C75-15378606C512}"/>
              </a:ext>
            </a:extLst>
          </p:cNvPr>
          <p:cNvSpPr>
            <a:spLocks noGrp="1"/>
          </p:cNvSpPr>
          <p:nvPr>
            <p:ph type="title"/>
          </p:nvPr>
        </p:nvSpPr>
        <p:spPr>
          <a:xfrm>
            <a:off x="836676" y="548640"/>
            <a:ext cx="7626096" cy="1179576"/>
          </a:xfrm>
        </p:spPr>
        <p:txBody>
          <a:bodyPr>
            <a:normAutofit/>
          </a:bodyPr>
          <a:lstStyle/>
          <a:p>
            <a:r>
              <a:rPr lang="en-IN" sz="4000" dirty="0"/>
              <a:t>k-means Clustering</a:t>
            </a:r>
          </a:p>
        </p:txBody>
      </p:sp>
      <p:sp>
        <p:nvSpPr>
          <p:cNvPr id="14" name="Rectangle 13">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4126"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5F54D9C3-C9EA-4516-9DB2-6AB0E359A01B}"/>
              </a:ext>
            </a:extLst>
          </p:cNvPr>
          <p:cNvSpPr>
            <a:spLocks noGrp="1"/>
          </p:cNvSpPr>
          <p:nvPr>
            <p:ph idx="1"/>
          </p:nvPr>
        </p:nvSpPr>
        <p:spPr>
          <a:xfrm>
            <a:off x="836676" y="2481943"/>
            <a:ext cx="7626096" cy="3695020"/>
          </a:xfrm>
        </p:spPr>
        <p:txBody>
          <a:bodyPr>
            <a:normAutofit/>
          </a:bodyPr>
          <a:lstStyle/>
          <a:p>
            <a:r>
              <a:rPr lang="en-IN" sz="2200" dirty="0"/>
              <a:t>k-means is a partitional clustering algorithm</a:t>
            </a:r>
          </a:p>
          <a:p>
            <a:r>
              <a:rPr lang="en-IN" sz="2200" dirty="0"/>
              <a:t>Let the set of data points (or instances) D be {x</a:t>
            </a:r>
            <a:r>
              <a:rPr lang="en-IN" sz="2200" baseline="-25000" dirty="0"/>
              <a:t>1</a:t>
            </a:r>
            <a:r>
              <a:rPr lang="en-IN" sz="2200" dirty="0"/>
              <a:t>, x</a:t>
            </a:r>
            <a:r>
              <a:rPr lang="en-IN" sz="2200" baseline="-25000" dirty="0"/>
              <a:t>2</a:t>
            </a:r>
            <a:r>
              <a:rPr lang="en-IN" sz="2200" dirty="0"/>
              <a:t>, …, </a:t>
            </a:r>
            <a:r>
              <a:rPr lang="en-IN" sz="2200" dirty="0" err="1"/>
              <a:t>x</a:t>
            </a:r>
            <a:r>
              <a:rPr lang="en-IN" sz="2200" baseline="-25000" dirty="0" err="1"/>
              <a:t>n</a:t>
            </a:r>
            <a:r>
              <a:rPr lang="en-IN" sz="2200" dirty="0"/>
              <a:t>}, where x</a:t>
            </a:r>
            <a:r>
              <a:rPr lang="en-IN" sz="2200" baseline="-25000" dirty="0"/>
              <a:t>i</a:t>
            </a:r>
            <a:r>
              <a:rPr lang="en-IN" sz="2200" dirty="0"/>
              <a:t> = (x</a:t>
            </a:r>
            <a:r>
              <a:rPr lang="en-IN" sz="2200" baseline="-25000" dirty="0"/>
              <a:t>i1</a:t>
            </a:r>
            <a:r>
              <a:rPr lang="en-IN" sz="2200" dirty="0"/>
              <a:t>, x</a:t>
            </a:r>
            <a:r>
              <a:rPr lang="en-IN" sz="2200" baseline="-25000" dirty="0"/>
              <a:t>i2</a:t>
            </a:r>
            <a:r>
              <a:rPr lang="en-IN" sz="2200" dirty="0"/>
              <a:t>, …, </a:t>
            </a:r>
            <a:r>
              <a:rPr lang="en-IN" sz="2200" dirty="0" err="1"/>
              <a:t>x</a:t>
            </a:r>
            <a:r>
              <a:rPr lang="en-IN" sz="2200" baseline="-25000" dirty="0" err="1"/>
              <a:t>ir</a:t>
            </a:r>
            <a:r>
              <a:rPr lang="en-IN" sz="2200" dirty="0"/>
              <a:t>) is a vector in a real-valued </a:t>
            </a:r>
            <a:r>
              <a:rPr lang="en-IN" sz="2200"/>
              <a:t>space x </a:t>
            </a:r>
            <a:r>
              <a:rPr lang="en-IN" sz="2200" dirty="0">
                <a:latin typeface="Symbol" panose="05050102010706020507" pitchFamily="18" charset="2"/>
              </a:rPr>
              <a:t> </a:t>
            </a:r>
            <a:r>
              <a:rPr lang="en-IN" sz="2200" dirty="0"/>
              <a:t>R</a:t>
            </a:r>
            <a:r>
              <a:rPr lang="en-IN" sz="2200" baseline="30000" dirty="0"/>
              <a:t>r</a:t>
            </a:r>
            <a:r>
              <a:rPr lang="en-IN" sz="2200" dirty="0"/>
              <a:t>, and r is the number of attributes (dimensions) in the data. </a:t>
            </a:r>
          </a:p>
          <a:p>
            <a:r>
              <a:rPr lang="en-IN" sz="2200" dirty="0"/>
              <a:t>The k-means algorithm partitions the given data into k clusters. </a:t>
            </a:r>
          </a:p>
          <a:p>
            <a:r>
              <a:rPr lang="en-IN" sz="2200" dirty="0"/>
              <a:t>Each cluster has a cluster centre, called centroid.</a:t>
            </a:r>
          </a:p>
          <a:p>
            <a:r>
              <a:rPr lang="en-IN" sz="2200" dirty="0"/>
              <a:t>k is specified by the user </a:t>
            </a:r>
          </a:p>
          <a:p>
            <a:endParaRPr lang="en-IN" sz="2200" dirty="0"/>
          </a:p>
        </p:txBody>
      </p:sp>
    </p:spTree>
    <p:extLst>
      <p:ext uri="{BB962C8B-B14F-4D97-AF65-F5344CB8AC3E}">
        <p14:creationId xmlns:p14="http://schemas.microsoft.com/office/powerpoint/2010/main" val="2011476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B7673-001F-4CC8-BEC5-2C92319CC8DD}"/>
              </a:ext>
            </a:extLst>
          </p:cNvPr>
          <p:cNvSpPr>
            <a:spLocks noGrp="1"/>
          </p:cNvSpPr>
          <p:nvPr>
            <p:ph type="title"/>
          </p:nvPr>
        </p:nvSpPr>
        <p:spPr>
          <a:xfrm>
            <a:off x="628650" y="365126"/>
            <a:ext cx="7886700" cy="558511"/>
          </a:xfrm>
        </p:spPr>
        <p:txBody>
          <a:bodyPr>
            <a:normAutofit fontScale="90000"/>
          </a:bodyPr>
          <a:lstStyle/>
          <a:p>
            <a:r>
              <a:rPr lang="en-IN" dirty="0"/>
              <a:t>k-means algorithm</a:t>
            </a:r>
          </a:p>
        </p:txBody>
      </p:sp>
      <p:sp>
        <p:nvSpPr>
          <p:cNvPr id="3" name="Content Placeholder 2">
            <a:extLst>
              <a:ext uri="{FF2B5EF4-FFF2-40B4-BE49-F238E27FC236}">
                <a16:creationId xmlns:a16="http://schemas.microsoft.com/office/drawing/2014/main" xmlns="" id="{E997237F-A62C-45A6-8C7A-D5136ECE7B9B}"/>
              </a:ext>
            </a:extLst>
          </p:cNvPr>
          <p:cNvSpPr>
            <a:spLocks noGrp="1"/>
          </p:cNvSpPr>
          <p:nvPr>
            <p:ph idx="1"/>
          </p:nvPr>
        </p:nvSpPr>
        <p:spPr>
          <a:xfrm>
            <a:off x="628650" y="1016001"/>
            <a:ext cx="7886700" cy="4588669"/>
          </a:xfrm>
        </p:spPr>
        <p:txBody>
          <a:bodyPr/>
          <a:lstStyle/>
          <a:p>
            <a:pPr lvl="1">
              <a:lnSpc>
                <a:spcPct val="150000"/>
              </a:lnSpc>
              <a:buSzTx/>
              <a:buFont typeface="Wingdings" panose="05000000000000000000" pitchFamily="2" charset="2"/>
              <a:buAutoNum type="arabicParenR"/>
            </a:pPr>
            <a:r>
              <a:rPr lang="en-US" altLang="en-US" sz="2000" dirty="0"/>
              <a:t>Randomly choose </a:t>
            </a:r>
            <a:r>
              <a:rPr lang="en-US" altLang="en-US" sz="2000" i="1" dirty="0"/>
              <a:t>k</a:t>
            </a:r>
            <a:r>
              <a:rPr lang="en-US" altLang="en-US" sz="2000" dirty="0"/>
              <a:t> data points (</a:t>
            </a:r>
            <a:r>
              <a:rPr lang="en-US" altLang="en-US" sz="2000" dirty="0">
                <a:solidFill>
                  <a:srgbClr val="3333CC"/>
                </a:solidFill>
              </a:rPr>
              <a:t>seeds</a:t>
            </a:r>
            <a:r>
              <a:rPr lang="en-US" altLang="en-US" sz="2000" dirty="0"/>
              <a:t>) to be the initial </a:t>
            </a:r>
            <a:r>
              <a:rPr lang="en-US" altLang="en-US" sz="2000" dirty="0">
                <a:solidFill>
                  <a:srgbClr val="FF0000"/>
                </a:solidFill>
              </a:rPr>
              <a:t>centroids or cluster centers</a:t>
            </a:r>
            <a:r>
              <a:rPr lang="en-US" altLang="en-US" sz="2000" dirty="0"/>
              <a:t>.</a:t>
            </a:r>
          </a:p>
          <a:p>
            <a:pPr lvl="1">
              <a:lnSpc>
                <a:spcPct val="150000"/>
              </a:lnSpc>
              <a:buSzTx/>
              <a:buFont typeface="Wingdings" panose="05000000000000000000" pitchFamily="2" charset="2"/>
              <a:buAutoNum type="arabicParenR"/>
            </a:pPr>
            <a:r>
              <a:rPr lang="en-US" altLang="en-US" sz="2000" dirty="0">
                <a:solidFill>
                  <a:srgbClr val="000000"/>
                </a:solidFill>
              </a:rPr>
              <a:t>Assign each data point to the closest </a:t>
            </a:r>
            <a:r>
              <a:rPr lang="en-US" altLang="en-US" sz="2000" dirty="0">
                <a:solidFill>
                  <a:srgbClr val="FF0000"/>
                </a:solidFill>
              </a:rPr>
              <a:t>centroid</a:t>
            </a:r>
          </a:p>
          <a:p>
            <a:pPr lvl="1">
              <a:lnSpc>
                <a:spcPct val="150000"/>
              </a:lnSpc>
              <a:buSzTx/>
              <a:buFont typeface="Wingdings" panose="05000000000000000000" pitchFamily="2" charset="2"/>
              <a:buAutoNum type="arabicParenR"/>
            </a:pPr>
            <a:r>
              <a:rPr lang="en-US" altLang="en-US" sz="2000" dirty="0"/>
              <a:t>Re-compute the </a:t>
            </a:r>
            <a:r>
              <a:rPr lang="en-US" altLang="en-US" sz="2000" dirty="0">
                <a:solidFill>
                  <a:srgbClr val="FF0000"/>
                </a:solidFill>
              </a:rPr>
              <a:t>centroids</a:t>
            </a:r>
            <a:r>
              <a:rPr lang="en-US" altLang="en-US" sz="2000" dirty="0"/>
              <a:t> using the current cluster memberships.</a:t>
            </a:r>
          </a:p>
          <a:p>
            <a:pPr lvl="1">
              <a:lnSpc>
                <a:spcPct val="150000"/>
              </a:lnSpc>
              <a:buSzTx/>
              <a:buFont typeface="Wingdings" panose="05000000000000000000" pitchFamily="2" charset="2"/>
              <a:buAutoNum type="arabicParenR"/>
            </a:pPr>
            <a:r>
              <a:rPr lang="en-US" altLang="en-US" sz="2000" dirty="0"/>
              <a:t>Repeat the assignment (step 2) and update the centroids (step 3) until </a:t>
            </a:r>
            <a:r>
              <a:rPr lang="en-US" altLang="en-US" sz="2000" dirty="0">
                <a:solidFill>
                  <a:srgbClr val="3333CC"/>
                </a:solidFill>
              </a:rPr>
              <a:t>centroids remain same or no chances in clusters</a:t>
            </a:r>
            <a:r>
              <a:rPr lang="en-US" altLang="en-US" sz="2000" dirty="0"/>
              <a:t>.</a:t>
            </a:r>
          </a:p>
          <a:p>
            <a:pPr marL="457200" lvl="1" indent="0">
              <a:buSzTx/>
              <a:buNone/>
            </a:pPr>
            <a:endParaRPr lang="en-US" altLang="en-US" dirty="0">
              <a:solidFill>
                <a:srgbClr val="3333CC"/>
              </a:solidFill>
            </a:endParaRPr>
          </a:p>
          <a:p>
            <a:endParaRPr lang="en-IN" dirty="0"/>
          </a:p>
        </p:txBody>
      </p:sp>
      <p:grpSp>
        <p:nvGrpSpPr>
          <p:cNvPr id="9" name="Group 8">
            <a:extLst>
              <a:ext uri="{FF2B5EF4-FFF2-40B4-BE49-F238E27FC236}">
                <a16:creationId xmlns:a16="http://schemas.microsoft.com/office/drawing/2014/main" xmlns="" id="{FB7F9880-B85D-4CE2-B24D-D0B4EBAA225B}"/>
              </a:ext>
            </a:extLst>
          </p:cNvPr>
          <p:cNvGrpSpPr/>
          <p:nvPr/>
        </p:nvGrpSpPr>
        <p:grpSpPr>
          <a:xfrm>
            <a:off x="1910888" y="3576783"/>
            <a:ext cx="5322224" cy="3169693"/>
            <a:chOff x="2500283" y="3504311"/>
            <a:chExt cx="7191434" cy="3646590"/>
          </a:xfrm>
        </p:grpSpPr>
        <p:grpSp>
          <p:nvGrpSpPr>
            <p:cNvPr id="7" name="Group 6">
              <a:extLst>
                <a:ext uri="{FF2B5EF4-FFF2-40B4-BE49-F238E27FC236}">
                  <a16:creationId xmlns:a16="http://schemas.microsoft.com/office/drawing/2014/main" xmlns="" id="{4ECD3B41-92BC-4116-AFFF-19BE734E4E0E}"/>
                </a:ext>
              </a:extLst>
            </p:cNvPr>
            <p:cNvGrpSpPr/>
            <p:nvPr/>
          </p:nvGrpSpPr>
          <p:grpSpPr>
            <a:xfrm>
              <a:off x="2500283" y="3504311"/>
              <a:ext cx="7191434" cy="3646590"/>
              <a:chOff x="1983046" y="4591857"/>
              <a:chExt cx="7191434" cy="3257383"/>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14844D7E-1CB5-4C11-BF4B-12F4BC17B9AB}"/>
                      </a:ext>
                    </a:extLst>
                  </p:cNvPr>
                  <p:cNvSpPr txBox="1"/>
                  <p:nvPr/>
                </p:nvSpPr>
                <p:spPr>
                  <a:xfrm>
                    <a:off x="1983046" y="4890730"/>
                    <a:ext cx="7191434" cy="2958510"/>
                  </a:xfrm>
                  <a:prstGeom prst="rect">
                    <a:avLst/>
                  </a:prstGeom>
                  <a:noFill/>
                  <a:ln>
                    <a:solidFill>
                      <a:schemeClr val="accent1"/>
                    </a:solidFill>
                  </a:ln>
                </p:spPr>
                <p:txBody>
                  <a:bodyPr wrap="square" rtlCol="0">
                    <a:spAutoFit/>
                  </a:bodyPr>
                  <a:lstStyle/>
                  <a:p>
                    <a:r>
                      <a:rPr lang="en-IN" sz="1600" dirty="0"/>
                      <a:t>1: Select </a:t>
                    </a:r>
                    <a:r>
                      <a:rPr lang="en-IN" sz="1600" i="1" dirty="0"/>
                      <a:t>k</a:t>
                    </a:r>
                    <a:r>
                      <a:rPr lang="en-IN" sz="1600" dirty="0"/>
                      <a:t> points as initial centroids.</a:t>
                    </a:r>
                  </a:p>
                  <a:p>
                    <a:r>
                      <a:rPr lang="en-IN" sz="1600" dirty="0"/>
                      <a:t>2: </a:t>
                    </a:r>
                    <a:r>
                      <a:rPr lang="en-IN" sz="1600" b="1" dirty="0"/>
                      <a:t>repeat</a:t>
                    </a:r>
                  </a:p>
                  <a:p>
                    <a:r>
                      <a:rPr lang="en-IN" sz="1600" dirty="0"/>
                      <a:t>3: 	Form </a:t>
                    </a:r>
                    <a:r>
                      <a:rPr lang="en-IN" sz="1600" i="1" dirty="0"/>
                      <a:t>k</a:t>
                    </a:r>
                    <a:r>
                      <a:rPr lang="en-IN" sz="1600" dirty="0"/>
                      <a:t> clusters by assigning each point (x) to its closest centroid (</a:t>
                    </a:r>
                    <a:r>
                      <a:rPr lang="en-IN" sz="1600" dirty="0" err="1"/>
                      <a:t>m</a:t>
                    </a:r>
                    <a:r>
                      <a:rPr lang="en-IN" sz="1600" baseline="-25000" dirty="0" err="1"/>
                      <a:t>j</a:t>
                    </a:r>
                    <a:r>
                      <a:rPr lang="en-IN" sz="1600" dirty="0"/>
                      <a:t>) using sum of squared error (SSE), </a:t>
                    </a:r>
                  </a:p>
                  <a:p>
                    <a:endParaRPr lang="en-IN" sz="1600" dirty="0"/>
                  </a:p>
                  <a:p>
                    <a:endParaRPr lang="en-IN" sz="1050" dirty="0"/>
                  </a:p>
                  <a:p>
                    <a:r>
                      <a:rPr lang="en-IN" sz="1200" dirty="0" err="1"/>
                      <a:t>C</a:t>
                    </a:r>
                    <a:r>
                      <a:rPr lang="en-IN" sz="1600" baseline="-25000" dirty="0" err="1"/>
                      <a:t>j</a:t>
                    </a:r>
                    <a:r>
                      <a:rPr lang="en-IN" sz="1200" dirty="0"/>
                      <a:t> is the </a:t>
                    </a:r>
                    <a:r>
                      <a:rPr lang="en-IN" sz="1200" dirty="0" err="1"/>
                      <a:t>jth</a:t>
                    </a:r>
                    <a:r>
                      <a:rPr lang="en-IN" sz="1200" dirty="0"/>
                      <a:t> cluster, </a:t>
                    </a:r>
                    <a:r>
                      <a:rPr lang="en-IN" sz="1200" dirty="0" err="1"/>
                      <a:t>m</a:t>
                    </a:r>
                    <a:r>
                      <a:rPr lang="en-IN" sz="1600" baseline="-25000" dirty="0" err="1"/>
                      <a:t>j</a:t>
                    </a:r>
                    <a:r>
                      <a:rPr lang="en-IN" sz="1600" baseline="-25000" dirty="0"/>
                      <a:t> </a:t>
                    </a:r>
                    <a:r>
                      <a:rPr lang="en-IN" sz="1200" dirty="0"/>
                      <a:t>is the centroid of cluster </a:t>
                    </a:r>
                    <a:r>
                      <a:rPr lang="en-IN" sz="1200" dirty="0" err="1"/>
                      <a:t>C</a:t>
                    </a:r>
                    <a:r>
                      <a:rPr lang="en-IN" sz="1600" baseline="-25000" dirty="0" err="1"/>
                      <a:t>j</a:t>
                    </a:r>
                    <a:r>
                      <a:rPr lang="en-IN" sz="1600" baseline="-25000" dirty="0"/>
                      <a:t> </a:t>
                    </a:r>
                    <a:r>
                      <a:rPr lang="en-IN" sz="1200" dirty="0"/>
                      <a:t>(the mean vector of all the data points in </a:t>
                    </a:r>
                    <a:r>
                      <a:rPr lang="en-IN" sz="1200" dirty="0" err="1"/>
                      <a:t>Cj</a:t>
                    </a:r>
                    <a:r>
                      <a:rPr lang="en-IN" sz="1200" dirty="0"/>
                      <a:t>), and </a:t>
                    </a:r>
                    <a:r>
                      <a:rPr lang="en-IN" sz="1200" dirty="0" err="1"/>
                      <a:t>dist</a:t>
                    </a:r>
                    <a:r>
                      <a:rPr lang="en-IN" sz="1200" dirty="0"/>
                      <a:t>(x, </a:t>
                    </a:r>
                    <a:r>
                      <a:rPr lang="en-IN" sz="1200" dirty="0" err="1"/>
                      <a:t>m</a:t>
                    </a:r>
                    <a:r>
                      <a:rPr lang="en-IN" sz="1600" baseline="-25000" dirty="0" err="1"/>
                      <a:t>j</a:t>
                    </a:r>
                    <a:r>
                      <a:rPr lang="en-IN" sz="1200" dirty="0"/>
                      <a:t>) is the distance between data point x and centroid </a:t>
                    </a:r>
                    <a:r>
                      <a:rPr lang="en-IN" sz="1200" dirty="0" err="1"/>
                      <a:t>m</a:t>
                    </a:r>
                    <a:r>
                      <a:rPr lang="en-IN" sz="1600" baseline="-25000" dirty="0" err="1"/>
                      <a:t>j</a:t>
                    </a:r>
                    <a:r>
                      <a:rPr lang="en-IN" sz="1200" dirty="0"/>
                      <a:t>. </a:t>
                    </a:r>
                  </a:p>
                  <a:p>
                    <a:r>
                      <a:rPr lang="en-IN" sz="1600" dirty="0"/>
                      <a:t>4: 	Recompute the centroid (</a:t>
                    </a:r>
                    <a:r>
                      <a:rPr lang="en-IN" sz="1600" dirty="0" err="1"/>
                      <a:t>m</a:t>
                    </a:r>
                    <a:r>
                      <a:rPr lang="en-IN" sz="1600" baseline="-25000" dirty="0" err="1"/>
                      <a:t>j</a:t>
                    </a:r>
                    <a:r>
                      <a:rPr lang="en-IN" sz="1600" dirty="0"/>
                      <a:t>) for each cluster (</a:t>
                    </a:r>
                    <a:r>
                      <a:rPr lang="en-IN" sz="1600" dirty="0" err="1"/>
                      <a:t>c</a:t>
                    </a:r>
                    <a:r>
                      <a:rPr lang="en-IN" sz="1600" baseline="-25000" dirty="0" err="1"/>
                      <a:t>j</a:t>
                    </a:r>
                    <a:r>
                      <a:rPr lang="en-IN" sz="1600" dirty="0"/>
                      <a:t>).</a:t>
                    </a:r>
                  </a:p>
                  <a:p>
                    <a:pPr/>
                    <a14:m>
                      <m:oMathPara xmlns:m="http://schemas.openxmlformats.org/officeDocument/2006/math">
                        <m:oMathParaPr>
                          <m:jc m:val="centerGroup"/>
                        </m:oMathParaPr>
                        <m:oMath xmlns:m="http://schemas.openxmlformats.org/officeDocument/2006/math">
                          <m:r>
                            <a:rPr lang="en-IN" sz="1100" i="1">
                              <a:latin typeface="Cambria Math" panose="02040503050406030204" pitchFamily="18" charset="0"/>
                            </a:rPr>
                            <m:t>𝑚</m:t>
                          </m:r>
                          <m:r>
                            <a:rPr lang="en-IN" sz="1100" i="1" baseline="-25000">
                              <a:latin typeface="Cambria Math" panose="02040503050406030204" pitchFamily="18" charset="0"/>
                            </a:rPr>
                            <m:t>𝑗</m:t>
                          </m:r>
                          <m:r>
                            <a:rPr lang="pt-BR" sz="1100" i="1">
                              <a:latin typeface="Cambria Math" panose="02040503050406030204" pitchFamily="18" charset="0"/>
                            </a:rPr>
                            <m:t>=</m:t>
                          </m:r>
                          <m:f>
                            <m:fPr>
                              <m:ctrlPr>
                                <a:rPr lang="en-IN" sz="1100" b="0" i="1" smtClean="0">
                                  <a:latin typeface="Cambria Math"/>
                                </a:rPr>
                              </m:ctrlPr>
                            </m:fPr>
                            <m:num>
                              <m:r>
                                <a:rPr lang="en-IN" sz="1100" b="0" i="1" smtClean="0">
                                  <a:latin typeface="Cambria Math" panose="02040503050406030204" pitchFamily="18" charset="0"/>
                                </a:rPr>
                                <m:t>1</m:t>
                              </m:r>
                            </m:num>
                            <m:den>
                              <m:r>
                                <a:rPr lang="en-IN" sz="1100" b="0" i="1" smtClean="0">
                                  <a:latin typeface="Cambria Math" panose="02040503050406030204" pitchFamily="18" charset="0"/>
                                </a:rPr>
                                <m:t>𝑛</m:t>
                              </m:r>
                            </m:den>
                          </m:f>
                          <m:nary>
                            <m:naryPr>
                              <m:chr m:val="∑"/>
                              <m:ctrlPr>
                                <a:rPr lang="pt-BR" sz="1100" i="1">
                                  <a:latin typeface="Cambria Math"/>
                                </a:rPr>
                              </m:ctrlPr>
                            </m:naryPr>
                            <m:sub>
                              <m:r>
                                <a:rPr lang="pt-BR" sz="1100" i="1">
                                  <a:latin typeface="Cambria Math" panose="02040503050406030204" pitchFamily="18" charset="0"/>
                                </a:rPr>
                                <m:t>𝑘</m:t>
                              </m:r>
                              <m:r>
                                <a:rPr lang="pt-BR" sz="1100" i="1">
                                  <a:latin typeface="Cambria Math" panose="02040503050406030204" pitchFamily="18" charset="0"/>
                                </a:rPr>
                                <m:t>=1, </m:t>
                              </m:r>
                              <m:r>
                                <a:rPr lang="en-IN" sz="1100" b="0" i="1" smtClean="0">
                                  <a:latin typeface="Cambria Math" panose="02040503050406030204" pitchFamily="18" charset="0"/>
                                </a:rPr>
                                <m:t>𝑥</m:t>
                              </m:r>
                              <m:r>
                                <a:rPr lang="en-IN" sz="1100" b="0" i="1" smtClean="0">
                                  <a:latin typeface="Cambria Math" panose="02040503050406030204" pitchFamily="18" charset="0"/>
                                  <a:ea typeface="Cambria Math" panose="02040503050406030204" pitchFamily="18" charset="0"/>
                                </a:rPr>
                                <m:t>∈</m:t>
                              </m:r>
                              <m:sSub>
                                <m:sSubPr>
                                  <m:ctrlPr>
                                    <a:rPr lang="en-IN" sz="1100" b="0" i="1" smtClean="0">
                                      <a:latin typeface="Cambria Math"/>
                                      <a:ea typeface="Cambria Math" panose="02040503050406030204" pitchFamily="18" charset="0"/>
                                    </a:rPr>
                                  </m:ctrlPr>
                                </m:sSubPr>
                                <m:e>
                                  <m:r>
                                    <a:rPr lang="en-IN" sz="1100" b="0" i="1" smtClean="0">
                                      <a:latin typeface="Cambria Math" panose="02040503050406030204" pitchFamily="18" charset="0"/>
                                      <a:ea typeface="Cambria Math" panose="02040503050406030204" pitchFamily="18" charset="0"/>
                                    </a:rPr>
                                    <m:t>𝐶</m:t>
                                  </m:r>
                                </m:e>
                                <m:sub>
                                  <m:r>
                                    <a:rPr lang="en-IN" sz="1100" b="0" i="1" smtClean="0">
                                      <a:latin typeface="Cambria Math" panose="02040503050406030204" pitchFamily="18" charset="0"/>
                                      <a:ea typeface="Cambria Math" panose="02040503050406030204" pitchFamily="18" charset="0"/>
                                    </a:rPr>
                                    <m:t>𝑗</m:t>
                                  </m:r>
                                </m:sub>
                              </m:sSub>
                            </m:sub>
                            <m:sup>
                              <m:r>
                                <a:rPr lang="pt-BR" sz="1100" i="1">
                                  <a:latin typeface="Cambria Math" panose="02040503050406030204" pitchFamily="18" charset="0"/>
                                </a:rPr>
                                <m:t>𝑛</m:t>
                              </m:r>
                            </m:sup>
                            <m:e>
                              <m:sSub>
                                <m:sSubPr>
                                  <m:ctrlPr>
                                    <a:rPr lang="pt-BR" sz="1100" i="1" smtClean="0">
                                      <a:latin typeface="Cambria Math"/>
                                    </a:rPr>
                                  </m:ctrlPr>
                                </m:sSubPr>
                                <m:e>
                                  <m:r>
                                    <a:rPr lang="en-IN" sz="1100" b="0" i="1" smtClean="0">
                                      <a:latin typeface="Cambria Math" panose="02040503050406030204" pitchFamily="18" charset="0"/>
                                    </a:rPr>
                                    <m:t>𝑥</m:t>
                                  </m:r>
                                </m:e>
                                <m:sub>
                                  <m:r>
                                    <a:rPr lang="en-IN" sz="1100" b="0" i="1" smtClean="0">
                                      <a:latin typeface="Cambria Math" panose="02040503050406030204" pitchFamily="18" charset="0"/>
                                    </a:rPr>
                                    <m:t>𝑘</m:t>
                                  </m:r>
                                </m:sub>
                              </m:sSub>
                            </m:e>
                          </m:nary>
                        </m:oMath>
                      </m:oMathPara>
                    </a14:m>
                    <a:endParaRPr lang="en-IN" sz="1400" i="1" dirty="0">
                      <a:latin typeface="Cambria Math" panose="02040503050406030204" pitchFamily="18" charset="0"/>
                    </a:endParaRPr>
                  </a:p>
                  <a:p>
                    <a:r>
                      <a:rPr lang="en-IN" sz="1600" dirty="0"/>
                      <a:t>5: </a:t>
                    </a:r>
                    <a:r>
                      <a:rPr lang="en-IN" sz="1600" b="1" dirty="0"/>
                      <a:t>until</a:t>
                    </a:r>
                    <a:r>
                      <a:rPr lang="en-IN" sz="1600" dirty="0"/>
                      <a:t> Centroids do not change.</a:t>
                    </a:r>
                  </a:p>
                </p:txBody>
              </p:sp>
            </mc:Choice>
            <mc:Fallback xmlns="">
              <p:sp>
                <p:nvSpPr>
                  <p:cNvPr id="4" name="TextBox 3">
                    <a:extLst>
                      <a:ext uri="{FF2B5EF4-FFF2-40B4-BE49-F238E27FC236}">
                        <a16:creationId xmlns:a16="http://schemas.microsoft.com/office/drawing/2014/main" id="{14844D7E-1CB5-4C11-BF4B-12F4BC17B9AB}"/>
                      </a:ext>
                    </a:extLst>
                  </p:cNvPr>
                  <p:cNvSpPr txBox="1">
                    <a:spLocks noRot="1" noChangeAspect="1" noMove="1" noResize="1" noEditPoints="1" noAdjustHandles="1" noChangeArrowheads="1" noChangeShapeType="1" noTextEdit="1"/>
                  </p:cNvSpPr>
                  <p:nvPr/>
                </p:nvSpPr>
                <p:spPr>
                  <a:xfrm>
                    <a:off x="1983046" y="4890730"/>
                    <a:ext cx="7191434" cy="2958510"/>
                  </a:xfrm>
                  <a:prstGeom prst="rect">
                    <a:avLst/>
                  </a:prstGeom>
                  <a:blipFill>
                    <a:blip r:embed="rId2"/>
                    <a:stretch>
                      <a:fillRect l="-429" t="-421" b="-15789"/>
                    </a:stretch>
                  </a:blipFill>
                  <a:ln>
                    <a:solidFill>
                      <a:schemeClr val="accent1"/>
                    </a:solidFill>
                  </a:ln>
                </p:spPr>
                <p:txBody>
                  <a:bodyPr/>
                  <a:lstStyle/>
                  <a:p>
                    <a:r>
                      <a:rPr lang="en-IN">
                        <a:noFill/>
                      </a:rPr>
                      <a:t> </a:t>
                    </a:r>
                  </a:p>
                </p:txBody>
              </p:sp>
            </mc:Fallback>
          </mc:AlternateContent>
          <p:sp>
            <p:nvSpPr>
              <p:cNvPr id="6" name="TextBox 5">
                <a:extLst>
                  <a:ext uri="{FF2B5EF4-FFF2-40B4-BE49-F238E27FC236}">
                    <a16:creationId xmlns:a16="http://schemas.microsoft.com/office/drawing/2014/main" xmlns="" id="{5A118812-9D22-4F7D-AD4B-CAB6B4C8FB69}"/>
                  </a:ext>
                </a:extLst>
              </p:cNvPr>
              <p:cNvSpPr txBox="1"/>
              <p:nvPr/>
            </p:nvSpPr>
            <p:spPr>
              <a:xfrm>
                <a:off x="1983046" y="4591857"/>
                <a:ext cx="7191434" cy="379550"/>
              </a:xfrm>
              <a:prstGeom prst="rect">
                <a:avLst/>
              </a:prstGeom>
              <a:noFill/>
              <a:ln>
                <a:solidFill>
                  <a:schemeClr val="tx1"/>
                </a:solidFill>
              </a:ln>
            </p:spPr>
            <p:txBody>
              <a:bodyPr wrap="square" rtlCol="0">
                <a:spAutoFit/>
              </a:bodyPr>
              <a:lstStyle/>
              <a:p>
                <a:r>
                  <a:rPr lang="en-IN" dirty="0"/>
                  <a:t>Algorithm: k-means clustering algorithm</a:t>
                </a:r>
              </a:p>
            </p:txBody>
          </p:sp>
        </p:grpSp>
        <p:pic>
          <p:nvPicPr>
            <p:cNvPr id="8" name="Picture 7">
              <a:extLst>
                <a:ext uri="{FF2B5EF4-FFF2-40B4-BE49-F238E27FC236}">
                  <a16:creationId xmlns:a16="http://schemas.microsoft.com/office/drawing/2014/main" xmlns="" id="{0E1E0FC1-9BDA-4D4F-9F1F-604838C127FA}"/>
                </a:ext>
              </a:extLst>
            </p:cNvPr>
            <p:cNvPicPr>
              <a:picLocks noChangeAspect="1"/>
            </p:cNvPicPr>
            <p:nvPr/>
          </p:nvPicPr>
          <p:blipFill>
            <a:blip r:embed="rId3"/>
            <a:stretch>
              <a:fillRect/>
            </a:stretch>
          </p:blipFill>
          <p:spPr>
            <a:xfrm>
              <a:off x="5305022" y="4863014"/>
              <a:ext cx="2400013" cy="631883"/>
            </a:xfrm>
            <a:prstGeom prst="rect">
              <a:avLst/>
            </a:prstGeom>
          </p:spPr>
        </p:pic>
      </p:grpSp>
    </p:spTree>
    <p:extLst>
      <p:ext uri="{BB962C8B-B14F-4D97-AF65-F5344CB8AC3E}">
        <p14:creationId xmlns:p14="http://schemas.microsoft.com/office/powerpoint/2010/main" val="4147541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xmlns="" id="{385E1BDC-A9B0-4A87-82E3-F3187F69A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 name="Rectangle 91">
            <a:extLst>
              <a:ext uri="{FF2B5EF4-FFF2-40B4-BE49-F238E27FC236}">
                <a16:creationId xmlns:a16="http://schemas.microsoft.com/office/drawing/2014/main" xmlns="" id="{0990C621-3B8B-4820-8328-D47EF7CE8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5813" y="365126"/>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9D95DF6E-B2C8-4B9E-9EDE-100DE8F0CA33}"/>
              </a:ext>
            </a:extLst>
          </p:cNvPr>
          <p:cNvSpPr>
            <a:spLocks noGrp="1"/>
          </p:cNvSpPr>
          <p:nvPr>
            <p:ph type="title"/>
          </p:nvPr>
        </p:nvSpPr>
        <p:spPr>
          <a:xfrm>
            <a:off x="788670" y="586822"/>
            <a:ext cx="2743200" cy="1645920"/>
          </a:xfrm>
        </p:spPr>
        <p:txBody>
          <a:bodyPr>
            <a:normAutofit/>
          </a:bodyPr>
          <a:lstStyle/>
          <a:p>
            <a:r>
              <a:rPr lang="en-IN" sz="3200" dirty="0"/>
              <a:t>Example of k means:</a:t>
            </a:r>
          </a:p>
        </p:txBody>
      </p:sp>
      <p:sp>
        <p:nvSpPr>
          <p:cNvPr id="94" name="Rectangle 93">
            <a:extLst>
              <a:ext uri="{FF2B5EF4-FFF2-40B4-BE49-F238E27FC236}">
                <a16:creationId xmlns:a16="http://schemas.microsoft.com/office/drawing/2014/main" xmlns="" id="{C1A2385B-1D2A-4E17-84FA-6CB7F0AAE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6" name="Rectangle 95">
            <a:extLst>
              <a:ext uri="{FF2B5EF4-FFF2-40B4-BE49-F238E27FC236}">
                <a16:creationId xmlns:a16="http://schemas.microsoft.com/office/drawing/2014/main" xmlns="" id="{5E791F2F-79DB-4CC0-9FA1-001E3E91E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F9D05278-26F2-42D9-A70C-CFB316C3692E}"/>
              </a:ext>
            </a:extLst>
          </p:cNvPr>
          <p:cNvSpPr>
            <a:spLocks noGrp="1"/>
          </p:cNvSpPr>
          <p:nvPr>
            <p:ph idx="1"/>
          </p:nvPr>
        </p:nvSpPr>
        <p:spPr>
          <a:xfrm>
            <a:off x="3937579" y="586822"/>
            <a:ext cx="4580057" cy="1645920"/>
          </a:xfrm>
        </p:spPr>
        <p:txBody>
          <a:bodyPr anchor="ctr">
            <a:normAutofit/>
          </a:bodyPr>
          <a:lstStyle/>
          <a:p>
            <a:r>
              <a:rPr lang="en-IN" sz="1800" dirty="0"/>
              <a:t>Problem: Suppose we have 4 types of medicines and each has two attributes (pH and weight index). Our goal is to group these objects into k=2 group of medicine.</a:t>
            </a:r>
          </a:p>
          <a:p>
            <a:endParaRPr lang="en-IN" sz="1800" dirty="0"/>
          </a:p>
        </p:txBody>
      </p:sp>
      <p:pic>
        <p:nvPicPr>
          <p:cNvPr id="1026" name="Picture 2">
            <a:extLst>
              <a:ext uri="{FF2B5EF4-FFF2-40B4-BE49-F238E27FC236}">
                <a16:creationId xmlns:a16="http://schemas.microsoft.com/office/drawing/2014/main" xmlns="" id="{49A49F61-B4B4-41C0-852E-9999C778C3F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bwMode="auto">
          <a:xfrm>
            <a:off x="5127036" y="2819567"/>
            <a:ext cx="3673307" cy="36733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xmlns="" id="{D287C5AE-72F9-4129-8850-E6A04B6D07F4}"/>
              </a:ext>
            </a:extLst>
          </p:cNvPr>
          <p:cNvGraphicFramePr>
            <a:graphicFrameLocks noGrp="1"/>
          </p:cNvGraphicFramePr>
          <p:nvPr>
            <p:extLst>
              <p:ext uri="{D42A27DB-BD31-4B8C-83A1-F6EECF244321}">
                <p14:modId xmlns:p14="http://schemas.microsoft.com/office/powerpoint/2010/main" val="2387697606"/>
              </p:ext>
            </p:extLst>
          </p:nvPr>
        </p:nvGraphicFramePr>
        <p:xfrm>
          <a:off x="607138" y="2975756"/>
          <a:ext cx="4142312" cy="3514424"/>
        </p:xfrm>
        <a:graphic>
          <a:graphicData uri="http://schemas.openxmlformats.org/drawingml/2006/table">
            <a:tbl>
              <a:tblPr firstRow="1" bandRow="1">
                <a:tableStyleId>{8EC20E35-A176-4012-BC5E-935CFFF8708E}</a:tableStyleId>
              </a:tblPr>
              <a:tblGrid>
                <a:gridCol w="1461282">
                  <a:extLst>
                    <a:ext uri="{9D8B030D-6E8A-4147-A177-3AD203B41FA5}">
                      <a16:colId xmlns:a16="http://schemas.microsoft.com/office/drawing/2014/main" xmlns="" val="679671405"/>
                    </a:ext>
                  </a:extLst>
                </a:gridCol>
                <a:gridCol w="1219748">
                  <a:extLst>
                    <a:ext uri="{9D8B030D-6E8A-4147-A177-3AD203B41FA5}">
                      <a16:colId xmlns:a16="http://schemas.microsoft.com/office/drawing/2014/main" xmlns="" val="2528611419"/>
                    </a:ext>
                  </a:extLst>
                </a:gridCol>
                <a:gridCol w="1461282">
                  <a:extLst>
                    <a:ext uri="{9D8B030D-6E8A-4147-A177-3AD203B41FA5}">
                      <a16:colId xmlns:a16="http://schemas.microsoft.com/office/drawing/2014/main" xmlns="" val="2109528050"/>
                    </a:ext>
                  </a:extLst>
                </a:gridCol>
              </a:tblGrid>
              <a:tr h="621396">
                <a:tc>
                  <a:txBody>
                    <a:bodyPr/>
                    <a:lstStyle/>
                    <a:p>
                      <a:r>
                        <a:rPr lang="en-IN" sz="2900"/>
                        <a:t>Medicine</a:t>
                      </a:r>
                    </a:p>
                  </a:txBody>
                  <a:tcPr marL="108691" marR="108691" marT="72460" marB="72460"/>
                </a:tc>
                <a:tc>
                  <a:txBody>
                    <a:bodyPr/>
                    <a:lstStyle/>
                    <a:p>
                      <a:r>
                        <a:rPr lang="en-IN" sz="2900"/>
                        <a:t>Weight</a:t>
                      </a:r>
                    </a:p>
                  </a:txBody>
                  <a:tcPr marL="108691" marR="108691" marT="72460" marB="72460"/>
                </a:tc>
                <a:tc>
                  <a:txBody>
                    <a:bodyPr/>
                    <a:lstStyle/>
                    <a:p>
                      <a:r>
                        <a:rPr lang="en-IN" sz="2900" dirty="0"/>
                        <a:t>pH-index</a:t>
                      </a:r>
                    </a:p>
                  </a:txBody>
                  <a:tcPr marL="108691" marR="108691" marT="72460" marB="72460"/>
                </a:tc>
                <a:extLst>
                  <a:ext uri="{0D108BD9-81ED-4DB2-BD59-A6C34878D82A}">
                    <a16:rowId xmlns:a16="http://schemas.microsoft.com/office/drawing/2014/main" xmlns="" val="3005519728"/>
                  </a:ext>
                </a:extLst>
              </a:tr>
              <a:tr h="621396">
                <a:tc>
                  <a:txBody>
                    <a:bodyPr/>
                    <a:lstStyle/>
                    <a:p>
                      <a:r>
                        <a:rPr lang="en-IN" sz="2900" dirty="0"/>
                        <a:t>A</a:t>
                      </a:r>
                    </a:p>
                  </a:txBody>
                  <a:tcPr marL="108691" marR="108691" marT="72460" marB="72460"/>
                </a:tc>
                <a:tc>
                  <a:txBody>
                    <a:bodyPr/>
                    <a:lstStyle/>
                    <a:p>
                      <a:r>
                        <a:rPr lang="en-IN" sz="2900"/>
                        <a:t>1</a:t>
                      </a:r>
                    </a:p>
                  </a:txBody>
                  <a:tcPr marL="108691" marR="108691" marT="72460" marB="72460"/>
                </a:tc>
                <a:tc>
                  <a:txBody>
                    <a:bodyPr/>
                    <a:lstStyle/>
                    <a:p>
                      <a:r>
                        <a:rPr lang="en-IN" sz="2900"/>
                        <a:t>1</a:t>
                      </a:r>
                    </a:p>
                  </a:txBody>
                  <a:tcPr marL="108691" marR="108691" marT="72460" marB="72460"/>
                </a:tc>
                <a:extLst>
                  <a:ext uri="{0D108BD9-81ED-4DB2-BD59-A6C34878D82A}">
                    <a16:rowId xmlns:a16="http://schemas.microsoft.com/office/drawing/2014/main" xmlns="" val="1021726440"/>
                  </a:ext>
                </a:extLst>
              </a:tr>
              <a:tr h="621396">
                <a:tc>
                  <a:txBody>
                    <a:bodyPr/>
                    <a:lstStyle/>
                    <a:p>
                      <a:r>
                        <a:rPr lang="en-IN" sz="2900"/>
                        <a:t>B</a:t>
                      </a:r>
                    </a:p>
                  </a:txBody>
                  <a:tcPr marL="108691" marR="108691" marT="72460" marB="72460"/>
                </a:tc>
                <a:tc>
                  <a:txBody>
                    <a:bodyPr/>
                    <a:lstStyle/>
                    <a:p>
                      <a:r>
                        <a:rPr lang="en-IN" sz="2900"/>
                        <a:t>2</a:t>
                      </a:r>
                    </a:p>
                  </a:txBody>
                  <a:tcPr marL="108691" marR="108691" marT="72460" marB="72460"/>
                </a:tc>
                <a:tc>
                  <a:txBody>
                    <a:bodyPr/>
                    <a:lstStyle/>
                    <a:p>
                      <a:r>
                        <a:rPr lang="en-IN" sz="2900"/>
                        <a:t>1</a:t>
                      </a:r>
                    </a:p>
                  </a:txBody>
                  <a:tcPr marL="108691" marR="108691" marT="72460" marB="72460"/>
                </a:tc>
                <a:extLst>
                  <a:ext uri="{0D108BD9-81ED-4DB2-BD59-A6C34878D82A}">
                    <a16:rowId xmlns:a16="http://schemas.microsoft.com/office/drawing/2014/main" xmlns="" val="2876027835"/>
                  </a:ext>
                </a:extLst>
              </a:tr>
              <a:tr h="621396">
                <a:tc>
                  <a:txBody>
                    <a:bodyPr/>
                    <a:lstStyle/>
                    <a:p>
                      <a:r>
                        <a:rPr lang="en-IN" sz="2900" dirty="0"/>
                        <a:t>C</a:t>
                      </a:r>
                    </a:p>
                  </a:txBody>
                  <a:tcPr marL="108691" marR="108691" marT="72460" marB="72460"/>
                </a:tc>
                <a:tc>
                  <a:txBody>
                    <a:bodyPr/>
                    <a:lstStyle/>
                    <a:p>
                      <a:r>
                        <a:rPr lang="en-IN" sz="2900" dirty="0"/>
                        <a:t>4</a:t>
                      </a:r>
                    </a:p>
                  </a:txBody>
                  <a:tcPr marL="108691" marR="108691" marT="72460" marB="72460"/>
                </a:tc>
                <a:tc>
                  <a:txBody>
                    <a:bodyPr/>
                    <a:lstStyle/>
                    <a:p>
                      <a:r>
                        <a:rPr lang="en-IN" sz="2900"/>
                        <a:t>3</a:t>
                      </a:r>
                    </a:p>
                  </a:txBody>
                  <a:tcPr marL="108691" marR="108691" marT="72460" marB="72460"/>
                </a:tc>
                <a:extLst>
                  <a:ext uri="{0D108BD9-81ED-4DB2-BD59-A6C34878D82A}">
                    <a16:rowId xmlns:a16="http://schemas.microsoft.com/office/drawing/2014/main" xmlns="" val="824506268"/>
                  </a:ext>
                </a:extLst>
              </a:tr>
              <a:tr h="621396">
                <a:tc>
                  <a:txBody>
                    <a:bodyPr/>
                    <a:lstStyle/>
                    <a:p>
                      <a:r>
                        <a:rPr lang="en-IN" sz="2900"/>
                        <a:t>D</a:t>
                      </a:r>
                    </a:p>
                  </a:txBody>
                  <a:tcPr marL="108691" marR="108691" marT="72460" marB="72460"/>
                </a:tc>
                <a:tc>
                  <a:txBody>
                    <a:bodyPr/>
                    <a:lstStyle/>
                    <a:p>
                      <a:r>
                        <a:rPr lang="en-IN" sz="2900" dirty="0"/>
                        <a:t>5</a:t>
                      </a:r>
                    </a:p>
                  </a:txBody>
                  <a:tcPr marL="108691" marR="108691" marT="72460" marB="72460"/>
                </a:tc>
                <a:tc>
                  <a:txBody>
                    <a:bodyPr/>
                    <a:lstStyle/>
                    <a:p>
                      <a:r>
                        <a:rPr lang="en-IN" sz="2900" dirty="0"/>
                        <a:t>4</a:t>
                      </a:r>
                    </a:p>
                  </a:txBody>
                  <a:tcPr marL="108691" marR="108691" marT="72460" marB="72460"/>
                </a:tc>
                <a:extLst>
                  <a:ext uri="{0D108BD9-81ED-4DB2-BD59-A6C34878D82A}">
                    <a16:rowId xmlns:a16="http://schemas.microsoft.com/office/drawing/2014/main" xmlns="" val="3706341141"/>
                  </a:ext>
                </a:extLst>
              </a:tr>
            </a:tbl>
          </a:graphicData>
        </a:graphic>
      </p:graphicFrame>
    </p:spTree>
    <p:extLst>
      <p:ext uri="{BB962C8B-B14F-4D97-AF65-F5344CB8AC3E}">
        <p14:creationId xmlns:p14="http://schemas.microsoft.com/office/powerpoint/2010/main" val="317755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5DF6E-B2C8-4B9E-9EDE-100DE8F0CA33}"/>
              </a:ext>
            </a:extLst>
          </p:cNvPr>
          <p:cNvSpPr>
            <a:spLocks noGrp="1"/>
          </p:cNvSpPr>
          <p:nvPr>
            <p:ph type="title"/>
          </p:nvPr>
        </p:nvSpPr>
        <p:spPr/>
        <p:txBody>
          <a:bodyPr vert="horz" lIns="91440" tIns="45720" rIns="91440" bIns="45720" rtlCol="0" anchor="b">
            <a:normAutofit fontScale="90000"/>
          </a:bodyPr>
          <a:lstStyle/>
          <a:p>
            <a:pPr algn="ctr"/>
            <a:r>
              <a:rPr lang="en-US" sz="5400" dirty="0"/>
              <a:t>Example of k-means: iteration 1</a:t>
            </a:r>
            <a:br>
              <a:rPr lang="en-US" sz="5400" dirty="0"/>
            </a:br>
            <a:r>
              <a:rPr lang="en-US" sz="2200" dirty="0"/>
              <a:t>Step 1: Use initial seed points for partitioning. </a:t>
            </a:r>
            <a:br>
              <a:rPr lang="en-US" sz="2200" dirty="0"/>
            </a:br>
            <a:endParaRPr lang="en-US" sz="5400" dirty="0"/>
          </a:p>
        </p:txBody>
      </p:sp>
      <p:sp>
        <p:nvSpPr>
          <p:cNvPr id="3" name="Content Placeholder 2">
            <a:extLst>
              <a:ext uri="{FF2B5EF4-FFF2-40B4-BE49-F238E27FC236}">
                <a16:creationId xmlns:a16="http://schemas.microsoft.com/office/drawing/2014/main" xmlns="" id="{F9D05278-26F2-42D9-A70C-CFB316C3692E}"/>
              </a:ext>
            </a:extLst>
          </p:cNvPr>
          <p:cNvSpPr>
            <a:spLocks noGrp="1"/>
          </p:cNvSpPr>
          <p:nvPr>
            <p:ph idx="1"/>
          </p:nvPr>
        </p:nvSpPr>
        <p:spPr/>
        <p:txBody>
          <a:bodyPr vert="horz" lIns="91440" tIns="45720" rIns="91440" bIns="45720" rtlCol="0">
            <a:normAutofit/>
          </a:bodyPr>
          <a:lstStyle/>
          <a:p>
            <a:pPr marL="0" indent="0" algn="ctr">
              <a:buNone/>
            </a:pPr>
            <a:endParaRPr lang="en-US" sz="2400" dirty="0"/>
          </a:p>
        </p:txBody>
      </p:sp>
      <p:pic>
        <p:nvPicPr>
          <p:cNvPr id="2052" name="Picture 4">
            <a:extLst>
              <a:ext uri="{FF2B5EF4-FFF2-40B4-BE49-F238E27FC236}">
                <a16:creationId xmlns:a16="http://schemas.microsoft.com/office/drawing/2014/main" xmlns="" id="{AB0FF833-0C68-44D0-91A9-DBF44F97C0A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bwMode="auto">
          <a:xfrm>
            <a:off x="5194457" y="2610246"/>
            <a:ext cx="3323063" cy="33230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1F27F892-F86A-4D00-A8DA-3378508AF491}"/>
                  </a:ext>
                </a:extLst>
              </p:cNvPr>
              <p:cNvSpPr txBox="1"/>
              <p:nvPr/>
            </p:nvSpPr>
            <p:spPr>
              <a:xfrm>
                <a:off x="824943" y="2321473"/>
                <a:ext cx="4566315" cy="646331"/>
              </a:xfrm>
              <a:prstGeom prst="rect">
                <a:avLst/>
              </a:prstGeom>
              <a:noFill/>
            </p:spPr>
            <p:txBody>
              <a:bodyPr wrap="none" rtlCol="0">
                <a:spAutoFit/>
              </a:bodyPr>
              <a:lstStyle/>
              <a:p>
                <a:r>
                  <a:rPr lang="en-IN" dirty="0"/>
                  <a:t>Seed Points: </a:t>
                </a:r>
                <a:r>
                  <a:rPr lang="en-US" dirty="0"/>
                  <a:t>C1=</a:t>
                </a:r>
                <a:r>
                  <a:rPr lang="en-IN" dirty="0"/>
                  <a:t>  </a:t>
                </a:r>
                <a14:m>
                  <m:oMath xmlns:m="http://schemas.openxmlformats.org/officeDocument/2006/math">
                    <m:sSub>
                      <m:sSubPr>
                        <m:ctrlPr>
                          <a:rPr lang="en-IN" i="1">
                            <a:latin typeface="Cambria Math"/>
                          </a:rPr>
                        </m:ctrlPr>
                      </m:sSubPr>
                      <m:e>
                        <m:r>
                          <a:rPr lang="en-IN" i="1">
                            <a:latin typeface="Cambria Math" panose="02040503050406030204" pitchFamily="18" charset="0"/>
                          </a:rPr>
                          <m:t>𝑚</m:t>
                        </m:r>
                      </m:e>
                      <m:sub>
                        <m:r>
                          <a:rPr lang="en-IN" i="1">
                            <a:latin typeface="Cambria Math" panose="02040503050406030204" pitchFamily="18" charset="0"/>
                          </a:rPr>
                          <m:t>1</m:t>
                        </m:r>
                      </m:sub>
                    </m:sSub>
                    <m:r>
                      <a:rPr lang="en-IN" i="1">
                        <a:latin typeface="Cambria Math" panose="02040503050406030204" pitchFamily="18" charset="0"/>
                      </a:rPr>
                      <m:t> </m:t>
                    </m:r>
                  </m:oMath>
                </a14:m>
                <a:r>
                  <a:rPr lang="en-US" dirty="0"/>
                  <a:t>=(1,1)  and C2=</a:t>
                </a:r>
                <a:r>
                  <a:rPr lang="en-IN" dirty="0"/>
                  <a:t> </a:t>
                </a:r>
                <a14:m>
                  <m:oMath xmlns:m="http://schemas.openxmlformats.org/officeDocument/2006/math">
                    <m:sSub>
                      <m:sSubPr>
                        <m:ctrlPr>
                          <a:rPr lang="en-IN" i="1">
                            <a:latin typeface="Cambria Math"/>
                          </a:rPr>
                        </m:ctrlPr>
                      </m:sSubPr>
                      <m:e>
                        <m:r>
                          <a:rPr lang="en-IN" i="1">
                            <a:latin typeface="Cambria Math" panose="02040503050406030204" pitchFamily="18" charset="0"/>
                          </a:rPr>
                          <m:t>𝑚</m:t>
                        </m:r>
                      </m:e>
                      <m:sub>
                        <m:r>
                          <a:rPr lang="en-IN" b="0" i="1" smtClean="0">
                            <a:latin typeface="Cambria Math" panose="02040503050406030204" pitchFamily="18" charset="0"/>
                          </a:rPr>
                          <m:t>2</m:t>
                        </m:r>
                      </m:sub>
                    </m:sSub>
                    <m:r>
                      <a:rPr lang="en-IN" i="1">
                        <a:latin typeface="Cambria Math" panose="02040503050406030204" pitchFamily="18" charset="0"/>
                      </a:rPr>
                      <m:t> </m:t>
                    </m:r>
                  </m:oMath>
                </a14:m>
                <a:r>
                  <a:rPr lang="en-US" dirty="0"/>
                  <a:t>=(2,1)</a:t>
                </a:r>
              </a:p>
              <a:p>
                <a:endParaRPr lang="en-IN" dirty="0"/>
              </a:p>
            </p:txBody>
          </p:sp>
        </mc:Choice>
        <mc:Fallback xmlns="">
          <p:sp>
            <p:nvSpPr>
              <p:cNvPr id="7" name="TextBox 6">
                <a:extLst>
                  <a:ext uri="{FF2B5EF4-FFF2-40B4-BE49-F238E27FC236}">
                    <a16:creationId xmlns:a16="http://schemas.microsoft.com/office/drawing/2014/main" id="{1F27F892-F86A-4D00-A8DA-3378508AF491}"/>
                  </a:ext>
                </a:extLst>
              </p:cNvPr>
              <p:cNvSpPr txBox="1">
                <a:spLocks noRot="1" noChangeAspect="1" noMove="1" noResize="1" noEditPoints="1" noAdjustHandles="1" noChangeArrowheads="1" noChangeShapeType="1" noTextEdit="1"/>
              </p:cNvSpPr>
              <p:nvPr/>
            </p:nvSpPr>
            <p:spPr>
              <a:xfrm>
                <a:off x="1099923" y="2321472"/>
                <a:ext cx="4566315" cy="646331"/>
              </a:xfrm>
              <a:prstGeom prst="rect">
                <a:avLst/>
              </a:prstGeom>
              <a:blipFill>
                <a:blip r:embed="rId4"/>
                <a:stretch>
                  <a:fillRect l="-1067" t="-5660" r="-133"/>
                </a:stretch>
              </a:blipFill>
            </p:spPr>
            <p:txBody>
              <a:bodyPr/>
              <a:lstStyle/>
              <a:p>
                <a:r>
                  <a:rPr lang="en-IN">
                    <a:noFill/>
                  </a:rPr>
                  <a:t> </a:t>
                </a:r>
              </a:p>
            </p:txBody>
          </p:sp>
        </mc:Fallback>
      </mc:AlternateContent>
      <p:pic>
        <p:nvPicPr>
          <p:cNvPr id="11" name="Content Placeholder 3">
            <a:extLst>
              <a:ext uri="{FF2B5EF4-FFF2-40B4-BE49-F238E27FC236}">
                <a16:creationId xmlns:a16="http://schemas.microsoft.com/office/drawing/2014/main" xmlns="" id="{BAAE62E5-AF98-4D3A-B008-5F0B51D49CD4}"/>
              </a:ext>
            </a:extLst>
          </p:cNvPr>
          <p:cNvPicPr>
            <a:picLocks noChangeAspect="1"/>
          </p:cNvPicPr>
          <p:nvPr/>
        </p:nvPicPr>
        <p:blipFill>
          <a:blip r:embed="rId5"/>
          <a:stretch>
            <a:fillRect/>
          </a:stretch>
        </p:blipFill>
        <p:spPr>
          <a:xfrm>
            <a:off x="824943" y="3024199"/>
            <a:ext cx="1774090" cy="554784"/>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6E6F21B9-3B45-4B4D-B922-3A48A4E16375}"/>
                  </a:ext>
                </a:extLst>
              </p:cNvPr>
              <p:cNvSpPr txBox="1"/>
              <p:nvPr/>
            </p:nvSpPr>
            <p:spPr>
              <a:xfrm>
                <a:off x="-249752" y="3767211"/>
                <a:ext cx="5038784" cy="5387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𝐸𝑢𝑐𝑙𝑖𝑑𝑖𝑎𝑛</m:t>
                      </m:r>
                      <m:r>
                        <a:rPr lang="en-IN" sz="1600" b="0" i="1" smtClean="0">
                          <a:latin typeface="Cambria Math" panose="02040503050406030204" pitchFamily="18" charset="0"/>
                        </a:rPr>
                        <m:t> </m:t>
                      </m:r>
                      <m:r>
                        <a:rPr lang="en-IN" sz="1600" b="0" i="1" smtClean="0">
                          <a:latin typeface="Cambria Math" panose="02040503050406030204" pitchFamily="18" charset="0"/>
                        </a:rPr>
                        <m:t>𝑑𝑖𝑠𝑡</m:t>
                      </m:r>
                      <m:d>
                        <m:dPr>
                          <m:ctrlPr>
                            <a:rPr lang="en-IN" sz="1600" b="0" i="1" smtClean="0">
                              <a:latin typeface="Cambria Math"/>
                            </a:rPr>
                          </m:ctrlPr>
                        </m:dPr>
                        <m:e>
                          <m:r>
                            <a:rPr lang="en-IN" sz="1600" b="0" i="1" smtClean="0">
                              <a:latin typeface="Cambria Math" panose="02040503050406030204" pitchFamily="18" charset="0"/>
                            </a:rPr>
                            <m:t>𝑋</m:t>
                          </m:r>
                          <m:r>
                            <a:rPr lang="en-IN" sz="1600" b="0" i="1" smtClean="0">
                              <a:latin typeface="Cambria Math" panose="02040503050406030204" pitchFamily="18" charset="0"/>
                            </a:rPr>
                            <m:t>,</m:t>
                          </m:r>
                          <m:r>
                            <a:rPr lang="en-IN" sz="1600" b="0" i="1" smtClean="0">
                              <a:latin typeface="Cambria Math" panose="02040503050406030204" pitchFamily="18" charset="0"/>
                            </a:rPr>
                            <m:t>𝑌</m:t>
                          </m:r>
                        </m:e>
                      </m:d>
                      <m:r>
                        <a:rPr lang="en-IN" sz="1600" b="0" i="1" smtClean="0">
                          <a:latin typeface="Cambria Math" panose="02040503050406030204" pitchFamily="18" charset="0"/>
                        </a:rPr>
                        <m:t>=</m:t>
                      </m:r>
                      <m:rad>
                        <m:radPr>
                          <m:degHide m:val="on"/>
                          <m:ctrlPr>
                            <a:rPr lang="en-IN" sz="1600" b="0" i="1" smtClean="0">
                              <a:latin typeface="Cambria Math"/>
                            </a:rPr>
                          </m:ctrlPr>
                        </m:radPr>
                        <m:deg/>
                        <m:e>
                          <m:sSup>
                            <m:sSupPr>
                              <m:ctrlPr>
                                <a:rPr lang="en-IN" sz="1600" b="0" i="1" smtClean="0">
                                  <a:latin typeface="Cambria Math"/>
                                </a:rPr>
                              </m:ctrlPr>
                            </m:sSupPr>
                            <m:e>
                              <m:d>
                                <m:dPr>
                                  <m:ctrlPr>
                                    <a:rPr lang="en-IN" sz="1600" b="0" i="1" smtClean="0">
                                      <a:latin typeface="Cambria Math"/>
                                    </a:rPr>
                                  </m:ctrlPr>
                                </m:dPr>
                                <m:e>
                                  <m:sSub>
                                    <m:sSubPr>
                                      <m:ctrlPr>
                                        <a:rPr lang="en-IN" sz="1600" b="0" i="1" smtClean="0">
                                          <a:latin typeface="Cambria Math"/>
                                        </a:rPr>
                                      </m:ctrlPr>
                                    </m:sSubPr>
                                    <m:e>
                                      <m:r>
                                        <a:rPr lang="en-IN" sz="1600" b="0" i="1" smtClean="0">
                                          <a:latin typeface="Cambria Math" panose="02040503050406030204" pitchFamily="18" charset="0"/>
                                        </a:rPr>
                                        <m:t>𝑥</m:t>
                                      </m:r>
                                    </m:e>
                                    <m:sub>
                                      <m:r>
                                        <a:rPr lang="en-IN" sz="1600" b="0" i="1" smtClean="0">
                                          <a:latin typeface="Cambria Math" panose="02040503050406030204" pitchFamily="18" charset="0"/>
                                        </a:rPr>
                                        <m:t>1</m:t>
                                      </m:r>
                                    </m:sub>
                                  </m:sSub>
                                  <m:r>
                                    <a:rPr lang="en-IN" sz="1600" b="0" i="1" smtClean="0">
                                      <a:latin typeface="Cambria Math" panose="02040503050406030204" pitchFamily="18" charset="0"/>
                                    </a:rPr>
                                    <m:t>−</m:t>
                                  </m:r>
                                  <m:sSub>
                                    <m:sSubPr>
                                      <m:ctrlPr>
                                        <a:rPr lang="en-IN" sz="1600" b="0" i="1" smtClean="0">
                                          <a:latin typeface="Cambria Math"/>
                                        </a:rPr>
                                      </m:ctrlPr>
                                    </m:sSubPr>
                                    <m:e>
                                      <m:r>
                                        <a:rPr lang="en-IN" sz="1600" b="0" i="1" smtClean="0">
                                          <a:latin typeface="Cambria Math" panose="02040503050406030204" pitchFamily="18" charset="0"/>
                                        </a:rPr>
                                        <m:t>𝑦</m:t>
                                      </m:r>
                                    </m:e>
                                    <m:sub>
                                      <m:r>
                                        <a:rPr lang="en-IN" sz="1600" b="0" i="1" smtClean="0">
                                          <a:latin typeface="Cambria Math" panose="02040503050406030204" pitchFamily="18" charset="0"/>
                                        </a:rPr>
                                        <m:t>1</m:t>
                                      </m:r>
                                    </m:sub>
                                  </m:sSub>
                                </m:e>
                              </m:d>
                            </m:e>
                            <m:sup>
                              <m:r>
                                <a:rPr lang="en-IN" sz="1600" b="0" i="1" smtClean="0">
                                  <a:latin typeface="Cambria Math" panose="02040503050406030204" pitchFamily="18" charset="0"/>
                                </a:rPr>
                                <m:t>2</m:t>
                              </m:r>
                            </m:sup>
                          </m:sSup>
                          <m:r>
                            <a:rPr lang="en-IN" sz="1600" b="0" i="1" smtClean="0">
                              <a:latin typeface="Cambria Math" panose="02040503050406030204" pitchFamily="18" charset="0"/>
                            </a:rPr>
                            <m:t>+</m:t>
                          </m:r>
                          <m:sSup>
                            <m:sSupPr>
                              <m:ctrlPr>
                                <a:rPr lang="en-IN" sz="1600" b="0" i="1" smtClean="0">
                                  <a:latin typeface="Cambria Math"/>
                                </a:rPr>
                              </m:ctrlPr>
                            </m:sSupPr>
                            <m:e>
                              <m:d>
                                <m:dPr>
                                  <m:ctrlPr>
                                    <a:rPr lang="en-IN" sz="1600" b="0" i="1" smtClean="0">
                                      <a:latin typeface="Cambria Math"/>
                                    </a:rPr>
                                  </m:ctrlPr>
                                </m:dPr>
                                <m:e>
                                  <m:sSub>
                                    <m:sSubPr>
                                      <m:ctrlPr>
                                        <a:rPr lang="en-IN" sz="1600" b="0" i="1" smtClean="0">
                                          <a:latin typeface="Cambria Math"/>
                                        </a:rPr>
                                      </m:ctrlPr>
                                    </m:sSubPr>
                                    <m:e>
                                      <m:r>
                                        <a:rPr lang="en-IN" sz="1600" b="0" i="1" smtClean="0">
                                          <a:latin typeface="Cambria Math" panose="02040503050406030204" pitchFamily="18" charset="0"/>
                                        </a:rPr>
                                        <m:t>𝑥</m:t>
                                      </m:r>
                                    </m:e>
                                    <m:sub>
                                      <m:r>
                                        <a:rPr lang="en-IN" sz="1600" b="0" i="1" smtClean="0">
                                          <a:latin typeface="Cambria Math" panose="02040503050406030204" pitchFamily="18" charset="0"/>
                                        </a:rPr>
                                        <m:t>2</m:t>
                                      </m:r>
                                    </m:sub>
                                  </m:sSub>
                                  <m:r>
                                    <a:rPr lang="en-IN" sz="1600" b="0" i="1" smtClean="0">
                                      <a:latin typeface="Cambria Math" panose="02040503050406030204" pitchFamily="18" charset="0"/>
                                    </a:rPr>
                                    <m:t>−</m:t>
                                  </m:r>
                                  <m:sSub>
                                    <m:sSubPr>
                                      <m:ctrlPr>
                                        <a:rPr lang="en-IN" sz="1600" b="0" i="1" smtClean="0">
                                          <a:latin typeface="Cambria Math"/>
                                        </a:rPr>
                                      </m:ctrlPr>
                                    </m:sSubPr>
                                    <m:e>
                                      <m:r>
                                        <a:rPr lang="en-IN" sz="1600" b="0" i="1" smtClean="0">
                                          <a:latin typeface="Cambria Math" panose="02040503050406030204" pitchFamily="18" charset="0"/>
                                        </a:rPr>
                                        <m:t>𝑦</m:t>
                                      </m:r>
                                    </m:e>
                                    <m:sub>
                                      <m:r>
                                        <a:rPr lang="en-IN" sz="1600" b="0" i="1" smtClean="0">
                                          <a:latin typeface="Cambria Math" panose="02040503050406030204" pitchFamily="18" charset="0"/>
                                        </a:rPr>
                                        <m:t>2</m:t>
                                      </m:r>
                                    </m:sub>
                                  </m:sSub>
                                </m:e>
                              </m:d>
                            </m:e>
                            <m:sup>
                              <m:r>
                                <a:rPr lang="en-IN" sz="1600" b="0" i="1" smtClean="0">
                                  <a:latin typeface="Cambria Math" panose="02040503050406030204" pitchFamily="18" charset="0"/>
                                </a:rPr>
                                <m:t>2</m:t>
                              </m:r>
                            </m:sup>
                          </m:sSup>
                          <m:r>
                            <a:rPr lang="en-IN" sz="1600" b="0" i="1" smtClean="0">
                              <a:latin typeface="Cambria Math" panose="02040503050406030204" pitchFamily="18" charset="0"/>
                            </a:rPr>
                            <m:t>+….+</m:t>
                          </m:r>
                          <m:sSup>
                            <m:sSupPr>
                              <m:ctrlPr>
                                <a:rPr lang="en-IN" sz="1600" b="0" i="1" smtClean="0">
                                  <a:latin typeface="Cambria Math"/>
                                </a:rPr>
                              </m:ctrlPr>
                            </m:sSupPr>
                            <m:e>
                              <m:d>
                                <m:dPr>
                                  <m:ctrlPr>
                                    <a:rPr lang="en-IN" sz="1600" b="0" i="1" smtClean="0">
                                      <a:latin typeface="Cambria Math"/>
                                    </a:rPr>
                                  </m:ctrlPr>
                                </m:dPr>
                                <m:e>
                                  <m:sSub>
                                    <m:sSubPr>
                                      <m:ctrlPr>
                                        <a:rPr lang="en-IN" sz="1600" b="0" i="1" smtClean="0">
                                          <a:latin typeface="Cambria Math"/>
                                        </a:rPr>
                                      </m:ctrlPr>
                                    </m:sSubPr>
                                    <m:e>
                                      <m:r>
                                        <a:rPr lang="en-IN" sz="1600" b="0" i="1" smtClean="0">
                                          <a:latin typeface="Cambria Math" panose="02040503050406030204" pitchFamily="18" charset="0"/>
                                        </a:rPr>
                                        <m:t>𝑥</m:t>
                                      </m:r>
                                    </m:e>
                                    <m:sub>
                                      <m:r>
                                        <a:rPr lang="en-IN" sz="1600" b="0" i="1" smtClean="0">
                                          <a:latin typeface="Cambria Math" panose="02040503050406030204" pitchFamily="18" charset="0"/>
                                        </a:rPr>
                                        <m:t>𝑛</m:t>
                                      </m:r>
                                    </m:sub>
                                  </m:sSub>
                                  <m:r>
                                    <a:rPr lang="en-IN" sz="1600" b="0" i="1" smtClean="0">
                                      <a:latin typeface="Cambria Math" panose="02040503050406030204" pitchFamily="18" charset="0"/>
                                    </a:rPr>
                                    <m:t>−</m:t>
                                  </m:r>
                                  <m:sSub>
                                    <m:sSubPr>
                                      <m:ctrlPr>
                                        <a:rPr lang="en-IN" sz="1600" b="0" i="1" smtClean="0">
                                          <a:latin typeface="Cambria Math"/>
                                        </a:rPr>
                                      </m:ctrlPr>
                                    </m:sSubPr>
                                    <m:e>
                                      <m:r>
                                        <a:rPr lang="en-IN" sz="1600" b="0" i="1" smtClean="0">
                                          <a:latin typeface="Cambria Math" panose="02040503050406030204" pitchFamily="18" charset="0"/>
                                        </a:rPr>
                                        <m:t>𝑦</m:t>
                                      </m:r>
                                    </m:e>
                                    <m:sub>
                                      <m:r>
                                        <a:rPr lang="en-IN" sz="1600" b="0" i="1" smtClean="0">
                                          <a:latin typeface="Cambria Math" panose="02040503050406030204" pitchFamily="18" charset="0"/>
                                        </a:rPr>
                                        <m:t>𝑛</m:t>
                                      </m:r>
                                    </m:sub>
                                  </m:sSub>
                                </m:e>
                              </m:d>
                            </m:e>
                            <m:sup>
                              <m:r>
                                <a:rPr lang="en-IN" sz="1600" b="0" i="1" smtClean="0">
                                  <a:latin typeface="Cambria Math" panose="02040503050406030204" pitchFamily="18" charset="0"/>
                                </a:rPr>
                                <m:t>2</m:t>
                              </m:r>
                            </m:sup>
                          </m:sSup>
                        </m:e>
                      </m:rad>
                    </m:oMath>
                  </m:oMathPara>
                </a14:m>
                <a:endParaRPr lang="en-IN" sz="1600" dirty="0"/>
              </a:p>
            </p:txBody>
          </p:sp>
        </mc:Choice>
        <mc:Fallback xmlns="">
          <p:sp>
            <p:nvSpPr>
              <p:cNvPr id="12" name="TextBox 11">
                <a:extLst>
                  <a:ext uri="{FF2B5EF4-FFF2-40B4-BE49-F238E27FC236}">
                    <a16:creationId xmlns:a16="http://schemas.microsoft.com/office/drawing/2014/main" id="{6E6F21B9-3B45-4B4D-B922-3A48A4E16375}"/>
                  </a:ext>
                </a:extLst>
              </p:cNvPr>
              <p:cNvSpPr txBox="1">
                <a:spLocks noRot="1" noChangeAspect="1" noMove="1" noResize="1" noEditPoints="1" noAdjustHandles="1" noChangeArrowheads="1" noChangeShapeType="1" noTextEdit="1"/>
              </p:cNvSpPr>
              <p:nvPr/>
            </p:nvSpPr>
            <p:spPr>
              <a:xfrm>
                <a:off x="-333002" y="3767210"/>
                <a:ext cx="6718378" cy="298159"/>
              </a:xfrm>
              <a:prstGeom prst="rect">
                <a:avLst/>
              </a:prstGeom>
              <a:blipFill>
                <a:blip r:embed="rId6"/>
                <a:stretch>
                  <a:fillRect b="-204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7C9E65E4-42BC-4009-AC15-7B90F81033EF}"/>
                  </a:ext>
                </a:extLst>
              </p:cNvPr>
              <p:cNvSpPr txBox="1"/>
              <p:nvPr/>
            </p:nvSpPr>
            <p:spPr>
              <a:xfrm>
                <a:off x="946634" y="5761134"/>
                <a:ext cx="1420293" cy="675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1600" i="1" smtClean="0">
                              <a:latin typeface="Cambria Math"/>
                            </a:rPr>
                          </m:ctrlPr>
                        </m:sSupPr>
                        <m:e>
                          <m:r>
                            <a:rPr lang="en-IN" sz="1600" b="0" i="1" smtClean="0">
                              <a:latin typeface="Cambria Math" panose="02040503050406030204" pitchFamily="18" charset="0"/>
                            </a:rPr>
                            <m:t>𝐷</m:t>
                          </m:r>
                        </m:e>
                        <m:sup>
                          <m:r>
                            <a:rPr lang="en-IN" sz="1600" b="0" i="1" smtClean="0">
                              <a:latin typeface="Cambria Math" panose="02040503050406030204" pitchFamily="18" charset="0"/>
                            </a:rPr>
                            <m:t>0</m:t>
                          </m:r>
                        </m:sup>
                      </m:sSup>
                      <m:r>
                        <a:rPr lang="en-IN" sz="1600" b="0" i="1" smtClean="0">
                          <a:latin typeface="Cambria Math" panose="02040503050406030204" pitchFamily="18" charset="0"/>
                        </a:rPr>
                        <m:t>=</m:t>
                      </m:r>
                      <m:d>
                        <m:dPr>
                          <m:begChr m:val="["/>
                          <m:endChr m:val="]"/>
                          <m:ctrlPr>
                            <a:rPr lang="en-IN" sz="1600" i="1" smtClean="0">
                              <a:latin typeface="Cambria Math"/>
                            </a:rPr>
                          </m:ctrlPr>
                        </m:dPr>
                        <m:e>
                          <m:m>
                            <m:mPr>
                              <m:mcs>
                                <m:mc>
                                  <m:mcPr>
                                    <m:count m:val="3"/>
                                    <m:mcJc m:val="center"/>
                                  </m:mcPr>
                                </m:mc>
                              </m:mcs>
                              <m:ctrlPr>
                                <a:rPr lang="en-IN" sz="1600" i="1" smtClean="0">
                                  <a:latin typeface="Cambria Math"/>
                                </a:rPr>
                              </m:ctrlPr>
                            </m:mPr>
                            <m:mr>
                              <m:e>
                                <m:r>
                                  <m:rPr>
                                    <m:brk m:alnAt="7"/>
                                  </m:rPr>
                                  <a:rPr lang="en-IN" sz="1600" b="0" i="1" smtClean="0">
                                    <a:latin typeface="Cambria Math" panose="02040503050406030204" pitchFamily="18" charset="0"/>
                                  </a:rPr>
                                  <m:t>0</m:t>
                                </m:r>
                              </m:e>
                              <m:e/>
                              <m:e/>
                            </m:mr>
                            <m:mr>
                              <m:e/>
                              <m:e/>
                              <m:e/>
                            </m:mr>
                          </m:m>
                        </m:e>
                      </m:d>
                    </m:oMath>
                  </m:oMathPara>
                </a14:m>
                <a:endParaRPr lang="en-IN" sz="1600" dirty="0"/>
              </a:p>
            </p:txBody>
          </p:sp>
        </mc:Choice>
        <mc:Fallback xmlns="">
          <p:sp>
            <p:nvSpPr>
              <p:cNvPr id="13" name="TextBox 12">
                <a:extLst>
                  <a:ext uri="{FF2B5EF4-FFF2-40B4-BE49-F238E27FC236}">
                    <a16:creationId xmlns:a16="http://schemas.microsoft.com/office/drawing/2014/main" id="{7C9E65E4-42BC-4009-AC15-7B90F81033EF}"/>
                  </a:ext>
                </a:extLst>
              </p:cNvPr>
              <p:cNvSpPr txBox="1">
                <a:spLocks noRot="1" noChangeAspect="1" noMove="1" noResize="1" noEditPoints="1" noAdjustHandles="1" noChangeArrowheads="1" noChangeShapeType="1" noTextEdit="1"/>
              </p:cNvSpPr>
              <p:nvPr/>
            </p:nvSpPr>
            <p:spPr>
              <a:xfrm>
                <a:off x="1262178" y="5761134"/>
                <a:ext cx="1893724" cy="43024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F917D866-794B-45C1-BE87-995B04D61AE1}"/>
                  </a:ext>
                </a:extLst>
              </p:cNvPr>
              <p:cNvSpPr txBox="1"/>
              <p:nvPr/>
            </p:nvSpPr>
            <p:spPr>
              <a:xfrm>
                <a:off x="-18745" y="5166246"/>
                <a:ext cx="4935967" cy="567591"/>
              </a:xfrm>
              <a:prstGeom prst="rect">
                <a:avLst/>
              </a:prstGeom>
              <a:noFill/>
            </p:spPr>
            <p:txBody>
              <a:bodyPr wrap="square" lIns="0" tIns="0" rIns="0" bIns="0" rtlCol="0">
                <a:spAutoFit/>
              </a:bodyPr>
              <a:lstStyle/>
              <a:p>
                <a14:m>
                  <m:oMath xmlns:m="http://schemas.openxmlformats.org/officeDocument/2006/math">
                    <m:r>
                      <a:rPr lang="en-IN" sz="1600" b="0" i="1" smtClean="0">
                        <a:latin typeface="Cambria Math" panose="02040503050406030204" pitchFamily="18" charset="0"/>
                      </a:rPr>
                      <m:t>𝐸𝑢𝑐𝑙𝑖𝑑𝑖𝑎𝑛</m:t>
                    </m:r>
                    <m:r>
                      <a:rPr lang="en-IN" sz="1600" b="0" i="1" smtClean="0">
                        <a:latin typeface="Cambria Math" panose="02040503050406030204" pitchFamily="18" charset="0"/>
                      </a:rPr>
                      <m:t> </m:t>
                    </m:r>
                    <m:r>
                      <a:rPr lang="en-IN" sz="1600" b="0" i="1" smtClean="0">
                        <a:latin typeface="Cambria Math" panose="02040503050406030204" pitchFamily="18" charset="0"/>
                      </a:rPr>
                      <m:t>𝑑𝑖𝑠𝑡</m:t>
                    </m:r>
                    <m:d>
                      <m:dPr>
                        <m:ctrlPr>
                          <a:rPr lang="en-IN" sz="1600" b="0" i="1" smtClean="0">
                            <a:latin typeface="Cambria Math"/>
                          </a:rPr>
                        </m:ctrlPr>
                      </m:dPr>
                      <m:e>
                        <m:r>
                          <a:rPr lang="en-IN" sz="1600" b="0" i="1" smtClean="0">
                            <a:latin typeface="Cambria Math" panose="02040503050406030204" pitchFamily="18" charset="0"/>
                          </a:rPr>
                          <m:t>𝐴</m:t>
                        </m:r>
                        <m:r>
                          <a:rPr lang="en-IN" sz="1600" b="0" i="1" smtClean="0">
                            <a:latin typeface="Cambria Math" panose="02040503050406030204" pitchFamily="18" charset="0"/>
                          </a:rPr>
                          <m:t>,</m:t>
                        </m:r>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1</m:t>
                            </m:r>
                          </m:sub>
                        </m:sSub>
                      </m:e>
                    </m:d>
                    <m:r>
                      <a:rPr lang="en-IN" sz="1600" b="0" i="1" smtClean="0">
                        <a:latin typeface="Cambria Math" panose="02040503050406030204" pitchFamily="18" charset="0"/>
                      </a:rPr>
                      <m:t>=</m:t>
                    </m:r>
                    <m:rad>
                      <m:radPr>
                        <m:degHide m:val="on"/>
                        <m:ctrlPr>
                          <a:rPr lang="en-IN" sz="1600" b="0" i="1" smtClean="0">
                            <a:latin typeface="Cambria Math"/>
                          </a:rPr>
                        </m:ctrlPr>
                      </m:radPr>
                      <m:deg/>
                      <m:e>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1−1</m:t>
                                </m:r>
                              </m:e>
                            </m:d>
                          </m:e>
                          <m:sup>
                            <m:r>
                              <a:rPr lang="en-IN" sz="1600" b="0" i="1" smtClean="0">
                                <a:latin typeface="Cambria Math" panose="02040503050406030204" pitchFamily="18" charset="0"/>
                              </a:rPr>
                              <m:t>2</m:t>
                            </m:r>
                          </m:sup>
                        </m:sSup>
                        <m:r>
                          <a:rPr lang="en-IN" sz="1600" b="0" i="1" smtClean="0">
                            <a:latin typeface="Cambria Math" panose="02040503050406030204" pitchFamily="18" charset="0"/>
                          </a:rPr>
                          <m:t>+</m:t>
                        </m:r>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1−1</m:t>
                                </m:r>
                              </m:e>
                            </m:d>
                          </m:e>
                          <m:sup>
                            <m:r>
                              <a:rPr lang="en-IN" sz="1600" b="0" i="1" smtClean="0">
                                <a:latin typeface="Cambria Math" panose="02040503050406030204" pitchFamily="18" charset="0"/>
                              </a:rPr>
                              <m:t>2</m:t>
                            </m:r>
                          </m:sup>
                        </m:sSup>
                      </m:e>
                    </m:rad>
                    <m:r>
                      <a:rPr lang="en-IN" sz="1600" b="0" i="1" smtClean="0">
                        <a:latin typeface="Cambria Math" panose="02040503050406030204" pitchFamily="18" charset="0"/>
                      </a:rPr>
                      <m:t>=</m:t>
                    </m:r>
                  </m:oMath>
                </a14:m>
                <a:r>
                  <a:rPr lang="en-IN" sz="1600" b="0" dirty="0"/>
                  <a:t> </a:t>
                </a:r>
                <a14:m>
                  <m:oMath xmlns:m="http://schemas.openxmlformats.org/officeDocument/2006/math">
                    <m:rad>
                      <m:radPr>
                        <m:degHide m:val="on"/>
                        <m:ctrlPr>
                          <a:rPr lang="en-IN" sz="1600" b="0" i="1" smtClean="0">
                            <a:latin typeface="Cambria Math"/>
                          </a:rPr>
                        </m:ctrlPr>
                      </m:radPr>
                      <m:deg/>
                      <m:e>
                        <m:r>
                          <a:rPr lang="en-IN" sz="1600" b="0" i="1" smtClean="0">
                            <a:latin typeface="Cambria Math" panose="02040503050406030204" pitchFamily="18" charset="0"/>
                          </a:rPr>
                          <m:t>0+0</m:t>
                        </m:r>
                      </m:e>
                    </m:rad>
                    <m:r>
                      <a:rPr lang="en-IN" sz="1600" b="0" i="1" smtClean="0">
                        <a:latin typeface="Cambria Math" panose="02040503050406030204" pitchFamily="18" charset="0"/>
                      </a:rPr>
                      <m:t>=</m:t>
                    </m:r>
                    <m:rad>
                      <m:radPr>
                        <m:degHide m:val="on"/>
                        <m:ctrlPr>
                          <a:rPr lang="en-IN" sz="1600" b="0" i="1" smtClean="0">
                            <a:latin typeface="Cambria Math"/>
                          </a:rPr>
                        </m:ctrlPr>
                      </m:radPr>
                      <m:deg/>
                      <m:e>
                        <m:r>
                          <a:rPr lang="en-IN" sz="1600" b="0" i="1" smtClean="0">
                            <a:latin typeface="Cambria Math" panose="02040503050406030204" pitchFamily="18" charset="0"/>
                          </a:rPr>
                          <m:t>0</m:t>
                        </m:r>
                      </m:e>
                    </m:rad>
                    <m:r>
                      <a:rPr lang="en-IN" sz="1600" b="0" i="1" smtClean="0">
                        <a:latin typeface="Cambria Math" panose="02040503050406030204" pitchFamily="18" charset="0"/>
                      </a:rPr>
                      <m:t>=0</m:t>
                    </m:r>
                  </m:oMath>
                </a14:m>
                <a:endParaRPr lang="en-IN" sz="1600" dirty="0"/>
              </a:p>
            </p:txBody>
          </p:sp>
        </mc:Choice>
        <mc:Fallback xmlns="">
          <p:sp>
            <p:nvSpPr>
              <p:cNvPr id="14" name="TextBox 13">
                <a:extLst>
                  <a:ext uri="{FF2B5EF4-FFF2-40B4-BE49-F238E27FC236}">
                    <a16:creationId xmlns:a16="http://schemas.microsoft.com/office/drawing/2014/main" id="{F917D866-794B-45C1-BE87-995B04D61AE1}"/>
                  </a:ext>
                </a:extLst>
              </p:cNvPr>
              <p:cNvSpPr txBox="1">
                <a:spLocks noRot="1" noChangeAspect="1" noMove="1" noResize="1" noEditPoints="1" noAdjustHandles="1" noChangeArrowheads="1" noChangeShapeType="1" noTextEdit="1"/>
              </p:cNvSpPr>
              <p:nvPr/>
            </p:nvSpPr>
            <p:spPr>
              <a:xfrm>
                <a:off x="-24993" y="5166245"/>
                <a:ext cx="6581289" cy="298159"/>
              </a:xfrm>
              <a:prstGeom prst="rect">
                <a:avLst/>
              </a:prstGeom>
              <a:blipFill>
                <a:blip r:embed="rId8"/>
                <a:stretch>
                  <a:fillRect l="-1111" b="-122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F83B0561-070C-48A1-A040-F205C2604FF2}"/>
                  </a:ext>
                </a:extLst>
              </p:cNvPr>
              <p:cNvSpPr txBox="1"/>
              <p:nvPr/>
            </p:nvSpPr>
            <p:spPr>
              <a:xfrm>
                <a:off x="394702" y="4440996"/>
                <a:ext cx="2225129" cy="584775"/>
              </a:xfrm>
              <a:prstGeom prst="rect">
                <a:avLst/>
              </a:prstGeom>
              <a:noFill/>
            </p:spPr>
            <p:txBody>
              <a:bodyPr wrap="square" rtlCol="0">
                <a:spAutoFit/>
              </a:bodyPr>
              <a:lstStyle/>
              <a:p>
                <a:r>
                  <a:rPr lang="en-IN" sz="1600" dirty="0"/>
                  <a:t>A=(1,1) </a:t>
                </a:r>
                <a14:m>
                  <m:oMath xmlns:m="http://schemas.openxmlformats.org/officeDocument/2006/math">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1</m:t>
                        </m:r>
                      </m:sub>
                    </m:sSub>
                    <m:r>
                      <a:rPr lang="en-IN" sz="1600" b="0" i="1" smtClean="0">
                        <a:latin typeface="Cambria Math" panose="02040503050406030204" pitchFamily="18" charset="0"/>
                      </a:rPr>
                      <m:t> </m:t>
                    </m:r>
                  </m:oMath>
                </a14:m>
                <a:r>
                  <a:rPr lang="en-IN" sz="1600" dirty="0"/>
                  <a:t>=(1,1) </a:t>
                </a:r>
                <a14:m>
                  <m:oMath xmlns:m="http://schemas.openxmlformats.org/officeDocument/2006/math">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2</m:t>
                        </m:r>
                      </m:sub>
                    </m:sSub>
                    <m:r>
                      <a:rPr lang="en-IN" sz="1600" b="0" i="1" smtClean="0">
                        <a:latin typeface="Cambria Math" panose="02040503050406030204" pitchFamily="18" charset="0"/>
                      </a:rPr>
                      <m:t>=(2,1)</m:t>
                    </m:r>
                  </m:oMath>
                </a14:m>
                <a:endParaRPr lang="en-IN" sz="1600" dirty="0"/>
              </a:p>
            </p:txBody>
          </p:sp>
        </mc:Choice>
        <mc:Fallback xmlns="">
          <p:sp>
            <p:nvSpPr>
              <p:cNvPr id="15" name="TextBox 14">
                <a:extLst>
                  <a:ext uri="{FF2B5EF4-FFF2-40B4-BE49-F238E27FC236}">
                    <a16:creationId xmlns:a16="http://schemas.microsoft.com/office/drawing/2014/main" id="{F83B0561-070C-48A1-A040-F205C2604FF2}"/>
                  </a:ext>
                </a:extLst>
              </p:cNvPr>
              <p:cNvSpPr txBox="1">
                <a:spLocks noRot="1" noChangeAspect="1" noMove="1" noResize="1" noEditPoints="1" noAdjustHandles="1" noChangeArrowheads="1" noChangeShapeType="1" noTextEdit="1"/>
              </p:cNvSpPr>
              <p:nvPr/>
            </p:nvSpPr>
            <p:spPr>
              <a:xfrm>
                <a:off x="526269" y="4440996"/>
                <a:ext cx="2966838" cy="338554"/>
              </a:xfrm>
              <a:prstGeom prst="rect">
                <a:avLst/>
              </a:prstGeom>
              <a:blipFill>
                <a:blip r:embed="rId9"/>
                <a:stretch>
                  <a:fillRect l="-1027" t="-5455" b="-23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E8711144-FA8F-48B8-86F8-BA8A1BF9D7A1}"/>
                  </a:ext>
                </a:extLst>
              </p:cNvPr>
              <p:cNvSpPr txBox="1"/>
              <p:nvPr/>
            </p:nvSpPr>
            <p:spPr>
              <a:xfrm>
                <a:off x="-18744" y="5153301"/>
                <a:ext cx="5096972" cy="568425"/>
              </a:xfrm>
              <a:prstGeom prst="rect">
                <a:avLst/>
              </a:prstGeom>
              <a:noFill/>
            </p:spPr>
            <p:txBody>
              <a:bodyPr wrap="square" lIns="0" tIns="0" rIns="0" bIns="0" rtlCol="0">
                <a:spAutoFit/>
              </a:bodyPr>
              <a:lstStyle/>
              <a:p>
                <a14:m>
                  <m:oMath xmlns:m="http://schemas.openxmlformats.org/officeDocument/2006/math">
                    <m:r>
                      <a:rPr lang="en-IN" sz="1600" b="0" i="1" smtClean="0">
                        <a:latin typeface="Cambria Math" panose="02040503050406030204" pitchFamily="18" charset="0"/>
                      </a:rPr>
                      <m:t>𝐸𝑢𝑐𝑙𝑖𝑑𝑖𝑎𝑛</m:t>
                    </m:r>
                    <m:r>
                      <a:rPr lang="en-IN" sz="1600" b="0" i="1" smtClean="0">
                        <a:latin typeface="Cambria Math" panose="02040503050406030204" pitchFamily="18" charset="0"/>
                      </a:rPr>
                      <m:t> </m:t>
                    </m:r>
                    <m:r>
                      <a:rPr lang="en-IN" sz="1600" b="0" i="1" smtClean="0">
                        <a:latin typeface="Cambria Math" panose="02040503050406030204" pitchFamily="18" charset="0"/>
                      </a:rPr>
                      <m:t>𝑑𝑖𝑠𝑡</m:t>
                    </m:r>
                    <m:d>
                      <m:dPr>
                        <m:ctrlPr>
                          <a:rPr lang="en-IN" sz="1600" b="0" i="1" smtClean="0">
                            <a:latin typeface="Cambria Math"/>
                          </a:rPr>
                        </m:ctrlPr>
                      </m:dPr>
                      <m:e>
                        <m:r>
                          <a:rPr lang="en-IN" sz="1600" b="0" i="1" smtClean="0">
                            <a:latin typeface="Cambria Math" panose="02040503050406030204" pitchFamily="18" charset="0"/>
                          </a:rPr>
                          <m:t>𝐴</m:t>
                        </m:r>
                        <m:r>
                          <a:rPr lang="en-IN" sz="1600" b="0" i="1" smtClean="0">
                            <a:latin typeface="Cambria Math" panose="02040503050406030204" pitchFamily="18" charset="0"/>
                          </a:rPr>
                          <m:t>,</m:t>
                        </m:r>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2</m:t>
                            </m:r>
                          </m:sub>
                        </m:sSub>
                      </m:e>
                    </m:d>
                    <m:r>
                      <a:rPr lang="en-IN" sz="1600" b="0" i="1" smtClean="0">
                        <a:latin typeface="Cambria Math" panose="02040503050406030204" pitchFamily="18" charset="0"/>
                      </a:rPr>
                      <m:t>=</m:t>
                    </m:r>
                    <m:rad>
                      <m:radPr>
                        <m:degHide m:val="on"/>
                        <m:ctrlPr>
                          <a:rPr lang="en-IN" sz="1600" b="0" i="1" smtClean="0">
                            <a:latin typeface="Cambria Math"/>
                          </a:rPr>
                        </m:ctrlPr>
                      </m:radPr>
                      <m:deg/>
                      <m:e>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1−2</m:t>
                                </m:r>
                              </m:e>
                            </m:d>
                          </m:e>
                          <m:sup>
                            <m:r>
                              <a:rPr lang="en-IN" sz="1600" b="0" i="1" smtClean="0">
                                <a:latin typeface="Cambria Math" panose="02040503050406030204" pitchFamily="18" charset="0"/>
                              </a:rPr>
                              <m:t>2</m:t>
                            </m:r>
                          </m:sup>
                        </m:sSup>
                        <m:r>
                          <a:rPr lang="en-IN" sz="1600" b="0" i="1" smtClean="0">
                            <a:latin typeface="Cambria Math" panose="02040503050406030204" pitchFamily="18" charset="0"/>
                          </a:rPr>
                          <m:t>+</m:t>
                        </m:r>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1−1</m:t>
                                </m:r>
                              </m:e>
                            </m:d>
                          </m:e>
                          <m:sup>
                            <m:r>
                              <a:rPr lang="en-IN" sz="1600" b="0" i="1" smtClean="0">
                                <a:latin typeface="Cambria Math" panose="02040503050406030204" pitchFamily="18" charset="0"/>
                              </a:rPr>
                              <m:t>2</m:t>
                            </m:r>
                          </m:sup>
                        </m:sSup>
                      </m:e>
                    </m:rad>
                    <m:r>
                      <a:rPr lang="en-IN" sz="1600" b="0" i="1" smtClean="0">
                        <a:latin typeface="Cambria Math" panose="02040503050406030204" pitchFamily="18" charset="0"/>
                      </a:rPr>
                      <m:t>=</m:t>
                    </m:r>
                  </m:oMath>
                </a14:m>
                <a:r>
                  <a:rPr lang="en-IN" sz="1600" b="0" dirty="0"/>
                  <a:t> </a:t>
                </a:r>
                <a14:m>
                  <m:oMath xmlns:m="http://schemas.openxmlformats.org/officeDocument/2006/math">
                    <m:rad>
                      <m:radPr>
                        <m:degHide m:val="on"/>
                        <m:ctrlPr>
                          <a:rPr lang="en-IN" sz="1600" b="0" i="1" smtClean="0">
                            <a:latin typeface="Cambria Math"/>
                          </a:rPr>
                        </m:ctrlPr>
                      </m:radPr>
                      <m:deg/>
                      <m:e>
                        <m:r>
                          <a:rPr lang="en-IN" sz="1600" b="0" i="1" smtClean="0">
                            <a:latin typeface="Cambria Math" panose="02040503050406030204" pitchFamily="18" charset="0"/>
                          </a:rPr>
                          <m:t>1+0</m:t>
                        </m:r>
                      </m:e>
                    </m:rad>
                    <m:r>
                      <a:rPr lang="en-IN" sz="1600" b="0" i="1" smtClean="0">
                        <a:latin typeface="Cambria Math" panose="02040503050406030204" pitchFamily="18" charset="0"/>
                      </a:rPr>
                      <m:t>=</m:t>
                    </m:r>
                    <m:rad>
                      <m:radPr>
                        <m:degHide m:val="on"/>
                        <m:ctrlPr>
                          <a:rPr lang="en-IN" sz="1600" b="0" i="1" smtClean="0">
                            <a:latin typeface="Cambria Math"/>
                          </a:rPr>
                        </m:ctrlPr>
                      </m:radPr>
                      <m:deg/>
                      <m:e>
                        <m:r>
                          <a:rPr lang="en-IN" sz="1600" b="0" i="1" smtClean="0">
                            <a:latin typeface="Cambria Math" panose="02040503050406030204" pitchFamily="18" charset="0"/>
                          </a:rPr>
                          <m:t>1</m:t>
                        </m:r>
                      </m:e>
                    </m:rad>
                    <m:r>
                      <a:rPr lang="en-IN" sz="1600" b="0" i="1" smtClean="0">
                        <a:latin typeface="Cambria Math" panose="02040503050406030204" pitchFamily="18" charset="0"/>
                      </a:rPr>
                      <m:t>=1</m:t>
                    </m:r>
                  </m:oMath>
                </a14:m>
                <a:endParaRPr lang="en-IN" sz="1600" dirty="0"/>
              </a:p>
            </p:txBody>
          </p:sp>
        </mc:Choice>
        <mc:Fallback xmlns="">
          <p:sp>
            <p:nvSpPr>
              <p:cNvPr id="16" name="TextBox 15">
                <a:extLst>
                  <a:ext uri="{FF2B5EF4-FFF2-40B4-BE49-F238E27FC236}">
                    <a16:creationId xmlns:a16="http://schemas.microsoft.com/office/drawing/2014/main" id="{E8711144-FA8F-48B8-86F8-BA8A1BF9D7A1}"/>
                  </a:ext>
                </a:extLst>
              </p:cNvPr>
              <p:cNvSpPr txBox="1">
                <a:spLocks noRot="1" noChangeAspect="1" noMove="1" noResize="1" noEditPoints="1" noAdjustHandles="1" noChangeArrowheads="1" noChangeShapeType="1" noTextEdit="1"/>
              </p:cNvSpPr>
              <p:nvPr/>
            </p:nvSpPr>
            <p:spPr>
              <a:xfrm>
                <a:off x="-24993" y="5153300"/>
                <a:ext cx="6795963" cy="298159"/>
              </a:xfrm>
              <a:prstGeom prst="rect">
                <a:avLst/>
              </a:prstGeom>
              <a:blipFill>
                <a:blip r:embed="rId10"/>
                <a:stretch>
                  <a:fillRect l="-1076" b="-122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484DB391-7690-418D-BA71-265BEE0C2B51}"/>
                  </a:ext>
                </a:extLst>
              </p:cNvPr>
              <p:cNvSpPr txBox="1"/>
              <p:nvPr/>
            </p:nvSpPr>
            <p:spPr>
              <a:xfrm>
                <a:off x="946634" y="5761134"/>
                <a:ext cx="1357775" cy="675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1600" i="1" smtClean="0">
                              <a:latin typeface="Cambria Math"/>
                            </a:rPr>
                          </m:ctrlPr>
                        </m:sSupPr>
                        <m:e>
                          <m:r>
                            <a:rPr lang="en-IN" sz="1600" b="0" i="1" smtClean="0">
                              <a:latin typeface="Cambria Math" panose="02040503050406030204" pitchFamily="18" charset="0"/>
                            </a:rPr>
                            <m:t>𝐷</m:t>
                          </m:r>
                        </m:e>
                        <m:sup>
                          <m:r>
                            <a:rPr lang="en-IN" sz="1600" b="0" i="1" smtClean="0">
                              <a:latin typeface="Cambria Math" panose="02040503050406030204" pitchFamily="18" charset="0"/>
                            </a:rPr>
                            <m:t>0</m:t>
                          </m:r>
                        </m:sup>
                      </m:sSup>
                      <m:r>
                        <a:rPr lang="en-IN" sz="1600" b="0" i="1" smtClean="0">
                          <a:latin typeface="Cambria Math" panose="02040503050406030204" pitchFamily="18" charset="0"/>
                        </a:rPr>
                        <m:t>=</m:t>
                      </m:r>
                      <m:d>
                        <m:dPr>
                          <m:begChr m:val="["/>
                          <m:endChr m:val="]"/>
                          <m:ctrlPr>
                            <a:rPr lang="en-IN" sz="1600" i="1" smtClean="0">
                              <a:latin typeface="Cambria Math"/>
                            </a:rPr>
                          </m:ctrlPr>
                        </m:dPr>
                        <m:e>
                          <m:m>
                            <m:mPr>
                              <m:mcs>
                                <m:mc>
                                  <m:mcPr>
                                    <m:count m:val="3"/>
                                    <m:mcJc m:val="center"/>
                                  </m:mcPr>
                                </m:mc>
                              </m:mcs>
                              <m:ctrlPr>
                                <a:rPr lang="en-IN" sz="1600" i="1" smtClean="0">
                                  <a:latin typeface="Cambria Math"/>
                                </a:rPr>
                              </m:ctrlPr>
                            </m:mPr>
                            <m:mr>
                              <m:e>
                                <m:r>
                                  <m:rPr>
                                    <m:brk m:alnAt="7"/>
                                  </m:rPr>
                                  <a:rPr lang="en-IN" sz="1600" b="0" i="1" smtClean="0">
                                    <a:latin typeface="Cambria Math" panose="02040503050406030204" pitchFamily="18" charset="0"/>
                                  </a:rPr>
                                  <m:t>0</m:t>
                                </m:r>
                              </m:e>
                              <m:e/>
                              <m:e/>
                            </m:mr>
                            <m:mr>
                              <m:e>
                                <m:r>
                                  <a:rPr lang="en-IN" sz="1600" b="0" i="1" smtClean="0">
                                    <a:latin typeface="Cambria Math" panose="02040503050406030204" pitchFamily="18" charset="0"/>
                                  </a:rPr>
                                  <m:t>1</m:t>
                                </m:r>
                              </m:e>
                              <m:e/>
                              <m:e/>
                            </m:mr>
                          </m:m>
                        </m:e>
                      </m:d>
                    </m:oMath>
                  </m:oMathPara>
                </a14:m>
                <a:endParaRPr lang="en-IN" sz="1600" dirty="0"/>
              </a:p>
            </p:txBody>
          </p:sp>
        </mc:Choice>
        <mc:Fallback xmlns="">
          <p:sp>
            <p:nvSpPr>
              <p:cNvPr id="17" name="TextBox 16">
                <a:extLst>
                  <a:ext uri="{FF2B5EF4-FFF2-40B4-BE49-F238E27FC236}">
                    <a16:creationId xmlns:a16="http://schemas.microsoft.com/office/drawing/2014/main" id="{484DB391-7690-418D-BA71-265BEE0C2B51}"/>
                  </a:ext>
                </a:extLst>
              </p:cNvPr>
              <p:cNvSpPr txBox="1">
                <a:spLocks noRot="1" noChangeAspect="1" noMove="1" noResize="1" noEditPoints="1" noAdjustHandles="1" noChangeArrowheads="1" noChangeShapeType="1" noTextEdit="1"/>
              </p:cNvSpPr>
              <p:nvPr/>
            </p:nvSpPr>
            <p:spPr>
              <a:xfrm>
                <a:off x="1262178" y="5761134"/>
                <a:ext cx="1810367" cy="430246"/>
              </a:xfrm>
              <a:prstGeom prst="rect">
                <a:avLst/>
              </a:prstGeom>
              <a:blipFill>
                <a:blip r:embed="rId11"/>
                <a:stretch>
                  <a:fillRect b="-15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F17CE1CA-E797-4DA4-8A24-84AE47C25E46}"/>
                  </a:ext>
                </a:extLst>
              </p:cNvPr>
              <p:cNvSpPr txBox="1"/>
              <p:nvPr/>
            </p:nvSpPr>
            <p:spPr>
              <a:xfrm>
                <a:off x="3254425" y="4461470"/>
                <a:ext cx="2219117" cy="584775"/>
              </a:xfrm>
              <a:prstGeom prst="rect">
                <a:avLst/>
              </a:prstGeom>
              <a:noFill/>
            </p:spPr>
            <p:txBody>
              <a:bodyPr wrap="square" rtlCol="0">
                <a:spAutoFit/>
              </a:bodyPr>
              <a:lstStyle/>
              <a:p>
                <a:r>
                  <a:rPr lang="en-IN" sz="1600" dirty="0"/>
                  <a:t>B=(2,1) </a:t>
                </a:r>
                <a14:m>
                  <m:oMath xmlns:m="http://schemas.openxmlformats.org/officeDocument/2006/math">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1</m:t>
                        </m:r>
                      </m:sub>
                    </m:sSub>
                    <m:r>
                      <a:rPr lang="en-IN" sz="1600" b="0" i="1" smtClean="0">
                        <a:latin typeface="Cambria Math" panose="02040503050406030204" pitchFamily="18" charset="0"/>
                      </a:rPr>
                      <m:t> </m:t>
                    </m:r>
                  </m:oMath>
                </a14:m>
                <a:r>
                  <a:rPr lang="en-IN" sz="1600" dirty="0"/>
                  <a:t>=(1,1) </a:t>
                </a:r>
                <a14:m>
                  <m:oMath xmlns:m="http://schemas.openxmlformats.org/officeDocument/2006/math">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2</m:t>
                        </m:r>
                      </m:sub>
                    </m:sSub>
                    <m:r>
                      <a:rPr lang="en-IN" sz="1600" b="0" i="1" smtClean="0">
                        <a:latin typeface="Cambria Math" panose="02040503050406030204" pitchFamily="18" charset="0"/>
                      </a:rPr>
                      <m:t>=(2,1)</m:t>
                    </m:r>
                  </m:oMath>
                </a14:m>
                <a:endParaRPr lang="en-IN" sz="1600" dirty="0"/>
              </a:p>
            </p:txBody>
          </p:sp>
        </mc:Choice>
        <mc:Fallback xmlns="">
          <p:sp>
            <p:nvSpPr>
              <p:cNvPr id="18" name="TextBox 17">
                <a:extLst>
                  <a:ext uri="{FF2B5EF4-FFF2-40B4-BE49-F238E27FC236}">
                    <a16:creationId xmlns:a16="http://schemas.microsoft.com/office/drawing/2014/main" id="{F17CE1CA-E797-4DA4-8A24-84AE47C25E46}"/>
                  </a:ext>
                </a:extLst>
              </p:cNvPr>
              <p:cNvSpPr txBox="1">
                <a:spLocks noRot="1" noChangeAspect="1" noMove="1" noResize="1" noEditPoints="1" noAdjustHandles="1" noChangeArrowheads="1" noChangeShapeType="1" noTextEdit="1"/>
              </p:cNvSpPr>
              <p:nvPr/>
            </p:nvSpPr>
            <p:spPr>
              <a:xfrm>
                <a:off x="4339233" y="4461470"/>
                <a:ext cx="2958823" cy="338554"/>
              </a:xfrm>
              <a:prstGeom prst="rect">
                <a:avLst/>
              </a:prstGeom>
              <a:blipFill>
                <a:blip r:embed="rId12"/>
                <a:stretch>
                  <a:fillRect l="-1237" t="-5455" b="-23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382D773F-D2A8-4826-88AF-5EF6ED5AAFEA}"/>
                  </a:ext>
                </a:extLst>
              </p:cNvPr>
              <p:cNvSpPr txBox="1"/>
              <p:nvPr/>
            </p:nvSpPr>
            <p:spPr>
              <a:xfrm>
                <a:off x="28072" y="5164663"/>
                <a:ext cx="4939958" cy="568425"/>
              </a:xfrm>
              <a:prstGeom prst="rect">
                <a:avLst/>
              </a:prstGeom>
              <a:noFill/>
            </p:spPr>
            <p:txBody>
              <a:bodyPr wrap="square" lIns="0" tIns="0" rIns="0" bIns="0" rtlCol="0">
                <a:spAutoFit/>
              </a:bodyPr>
              <a:lstStyle/>
              <a:p>
                <a14:m>
                  <m:oMath xmlns:m="http://schemas.openxmlformats.org/officeDocument/2006/math">
                    <m:r>
                      <a:rPr lang="en-IN" sz="1600" b="0" i="1" smtClean="0">
                        <a:latin typeface="Cambria Math" panose="02040503050406030204" pitchFamily="18" charset="0"/>
                      </a:rPr>
                      <m:t>𝐸𝑢𝑐𝑙𝑖𝑑𝑖𝑎𝑛</m:t>
                    </m:r>
                    <m:r>
                      <a:rPr lang="en-IN" sz="1600" b="0" i="1" smtClean="0">
                        <a:latin typeface="Cambria Math" panose="02040503050406030204" pitchFamily="18" charset="0"/>
                      </a:rPr>
                      <m:t> </m:t>
                    </m:r>
                    <m:r>
                      <a:rPr lang="en-IN" sz="1600" b="0" i="1" smtClean="0">
                        <a:latin typeface="Cambria Math" panose="02040503050406030204" pitchFamily="18" charset="0"/>
                      </a:rPr>
                      <m:t>𝑑𝑖𝑠𝑡</m:t>
                    </m:r>
                    <m:d>
                      <m:dPr>
                        <m:ctrlPr>
                          <a:rPr lang="en-IN" sz="1600" b="0" i="1" smtClean="0">
                            <a:latin typeface="Cambria Math"/>
                          </a:rPr>
                        </m:ctrlPr>
                      </m:dPr>
                      <m:e>
                        <m:r>
                          <a:rPr lang="en-IN" sz="1600" b="0" i="1" smtClean="0">
                            <a:latin typeface="Cambria Math" panose="02040503050406030204" pitchFamily="18" charset="0"/>
                          </a:rPr>
                          <m:t>𝐵</m:t>
                        </m:r>
                        <m:r>
                          <a:rPr lang="en-IN" sz="1600" b="0" i="1" smtClean="0">
                            <a:latin typeface="Cambria Math" panose="02040503050406030204" pitchFamily="18" charset="0"/>
                          </a:rPr>
                          <m:t>,</m:t>
                        </m:r>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1</m:t>
                            </m:r>
                          </m:sub>
                        </m:sSub>
                      </m:e>
                    </m:d>
                    <m:r>
                      <a:rPr lang="en-IN" sz="1600" b="0" i="1" smtClean="0">
                        <a:latin typeface="Cambria Math" panose="02040503050406030204" pitchFamily="18" charset="0"/>
                      </a:rPr>
                      <m:t>=</m:t>
                    </m:r>
                    <m:rad>
                      <m:radPr>
                        <m:degHide m:val="on"/>
                        <m:ctrlPr>
                          <a:rPr lang="en-IN" sz="1600" b="0" i="1" smtClean="0">
                            <a:latin typeface="Cambria Math"/>
                          </a:rPr>
                        </m:ctrlPr>
                      </m:radPr>
                      <m:deg/>
                      <m:e>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2−1</m:t>
                                </m:r>
                              </m:e>
                            </m:d>
                          </m:e>
                          <m:sup>
                            <m:r>
                              <a:rPr lang="en-IN" sz="1600" b="0" i="1" smtClean="0">
                                <a:latin typeface="Cambria Math" panose="02040503050406030204" pitchFamily="18" charset="0"/>
                              </a:rPr>
                              <m:t>2</m:t>
                            </m:r>
                          </m:sup>
                        </m:sSup>
                        <m:r>
                          <a:rPr lang="en-IN" sz="1600" b="0" i="1" smtClean="0">
                            <a:latin typeface="Cambria Math" panose="02040503050406030204" pitchFamily="18" charset="0"/>
                          </a:rPr>
                          <m:t>+</m:t>
                        </m:r>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1−1</m:t>
                                </m:r>
                              </m:e>
                            </m:d>
                          </m:e>
                          <m:sup>
                            <m:r>
                              <a:rPr lang="en-IN" sz="1600" b="0" i="1" smtClean="0">
                                <a:latin typeface="Cambria Math" panose="02040503050406030204" pitchFamily="18" charset="0"/>
                              </a:rPr>
                              <m:t>2</m:t>
                            </m:r>
                          </m:sup>
                        </m:sSup>
                      </m:e>
                    </m:rad>
                    <m:r>
                      <a:rPr lang="en-IN" sz="1600" b="0" i="1" smtClean="0">
                        <a:latin typeface="Cambria Math" panose="02040503050406030204" pitchFamily="18" charset="0"/>
                      </a:rPr>
                      <m:t>=</m:t>
                    </m:r>
                  </m:oMath>
                </a14:m>
                <a:r>
                  <a:rPr lang="en-IN" sz="1600" b="0" dirty="0"/>
                  <a:t> </a:t>
                </a:r>
                <a14:m>
                  <m:oMath xmlns:m="http://schemas.openxmlformats.org/officeDocument/2006/math">
                    <m:rad>
                      <m:radPr>
                        <m:degHide m:val="on"/>
                        <m:ctrlPr>
                          <a:rPr lang="en-IN" sz="1600" b="0" i="1" smtClean="0">
                            <a:latin typeface="Cambria Math"/>
                          </a:rPr>
                        </m:ctrlPr>
                      </m:radPr>
                      <m:deg/>
                      <m:e>
                        <m:r>
                          <a:rPr lang="en-IN" sz="1600" b="0" i="1" smtClean="0">
                            <a:latin typeface="Cambria Math" panose="02040503050406030204" pitchFamily="18" charset="0"/>
                          </a:rPr>
                          <m:t>1+0</m:t>
                        </m:r>
                      </m:e>
                    </m:rad>
                    <m:r>
                      <a:rPr lang="en-IN" sz="1600" b="0" i="1" smtClean="0">
                        <a:latin typeface="Cambria Math" panose="02040503050406030204" pitchFamily="18" charset="0"/>
                      </a:rPr>
                      <m:t>=</m:t>
                    </m:r>
                    <m:rad>
                      <m:radPr>
                        <m:degHide m:val="on"/>
                        <m:ctrlPr>
                          <a:rPr lang="en-IN" sz="1600" b="0" i="1" smtClean="0">
                            <a:latin typeface="Cambria Math"/>
                          </a:rPr>
                        </m:ctrlPr>
                      </m:radPr>
                      <m:deg/>
                      <m:e>
                        <m:r>
                          <a:rPr lang="en-IN" sz="1600" b="0" i="1" smtClean="0">
                            <a:latin typeface="Cambria Math" panose="02040503050406030204" pitchFamily="18" charset="0"/>
                          </a:rPr>
                          <m:t>1</m:t>
                        </m:r>
                      </m:e>
                    </m:rad>
                    <m:r>
                      <a:rPr lang="en-IN" sz="1600" b="0" i="1" smtClean="0">
                        <a:latin typeface="Cambria Math" panose="02040503050406030204" pitchFamily="18" charset="0"/>
                      </a:rPr>
                      <m:t>=1</m:t>
                    </m:r>
                  </m:oMath>
                </a14:m>
                <a:endParaRPr lang="en-IN" sz="1600" dirty="0"/>
              </a:p>
            </p:txBody>
          </p:sp>
        </mc:Choice>
        <mc:Fallback xmlns="">
          <p:sp>
            <p:nvSpPr>
              <p:cNvPr id="19" name="TextBox 18">
                <a:extLst>
                  <a:ext uri="{FF2B5EF4-FFF2-40B4-BE49-F238E27FC236}">
                    <a16:creationId xmlns:a16="http://schemas.microsoft.com/office/drawing/2014/main" id="{382D773F-D2A8-4826-88AF-5EF6ED5AAFEA}"/>
                  </a:ext>
                </a:extLst>
              </p:cNvPr>
              <p:cNvSpPr txBox="1">
                <a:spLocks noRot="1" noChangeAspect="1" noMove="1" noResize="1" noEditPoints="1" noAdjustHandles="1" noChangeArrowheads="1" noChangeShapeType="1" noTextEdit="1"/>
              </p:cNvSpPr>
              <p:nvPr/>
            </p:nvSpPr>
            <p:spPr>
              <a:xfrm>
                <a:off x="37429" y="5164662"/>
                <a:ext cx="6586611" cy="298159"/>
              </a:xfrm>
              <a:prstGeom prst="rect">
                <a:avLst/>
              </a:prstGeom>
              <a:blipFill>
                <a:blip r:embed="rId13"/>
                <a:stretch>
                  <a:fillRect l="-1110" b="-122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xmlns="" id="{7DAFC725-97CF-4B9A-A868-DC407A48AC8F}"/>
                  </a:ext>
                </a:extLst>
              </p:cNvPr>
              <p:cNvSpPr txBox="1"/>
              <p:nvPr/>
            </p:nvSpPr>
            <p:spPr>
              <a:xfrm>
                <a:off x="946633" y="5782887"/>
                <a:ext cx="1357775" cy="675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1600" i="1" smtClean="0">
                              <a:latin typeface="Cambria Math"/>
                            </a:rPr>
                          </m:ctrlPr>
                        </m:sSupPr>
                        <m:e>
                          <m:r>
                            <a:rPr lang="en-IN" sz="1600" b="0" i="1" smtClean="0">
                              <a:latin typeface="Cambria Math" panose="02040503050406030204" pitchFamily="18" charset="0"/>
                            </a:rPr>
                            <m:t>𝐷</m:t>
                          </m:r>
                        </m:e>
                        <m:sup>
                          <m:r>
                            <a:rPr lang="en-IN" sz="1600" b="0" i="1" smtClean="0">
                              <a:latin typeface="Cambria Math" panose="02040503050406030204" pitchFamily="18" charset="0"/>
                            </a:rPr>
                            <m:t>0</m:t>
                          </m:r>
                        </m:sup>
                      </m:sSup>
                      <m:r>
                        <a:rPr lang="en-IN" sz="1600" b="0" i="1" smtClean="0">
                          <a:latin typeface="Cambria Math" panose="02040503050406030204" pitchFamily="18" charset="0"/>
                        </a:rPr>
                        <m:t>=</m:t>
                      </m:r>
                      <m:d>
                        <m:dPr>
                          <m:begChr m:val="["/>
                          <m:endChr m:val="]"/>
                          <m:ctrlPr>
                            <a:rPr lang="en-IN" sz="1600" i="1" smtClean="0">
                              <a:latin typeface="Cambria Math"/>
                            </a:rPr>
                          </m:ctrlPr>
                        </m:dPr>
                        <m:e>
                          <m:m>
                            <m:mPr>
                              <m:mcs>
                                <m:mc>
                                  <m:mcPr>
                                    <m:count m:val="3"/>
                                    <m:mcJc m:val="center"/>
                                  </m:mcPr>
                                </m:mc>
                              </m:mcs>
                              <m:ctrlPr>
                                <a:rPr lang="en-IN" sz="1600" i="1" smtClean="0">
                                  <a:latin typeface="Cambria Math"/>
                                </a:rPr>
                              </m:ctrlPr>
                            </m:mPr>
                            <m:mr>
                              <m:e>
                                <m:r>
                                  <m:rPr>
                                    <m:brk m:alnAt="7"/>
                                  </m:rPr>
                                  <a:rPr lang="en-IN" sz="1600" b="0" i="1" smtClean="0">
                                    <a:latin typeface="Cambria Math" panose="02040503050406030204" pitchFamily="18" charset="0"/>
                                  </a:rPr>
                                  <m:t>0</m:t>
                                </m:r>
                              </m:e>
                              <m:e>
                                <m:r>
                                  <a:rPr lang="en-IN" sz="1600" b="0" i="1" smtClean="0">
                                    <a:latin typeface="Cambria Math" panose="02040503050406030204" pitchFamily="18" charset="0"/>
                                  </a:rPr>
                                  <m:t>1</m:t>
                                </m:r>
                              </m:e>
                              <m:e/>
                            </m:mr>
                            <m:mr>
                              <m:e>
                                <m:r>
                                  <a:rPr lang="en-IN" sz="1600" b="0" i="1" smtClean="0">
                                    <a:latin typeface="Cambria Math" panose="02040503050406030204" pitchFamily="18" charset="0"/>
                                  </a:rPr>
                                  <m:t>1</m:t>
                                </m:r>
                              </m:e>
                              <m:e/>
                              <m:e/>
                            </m:mr>
                          </m:m>
                        </m:e>
                      </m:d>
                    </m:oMath>
                  </m:oMathPara>
                </a14:m>
                <a:endParaRPr lang="en-IN" sz="1600" dirty="0"/>
              </a:p>
            </p:txBody>
          </p:sp>
        </mc:Choice>
        <mc:Fallback xmlns="">
          <p:sp>
            <p:nvSpPr>
              <p:cNvPr id="20" name="TextBox 19">
                <a:extLst>
                  <a:ext uri="{FF2B5EF4-FFF2-40B4-BE49-F238E27FC236}">
                    <a16:creationId xmlns:a16="http://schemas.microsoft.com/office/drawing/2014/main" id="{7DAFC725-97CF-4B9A-A868-DC407A48AC8F}"/>
                  </a:ext>
                </a:extLst>
              </p:cNvPr>
              <p:cNvSpPr txBox="1">
                <a:spLocks noRot="1" noChangeAspect="1" noMove="1" noResize="1" noEditPoints="1" noAdjustHandles="1" noChangeArrowheads="1" noChangeShapeType="1" noTextEdit="1"/>
              </p:cNvSpPr>
              <p:nvPr/>
            </p:nvSpPr>
            <p:spPr>
              <a:xfrm>
                <a:off x="1262177" y="5782887"/>
                <a:ext cx="1810367" cy="430246"/>
              </a:xfrm>
              <a:prstGeom prst="rect">
                <a:avLst/>
              </a:prstGeom>
              <a:blipFill>
                <a:blip r:embed="rId14"/>
                <a:stretch>
                  <a:fillRect b="-1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F6BA9448-61A7-46D0-B101-75B5BC5D6B4A}"/>
                  </a:ext>
                </a:extLst>
              </p:cNvPr>
              <p:cNvSpPr txBox="1"/>
              <p:nvPr/>
            </p:nvSpPr>
            <p:spPr>
              <a:xfrm>
                <a:off x="975535" y="5756645"/>
                <a:ext cx="1299971" cy="683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1600" i="1" smtClean="0">
                              <a:latin typeface="Cambria Math"/>
                            </a:rPr>
                          </m:ctrlPr>
                        </m:sSupPr>
                        <m:e>
                          <m:r>
                            <a:rPr lang="en-IN" sz="1600" b="0" i="1" smtClean="0">
                              <a:latin typeface="Cambria Math" panose="02040503050406030204" pitchFamily="18" charset="0"/>
                            </a:rPr>
                            <m:t>𝐷</m:t>
                          </m:r>
                        </m:e>
                        <m:sup>
                          <m:r>
                            <a:rPr lang="en-IN" sz="1600" b="0" i="1" smtClean="0">
                              <a:latin typeface="Cambria Math" panose="02040503050406030204" pitchFamily="18" charset="0"/>
                            </a:rPr>
                            <m:t>0</m:t>
                          </m:r>
                        </m:sup>
                      </m:sSup>
                      <m:r>
                        <a:rPr lang="en-IN" sz="1600" b="0" i="1" smtClean="0">
                          <a:latin typeface="Cambria Math" panose="02040503050406030204" pitchFamily="18" charset="0"/>
                        </a:rPr>
                        <m:t>=</m:t>
                      </m:r>
                      <m:d>
                        <m:dPr>
                          <m:begChr m:val="["/>
                          <m:endChr m:val="]"/>
                          <m:ctrlPr>
                            <a:rPr lang="en-IN" sz="1600" i="1" smtClean="0">
                              <a:latin typeface="Cambria Math"/>
                            </a:rPr>
                          </m:ctrlPr>
                        </m:dPr>
                        <m:e>
                          <m:m>
                            <m:mPr>
                              <m:mcs>
                                <m:mc>
                                  <m:mcPr>
                                    <m:count m:val="3"/>
                                    <m:mcJc m:val="center"/>
                                  </m:mcPr>
                                </m:mc>
                              </m:mcs>
                              <m:ctrlPr>
                                <a:rPr lang="en-IN" sz="1600" i="1" smtClean="0">
                                  <a:latin typeface="Cambria Math"/>
                                </a:rPr>
                              </m:ctrlPr>
                            </m:mPr>
                            <m:mr>
                              <m:e>
                                <m:r>
                                  <m:rPr>
                                    <m:brk m:alnAt="7"/>
                                  </m:rPr>
                                  <a:rPr lang="en-IN" sz="1600" b="0" i="1" smtClean="0">
                                    <a:latin typeface="Cambria Math" panose="02040503050406030204" pitchFamily="18" charset="0"/>
                                  </a:rPr>
                                  <m:t>0</m:t>
                                </m:r>
                              </m:e>
                              <m:e>
                                <m:r>
                                  <a:rPr lang="en-IN" sz="1600" b="0" i="1" smtClean="0">
                                    <a:latin typeface="Cambria Math" panose="02040503050406030204" pitchFamily="18" charset="0"/>
                                  </a:rPr>
                                  <m:t>1</m:t>
                                </m:r>
                              </m:e>
                              <m:e/>
                            </m:mr>
                            <m:mr>
                              <m:e>
                                <m:r>
                                  <a:rPr lang="en-IN" sz="1600" b="0" i="1" smtClean="0">
                                    <a:latin typeface="Cambria Math" panose="02040503050406030204" pitchFamily="18" charset="0"/>
                                  </a:rPr>
                                  <m:t>1</m:t>
                                </m:r>
                              </m:e>
                              <m:e>
                                <m:r>
                                  <a:rPr lang="en-IN" sz="1600" b="0" i="1" smtClean="0">
                                    <a:latin typeface="Cambria Math" panose="02040503050406030204" pitchFamily="18" charset="0"/>
                                  </a:rPr>
                                  <m:t>0</m:t>
                                </m:r>
                              </m:e>
                              <m:e/>
                            </m:mr>
                          </m:m>
                        </m:e>
                      </m:d>
                    </m:oMath>
                  </m:oMathPara>
                </a14:m>
                <a:endParaRPr lang="en-IN" sz="1600" dirty="0"/>
              </a:p>
            </p:txBody>
          </p:sp>
        </mc:Choice>
        <mc:Fallback xmlns="">
          <p:sp>
            <p:nvSpPr>
              <p:cNvPr id="21" name="TextBox 20">
                <a:extLst>
                  <a:ext uri="{FF2B5EF4-FFF2-40B4-BE49-F238E27FC236}">
                    <a16:creationId xmlns:a16="http://schemas.microsoft.com/office/drawing/2014/main" id="{F6BA9448-61A7-46D0-B101-75B5BC5D6B4A}"/>
                  </a:ext>
                </a:extLst>
              </p:cNvPr>
              <p:cNvSpPr txBox="1">
                <a:spLocks noRot="1" noChangeAspect="1" noMove="1" noResize="1" noEditPoints="1" noAdjustHandles="1" noChangeArrowheads="1" noChangeShapeType="1" noTextEdit="1"/>
              </p:cNvSpPr>
              <p:nvPr/>
            </p:nvSpPr>
            <p:spPr>
              <a:xfrm>
                <a:off x="1300712" y="5756645"/>
                <a:ext cx="1733295" cy="438262"/>
              </a:xfrm>
              <a:prstGeom prst="rect">
                <a:avLst/>
              </a:prstGeom>
              <a:blipFill>
                <a:blip r:embed="rId15"/>
                <a:stretch>
                  <a:fillRect b="-152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E4B12DB8-5547-40D7-9204-F5A5D6A6D8B2}"/>
                  </a:ext>
                </a:extLst>
              </p:cNvPr>
              <p:cNvSpPr txBox="1"/>
              <p:nvPr/>
            </p:nvSpPr>
            <p:spPr>
              <a:xfrm>
                <a:off x="-22736" y="5161759"/>
                <a:ext cx="4939958" cy="567591"/>
              </a:xfrm>
              <a:prstGeom prst="rect">
                <a:avLst/>
              </a:prstGeom>
              <a:noFill/>
            </p:spPr>
            <p:txBody>
              <a:bodyPr wrap="square" lIns="0" tIns="0" rIns="0" bIns="0" rtlCol="0">
                <a:spAutoFit/>
              </a:bodyPr>
              <a:lstStyle/>
              <a:p>
                <a14:m>
                  <m:oMath xmlns:m="http://schemas.openxmlformats.org/officeDocument/2006/math">
                    <m:r>
                      <a:rPr lang="en-IN" sz="1600" b="0" i="1" smtClean="0">
                        <a:latin typeface="Cambria Math" panose="02040503050406030204" pitchFamily="18" charset="0"/>
                      </a:rPr>
                      <m:t>𝐸𝑢𝑐𝑙𝑖𝑑𝑖𝑎𝑛</m:t>
                    </m:r>
                    <m:r>
                      <a:rPr lang="en-IN" sz="1600" b="0" i="1" smtClean="0">
                        <a:latin typeface="Cambria Math" panose="02040503050406030204" pitchFamily="18" charset="0"/>
                      </a:rPr>
                      <m:t> </m:t>
                    </m:r>
                    <m:r>
                      <a:rPr lang="en-IN" sz="1600" b="0" i="1" smtClean="0">
                        <a:latin typeface="Cambria Math" panose="02040503050406030204" pitchFamily="18" charset="0"/>
                      </a:rPr>
                      <m:t>𝑑𝑖𝑠𝑡</m:t>
                    </m:r>
                    <m:d>
                      <m:dPr>
                        <m:ctrlPr>
                          <a:rPr lang="en-IN" sz="1600" b="0" i="1" smtClean="0">
                            <a:latin typeface="Cambria Math"/>
                          </a:rPr>
                        </m:ctrlPr>
                      </m:dPr>
                      <m:e>
                        <m:r>
                          <a:rPr lang="en-IN" sz="1600" b="0" i="1" smtClean="0">
                            <a:latin typeface="Cambria Math" panose="02040503050406030204" pitchFamily="18" charset="0"/>
                          </a:rPr>
                          <m:t>𝐵</m:t>
                        </m:r>
                        <m:r>
                          <a:rPr lang="en-IN" sz="1600" b="0" i="1" smtClean="0">
                            <a:latin typeface="Cambria Math" panose="02040503050406030204" pitchFamily="18" charset="0"/>
                          </a:rPr>
                          <m:t>,</m:t>
                        </m:r>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2</m:t>
                            </m:r>
                          </m:sub>
                        </m:sSub>
                      </m:e>
                    </m:d>
                    <m:r>
                      <a:rPr lang="en-IN" sz="1600" b="0" i="1" smtClean="0">
                        <a:latin typeface="Cambria Math" panose="02040503050406030204" pitchFamily="18" charset="0"/>
                      </a:rPr>
                      <m:t>=</m:t>
                    </m:r>
                    <m:rad>
                      <m:radPr>
                        <m:degHide m:val="on"/>
                        <m:ctrlPr>
                          <a:rPr lang="en-IN" sz="1600" b="0" i="1" smtClean="0">
                            <a:latin typeface="Cambria Math"/>
                          </a:rPr>
                        </m:ctrlPr>
                      </m:radPr>
                      <m:deg/>
                      <m:e>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2−2</m:t>
                                </m:r>
                              </m:e>
                            </m:d>
                          </m:e>
                          <m:sup>
                            <m:r>
                              <a:rPr lang="en-IN" sz="1600" b="0" i="1" smtClean="0">
                                <a:latin typeface="Cambria Math" panose="02040503050406030204" pitchFamily="18" charset="0"/>
                              </a:rPr>
                              <m:t>2</m:t>
                            </m:r>
                          </m:sup>
                        </m:sSup>
                        <m:r>
                          <a:rPr lang="en-IN" sz="1600" b="0" i="1" smtClean="0">
                            <a:latin typeface="Cambria Math" panose="02040503050406030204" pitchFamily="18" charset="0"/>
                          </a:rPr>
                          <m:t>+</m:t>
                        </m:r>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1−1</m:t>
                                </m:r>
                              </m:e>
                            </m:d>
                          </m:e>
                          <m:sup>
                            <m:r>
                              <a:rPr lang="en-IN" sz="1600" b="0" i="1" smtClean="0">
                                <a:latin typeface="Cambria Math" panose="02040503050406030204" pitchFamily="18" charset="0"/>
                              </a:rPr>
                              <m:t>2</m:t>
                            </m:r>
                          </m:sup>
                        </m:sSup>
                      </m:e>
                    </m:rad>
                    <m:r>
                      <a:rPr lang="en-IN" sz="1600" b="0" i="1" smtClean="0">
                        <a:latin typeface="Cambria Math" panose="02040503050406030204" pitchFamily="18" charset="0"/>
                      </a:rPr>
                      <m:t>=</m:t>
                    </m:r>
                  </m:oMath>
                </a14:m>
                <a:r>
                  <a:rPr lang="en-IN" sz="1600" b="0" dirty="0"/>
                  <a:t> </a:t>
                </a:r>
                <a14:m>
                  <m:oMath xmlns:m="http://schemas.openxmlformats.org/officeDocument/2006/math">
                    <m:rad>
                      <m:radPr>
                        <m:degHide m:val="on"/>
                        <m:ctrlPr>
                          <a:rPr lang="en-IN" sz="1600" b="0" i="1" smtClean="0">
                            <a:latin typeface="Cambria Math"/>
                          </a:rPr>
                        </m:ctrlPr>
                      </m:radPr>
                      <m:deg/>
                      <m:e>
                        <m:r>
                          <a:rPr lang="en-IN" sz="1600" b="0" i="1" smtClean="0">
                            <a:latin typeface="Cambria Math" panose="02040503050406030204" pitchFamily="18" charset="0"/>
                          </a:rPr>
                          <m:t>0+0</m:t>
                        </m:r>
                      </m:e>
                    </m:rad>
                    <m:r>
                      <a:rPr lang="en-IN" sz="1600" b="0" i="1" smtClean="0">
                        <a:latin typeface="Cambria Math" panose="02040503050406030204" pitchFamily="18" charset="0"/>
                      </a:rPr>
                      <m:t>=</m:t>
                    </m:r>
                    <m:rad>
                      <m:radPr>
                        <m:degHide m:val="on"/>
                        <m:ctrlPr>
                          <a:rPr lang="en-IN" sz="1600" b="0" i="1" smtClean="0">
                            <a:latin typeface="Cambria Math"/>
                          </a:rPr>
                        </m:ctrlPr>
                      </m:radPr>
                      <m:deg/>
                      <m:e>
                        <m:r>
                          <a:rPr lang="en-IN" sz="1600" b="0" i="1" smtClean="0">
                            <a:latin typeface="Cambria Math" panose="02040503050406030204" pitchFamily="18" charset="0"/>
                          </a:rPr>
                          <m:t>0</m:t>
                        </m:r>
                      </m:e>
                    </m:rad>
                    <m:r>
                      <a:rPr lang="en-IN" sz="1600" b="0" i="1" smtClean="0">
                        <a:latin typeface="Cambria Math" panose="02040503050406030204" pitchFamily="18" charset="0"/>
                      </a:rPr>
                      <m:t>=0</m:t>
                    </m:r>
                  </m:oMath>
                </a14:m>
                <a:endParaRPr lang="en-IN" sz="1600" dirty="0"/>
              </a:p>
            </p:txBody>
          </p:sp>
        </mc:Choice>
        <mc:Fallback xmlns="">
          <p:sp>
            <p:nvSpPr>
              <p:cNvPr id="22" name="TextBox 21">
                <a:extLst>
                  <a:ext uri="{FF2B5EF4-FFF2-40B4-BE49-F238E27FC236}">
                    <a16:creationId xmlns:a16="http://schemas.microsoft.com/office/drawing/2014/main" id="{E4B12DB8-5547-40D7-9204-F5A5D6A6D8B2}"/>
                  </a:ext>
                </a:extLst>
              </p:cNvPr>
              <p:cNvSpPr txBox="1">
                <a:spLocks noRot="1" noChangeAspect="1" noMove="1" noResize="1" noEditPoints="1" noAdjustHandles="1" noChangeArrowheads="1" noChangeShapeType="1" noTextEdit="1"/>
              </p:cNvSpPr>
              <p:nvPr/>
            </p:nvSpPr>
            <p:spPr>
              <a:xfrm>
                <a:off x="-30315" y="5161758"/>
                <a:ext cx="6586611" cy="298159"/>
              </a:xfrm>
              <a:prstGeom prst="rect">
                <a:avLst/>
              </a:prstGeom>
              <a:blipFill>
                <a:blip r:embed="rId16"/>
                <a:stretch>
                  <a:fillRect l="-1110" b="-122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C9589024-4FF9-4A81-8EA3-F47535D97BCD}"/>
                  </a:ext>
                </a:extLst>
              </p:cNvPr>
              <p:cNvSpPr txBox="1"/>
              <p:nvPr/>
            </p:nvSpPr>
            <p:spPr>
              <a:xfrm>
                <a:off x="-43792" y="5179586"/>
                <a:ext cx="5327244" cy="567591"/>
              </a:xfrm>
              <a:prstGeom prst="rect">
                <a:avLst/>
              </a:prstGeom>
              <a:noFill/>
            </p:spPr>
            <p:txBody>
              <a:bodyPr wrap="square" lIns="0" tIns="0" rIns="0" bIns="0" rtlCol="0">
                <a:spAutoFit/>
              </a:bodyPr>
              <a:lstStyle/>
              <a:p>
                <a14:m>
                  <m:oMath xmlns:m="http://schemas.openxmlformats.org/officeDocument/2006/math">
                    <m:r>
                      <a:rPr lang="en-IN" sz="1600" b="0" i="1" smtClean="0">
                        <a:latin typeface="Cambria Math" panose="02040503050406030204" pitchFamily="18" charset="0"/>
                      </a:rPr>
                      <m:t>𝐸𝑢𝑐𝑙𝑖𝑑𝑖𝑎𝑛</m:t>
                    </m:r>
                    <m:r>
                      <a:rPr lang="en-IN" sz="1600" b="0" i="1" smtClean="0">
                        <a:latin typeface="Cambria Math" panose="02040503050406030204" pitchFamily="18" charset="0"/>
                      </a:rPr>
                      <m:t> </m:t>
                    </m:r>
                    <m:r>
                      <a:rPr lang="en-IN" sz="1600" b="0" i="1" smtClean="0">
                        <a:latin typeface="Cambria Math" panose="02040503050406030204" pitchFamily="18" charset="0"/>
                      </a:rPr>
                      <m:t>𝑑𝑖𝑠𝑡</m:t>
                    </m:r>
                    <m:d>
                      <m:dPr>
                        <m:ctrlPr>
                          <a:rPr lang="en-IN" sz="1600" b="0" i="1" smtClean="0">
                            <a:latin typeface="Cambria Math"/>
                          </a:rPr>
                        </m:ctrlPr>
                      </m:dPr>
                      <m:e>
                        <m:r>
                          <a:rPr lang="en-IN" sz="1600" b="0" i="1" smtClean="0">
                            <a:latin typeface="Cambria Math" panose="02040503050406030204" pitchFamily="18" charset="0"/>
                          </a:rPr>
                          <m:t>𝐶</m:t>
                        </m:r>
                        <m:r>
                          <a:rPr lang="en-IN" sz="1600" b="0" i="1" smtClean="0">
                            <a:latin typeface="Cambria Math" panose="02040503050406030204" pitchFamily="18" charset="0"/>
                          </a:rPr>
                          <m:t>,</m:t>
                        </m:r>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1</m:t>
                            </m:r>
                          </m:sub>
                        </m:sSub>
                      </m:e>
                    </m:d>
                    <m:r>
                      <a:rPr lang="en-IN" sz="1600" b="0" i="1" smtClean="0">
                        <a:latin typeface="Cambria Math" panose="02040503050406030204" pitchFamily="18" charset="0"/>
                      </a:rPr>
                      <m:t>=</m:t>
                    </m:r>
                    <m:rad>
                      <m:radPr>
                        <m:degHide m:val="on"/>
                        <m:ctrlPr>
                          <a:rPr lang="en-IN" sz="1600" b="0" i="1" smtClean="0">
                            <a:latin typeface="Cambria Math"/>
                          </a:rPr>
                        </m:ctrlPr>
                      </m:radPr>
                      <m:deg/>
                      <m:e>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4−1</m:t>
                                </m:r>
                              </m:e>
                            </m:d>
                          </m:e>
                          <m:sup>
                            <m:r>
                              <a:rPr lang="en-IN" sz="1600" b="0" i="1" smtClean="0">
                                <a:latin typeface="Cambria Math" panose="02040503050406030204" pitchFamily="18" charset="0"/>
                              </a:rPr>
                              <m:t>2</m:t>
                            </m:r>
                          </m:sup>
                        </m:sSup>
                        <m:r>
                          <a:rPr lang="en-IN" sz="1600" b="0" i="1" smtClean="0">
                            <a:latin typeface="Cambria Math" panose="02040503050406030204" pitchFamily="18" charset="0"/>
                          </a:rPr>
                          <m:t>+</m:t>
                        </m:r>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3−1</m:t>
                                </m:r>
                              </m:e>
                            </m:d>
                          </m:e>
                          <m:sup>
                            <m:r>
                              <a:rPr lang="en-IN" sz="1600" b="0" i="1" smtClean="0">
                                <a:latin typeface="Cambria Math" panose="02040503050406030204" pitchFamily="18" charset="0"/>
                              </a:rPr>
                              <m:t>2</m:t>
                            </m:r>
                          </m:sup>
                        </m:sSup>
                      </m:e>
                    </m:rad>
                    <m:r>
                      <a:rPr lang="en-IN" sz="1600" b="0" i="1" smtClean="0">
                        <a:latin typeface="Cambria Math" panose="02040503050406030204" pitchFamily="18" charset="0"/>
                      </a:rPr>
                      <m:t>=</m:t>
                    </m:r>
                  </m:oMath>
                </a14:m>
                <a:r>
                  <a:rPr lang="en-IN" sz="1600" b="0" dirty="0"/>
                  <a:t> </a:t>
                </a:r>
                <a14:m>
                  <m:oMath xmlns:m="http://schemas.openxmlformats.org/officeDocument/2006/math">
                    <m:rad>
                      <m:radPr>
                        <m:degHide m:val="on"/>
                        <m:ctrlPr>
                          <a:rPr lang="en-IN" sz="1600" b="0" i="1" smtClean="0">
                            <a:latin typeface="Cambria Math"/>
                          </a:rPr>
                        </m:ctrlPr>
                      </m:radPr>
                      <m:deg/>
                      <m:e>
                        <m:r>
                          <a:rPr lang="en-IN" sz="1600" b="0" i="1" smtClean="0">
                            <a:latin typeface="Cambria Math" panose="02040503050406030204" pitchFamily="18" charset="0"/>
                          </a:rPr>
                          <m:t>9+4</m:t>
                        </m:r>
                      </m:e>
                    </m:rad>
                    <m:r>
                      <a:rPr lang="en-IN" sz="1600" b="0" i="1" smtClean="0">
                        <a:latin typeface="Cambria Math" panose="02040503050406030204" pitchFamily="18" charset="0"/>
                      </a:rPr>
                      <m:t>=</m:t>
                    </m:r>
                    <m:rad>
                      <m:radPr>
                        <m:degHide m:val="on"/>
                        <m:ctrlPr>
                          <a:rPr lang="en-IN" sz="1600" b="0" i="1" smtClean="0">
                            <a:latin typeface="Cambria Math"/>
                          </a:rPr>
                        </m:ctrlPr>
                      </m:radPr>
                      <m:deg/>
                      <m:e>
                        <m:r>
                          <a:rPr lang="en-IN" sz="1600" b="0" i="1" smtClean="0">
                            <a:latin typeface="Cambria Math" panose="02040503050406030204" pitchFamily="18" charset="0"/>
                          </a:rPr>
                          <m:t>13</m:t>
                        </m:r>
                      </m:e>
                    </m:rad>
                    <m:r>
                      <a:rPr lang="en-IN" sz="1600" b="0" i="1" smtClean="0">
                        <a:latin typeface="Cambria Math" panose="02040503050406030204" pitchFamily="18" charset="0"/>
                      </a:rPr>
                      <m:t>=3.61</m:t>
                    </m:r>
                  </m:oMath>
                </a14:m>
                <a:endParaRPr lang="en-IN" sz="1600" dirty="0"/>
              </a:p>
            </p:txBody>
          </p:sp>
        </mc:Choice>
        <mc:Fallback xmlns="">
          <p:sp>
            <p:nvSpPr>
              <p:cNvPr id="23" name="TextBox 22">
                <a:extLst>
                  <a:ext uri="{FF2B5EF4-FFF2-40B4-BE49-F238E27FC236}">
                    <a16:creationId xmlns:a16="http://schemas.microsoft.com/office/drawing/2014/main" id="{C9589024-4FF9-4A81-8EA3-F47535D97BCD}"/>
                  </a:ext>
                </a:extLst>
              </p:cNvPr>
              <p:cNvSpPr txBox="1">
                <a:spLocks noRot="1" noChangeAspect="1" noMove="1" noResize="1" noEditPoints="1" noAdjustHandles="1" noChangeArrowheads="1" noChangeShapeType="1" noTextEdit="1"/>
              </p:cNvSpPr>
              <p:nvPr/>
            </p:nvSpPr>
            <p:spPr>
              <a:xfrm>
                <a:off x="-58389" y="5179585"/>
                <a:ext cx="7102992" cy="298159"/>
              </a:xfrm>
              <a:prstGeom prst="rect">
                <a:avLst/>
              </a:prstGeom>
              <a:blipFill>
                <a:blip r:embed="rId17"/>
                <a:stretch>
                  <a:fillRect l="-1029" b="-122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0564AF5F-B1EF-439E-B963-941319A91FB9}"/>
                  </a:ext>
                </a:extLst>
              </p:cNvPr>
              <p:cNvSpPr txBox="1"/>
              <p:nvPr/>
            </p:nvSpPr>
            <p:spPr>
              <a:xfrm>
                <a:off x="400714" y="4726093"/>
                <a:ext cx="2219117" cy="584775"/>
              </a:xfrm>
              <a:prstGeom prst="rect">
                <a:avLst/>
              </a:prstGeom>
              <a:noFill/>
            </p:spPr>
            <p:txBody>
              <a:bodyPr wrap="square" rtlCol="0">
                <a:spAutoFit/>
              </a:bodyPr>
              <a:lstStyle/>
              <a:p>
                <a:r>
                  <a:rPr lang="en-IN" sz="1600" dirty="0"/>
                  <a:t>C=(4,3) </a:t>
                </a:r>
                <a14:m>
                  <m:oMath xmlns:m="http://schemas.openxmlformats.org/officeDocument/2006/math">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1</m:t>
                        </m:r>
                      </m:sub>
                    </m:sSub>
                    <m:r>
                      <a:rPr lang="en-IN" sz="1600" b="0" i="1" smtClean="0">
                        <a:latin typeface="Cambria Math" panose="02040503050406030204" pitchFamily="18" charset="0"/>
                      </a:rPr>
                      <m:t> </m:t>
                    </m:r>
                  </m:oMath>
                </a14:m>
                <a:r>
                  <a:rPr lang="en-IN" sz="1600" dirty="0"/>
                  <a:t>=(1,1) </a:t>
                </a:r>
                <a14:m>
                  <m:oMath xmlns:m="http://schemas.openxmlformats.org/officeDocument/2006/math">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2</m:t>
                        </m:r>
                      </m:sub>
                    </m:sSub>
                    <m:r>
                      <a:rPr lang="en-IN" sz="1600" b="0" i="1" smtClean="0">
                        <a:latin typeface="Cambria Math" panose="02040503050406030204" pitchFamily="18" charset="0"/>
                      </a:rPr>
                      <m:t>=(2,1)</m:t>
                    </m:r>
                  </m:oMath>
                </a14:m>
                <a:endParaRPr lang="en-IN" sz="1600" dirty="0"/>
              </a:p>
            </p:txBody>
          </p:sp>
        </mc:Choice>
        <mc:Fallback xmlns="">
          <p:sp>
            <p:nvSpPr>
              <p:cNvPr id="24" name="TextBox 23">
                <a:extLst>
                  <a:ext uri="{FF2B5EF4-FFF2-40B4-BE49-F238E27FC236}">
                    <a16:creationId xmlns:a16="http://schemas.microsoft.com/office/drawing/2014/main" id="{0564AF5F-B1EF-439E-B963-941319A91FB9}"/>
                  </a:ext>
                </a:extLst>
              </p:cNvPr>
              <p:cNvSpPr txBox="1">
                <a:spLocks noRot="1" noChangeAspect="1" noMove="1" noResize="1" noEditPoints="1" noAdjustHandles="1" noChangeArrowheads="1" noChangeShapeType="1" noTextEdit="1"/>
              </p:cNvSpPr>
              <p:nvPr/>
            </p:nvSpPr>
            <p:spPr>
              <a:xfrm>
                <a:off x="534284" y="4726093"/>
                <a:ext cx="2958823" cy="338554"/>
              </a:xfrm>
              <a:prstGeom prst="rect">
                <a:avLst/>
              </a:prstGeom>
              <a:blipFill>
                <a:blip r:embed="rId18"/>
                <a:stretch>
                  <a:fillRect l="-1237" t="-5357" b="-21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F367CF9F-3B08-4244-BF8B-F84A492B053E}"/>
                  </a:ext>
                </a:extLst>
              </p:cNvPr>
              <p:cNvSpPr txBox="1"/>
              <p:nvPr/>
            </p:nvSpPr>
            <p:spPr>
              <a:xfrm>
                <a:off x="946634" y="5808962"/>
                <a:ext cx="1420293" cy="6561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1600" i="1" smtClean="0">
                              <a:latin typeface="Cambria Math"/>
                            </a:rPr>
                          </m:ctrlPr>
                        </m:sSupPr>
                        <m:e>
                          <m:r>
                            <a:rPr lang="en-IN" sz="1600" b="0" i="1" smtClean="0">
                              <a:latin typeface="Cambria Math" panose="02040503050406030204" pitchFamily="18" charset="0"/>
                            </a:rPr>
                            <m:t>𝐷</m:t>
                          </m:r>
                        </m:e>
                        <m:sup>
                          <m:r>
                            <a:rPr lang="en-IN" sz="1600" b="0" i="1" smtClean="0">
                              <a:latin typeface="Cambria Math" panose="02040503050406030204" pitchFamily="18" charset="0"/>
                            </a:rPr>
                            <m:t>0</m:t>
                          </m:r>
                        </m:sup>
                      </m:sSup>
                      <m:r>
                        <a:rPr lang="en-IN" sz="1600" b="0" i="1" smtClean="0">
                          <a:latin typeface="Cambria Math" panose="02040503050406030204" pitchFamily="18" charset="0"/>
                        </a:rPr>
                        <m:t>=</m:t>
                      </m:r>
                      <m:d>
                        <m:dPr>
                          <m:begChr m:val="["/>
                          <m:endChr m:val="]"/>
                          <m:ctrlPr>
                            <a:rPr lang="en-IN" sz="1600" i="1" smtClean="0">
                              <a:latin typeface="Cambria Math"/>
                            </a:rPr>
                          </m:ctrlPr>
                        </m:dPr>
                        <m:e>
                          <m:m>
                            <m:mPr>
                              <m:mcs>
                                <m:mc>
                                  <m:mcPr>
                                    <m:count m:val="3"/>
                                    <m:mcJc m:val="center"/>
                                  </m:mcPr>
                                </m:mc>
                              </m:mcs>
                              <m:ctrlPr>
                                <a:rPr lang="en-IN" sz="1600" i="1" smtClean="0">
                                  <a:latin typeface="Cambria Math"/>
                                </a:rPr>
                              </m:ctrlPr>
                            </m:mPr>
                            <m:mr>
                              <m:e>
                                <m:r>
                                  <m:rPr>
                                    <m:brk m:alnAt="7"/>
                                  </m:rPr>
                                  <a:rPr lang="en-IN" sz="1600" b="0" i="1" smtClean="0">
                                    <a:latin typeface="Cambria Math" panose="02040503050406030204" pitchFamily="18" charset="0"/>
                                  </a:rPr>
                                  <m:t>0</m:t>
                                </m:r>
                              </m:e>
                              <m:e>
                                <m:r>
                                  <a:rPr lang="en-IN" sz="1600" b="0" i="1" smtClean="0">
                                    <a:latin typeface="Cambria Math" panose="02040503050406030204" pitchFamily="18" charset="0"/>
                                  </a:rPr>
                                  <m:t>1</m:t>
                                </m:r>
                              </m:e>
                              <m:e>
                                <m:r>
                                  <a:rPr lang="en-IN" sz="1600" b="0" i="1" smtClean="0">
                                    <a:latin typeface="Cambria Math" panose="02040503050406030204" pitchFamily="18" charset="0"/>
                                  </a:rPr>
                                  <m:t>3.61</m:t>
                                </m:r>
                              </m:e>
                            </m:mr>
                            <m:mr>
                              <m:e>
                                <m:r>
                                  <a:rPr lang="en-IN" sz="1600" b="0" i="1" smtClean="0">
                                    <a:latin typeface="Cambria Math" panose="02040503050406030204" pitchFamily="18" charset="0"/>
                                  </a:rPr>
                                  <m:t>1</m:t>
                                </m:r>
                              </m:e>
                              <m:e>
                                <m:r>
                                  <a:rPr lang="en-IN" sz="1600" b="0" i="1" smtClean="0">
                                    <a:latin typeface="Cambria Math" panose="02040503050406030204" pitchFamily="18" charset="0"/>
                                  </a:rPr>
                                  <m:t>0</m:t>
                                </m:r>
                              </m:e>
                              <m:e/>
                            </m:mr>
                          </m:m>
                        </m:e>
                      </m:d>
                    </m:oMath>
                  </m:oMathPara>
                </a14:m>
                <a:endParaRPr lang="en-IN" sz="1600" dirty="0"/>
              </a:p>
            </p:txBody>
          </p:sp>
        </mc:Choice>
        <mc:Fallback xmlns="">
          <p:sp>
            <p:nvSpPr>
              <p:cNvPr id="25" name="TextBox 24">
                <a:extLst>
                  <a:ext uri="{FF2B5EF4-FFF2-40B4-BE49-F238E27FC236}">
                    <a16:creationId xmlns:a16="http://schemas.microsoft.com/office/drawing/2014/main" id="{F367CF9F-3B08-4244-BF8B-F84A492B053E}"/>
                  </a:ext>
                </a:extLst>
              </p:cNvPr>
              <p:cNvSpPr txBox="1">
                <a:spLocks noRot="1" noChangeAspect="1" noMove="1" noResize="1" noEditPoints="1" noAdjustHandles="1" noChangeArrowheads="1" noChangeShapeType="1" noTextEdit="1"/>
              </p:cNvSpPr>
              <p:nvPr/>
            </p:nvSpPr>
            <p:spPr>
              <a:xfrm>
                <a:off x="1262178" y="5808961"/>
                <a:ext cx="1893724" cy="410625"/>
              </a:xfrm>
              <a:prstGeom prst="rect">
                <a:avLst/>
              </a:prstGeom>
              <a:blipFill>
                <a:blip r:embed="rId19"/>
                <a:stretch>
                  <a:fillRect t="-1493" b="-1492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xmlns="" id="{F915CFCF-9C69-43F1-8B7B-E9857CAD418C}"/>
                  </a:ext>
                </a:extLst>
              </p:cNvPr>
              <p:cNvSpPr txBox="1"/>
              <p:nvPr/>
            </p:nvSpPr>
            <p:spPr>
              <a:xfrm>
                <a:off x="-43792" y="5161257"/>
                <a:ext cx="5327244" cy="567591"/>
              </a:xfrm>
              <a:prstGeom prst="rect">
                <a:avLst/>
              </a:prstGeom>
              <a:noFill/>
            </p:spPr>
            <p:txBody>
              <a:bodyPr wrap="square" lIns="0" tIns="0" rIns="0" bIns="0" rtlCol="0">
                <a:spAutoFit/>
              </a:bodyPr>
              <a:lstStyle/>
              <a:p>
                <a14:m>
                  <m:oMath xmlns:m="http://schemas.openxmlformats.org/officeDocument/2006/math">
                    <m:r>
                      <a:rPr lang="en-IN" sz="1600" b="0" i="1" smtClean="0">
                        <a:latin typeface="Cambria Math" panose="02040503050406030204" pitchFamily="18" charset="0"/>
                      </a:rPr>
                      <m:t>𝐸𝑢𝑐𝑙𝑖𝑑𝑖𝑎𝑛</m:t>
                    </m:r>
                    <m:r>
                      <a:rPr lang="en-IN" sz="1600" b="0" i="1" smtClean="0">
                        <a:latin typeface="Cambria Math" panose="02040503050406030204" pitchFamily="18" charset="0"/>
                      </a:rPr>
                      <m:t> </m:t>
                    </m:r>
                    <m:r>
                      <a:rPr lang="en-IN" sz="1600" b="0" i="1" smtClean="0">
                        <a:latin typeface="Cambria Math" panose="02040503050406030204" pitchFamily="18" charset="0"/>
                      </a:rPr>
                      <m:t>𝑑𝑖𝑠𝑡</m:t>
                    </m:r>
                    <m:d>
                      <m:dPr>
                        <m:ctrlPr>
                          <a:rPr lang="en-IN" sz="1600" b="0" i="1" smtClean="0">
                            <a:latin typeface="Cambria Math"/>
                          </a:rPr>
                        </m:ctrlPr>
                      </m:dPr>
                      <m:e>
                        <m:r>
                          <a:rPr lang="en-IN" sz="1600" b="0" i="1" smtClean="0">
                            <a:latin typeface="Cambria Math" panose="02040503050406030204" pitchFamily="18" charset="0"/>
                          </a:rPr>
                          <m:t>𝐶</m:t>
                        </m:r>
                        <m:r>
                          <a:rPr lang="en-IN" sz="1600" b="0" i="1" smtClean="0">
                            <a:latin typeface="Cambria Math" panose="02040503050406030204" pitchFamily="18" charset="0"/>
                          </a:rPr>
                          <m:t>,</m:t>
                        </m:r>
                        <m:sSub>
                          <m:sSubPr>
                            <m:ctrlPr>
                              <a:rPr lang="en-IN" sz="1600" b="0" i="1" smtClean="0">
                                <a:latin typeface="Cambria Math"/>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2</m:t>
                            </m:r>
                          </m:sub>
                        </m:sSub>
                      </m:e>
                    </m:d>
                    <m:r>
                      <a:rPr lang="en-IN" sz="1600" b="0" i="1" smtClean="0">
                        <a:latin typeface="Cambria Math" panose="02040503050406030204" pitchFamily="18" charset="0"/>
                      </a:rPr>
                      <m:t>=</m:t>
                    </m:r>
                    <m:rad>
                      <m:radPr>
                        <m:degHide m:val="on"/>
                        <m:ctrlPr>
                          <a:rPr lang="en-IN" sz="1600" b="0" i="1" smtClean="0">
                            <a:latin typeface="Cambria Math"/>
                          </a:rPr>
                        </m:ctrlPr>
                      </m:radPr>
                      <m:deg/>
                      <m:e>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4−2</m:t>
                                </m:r>
                              </m:e>
                            </m:d>
                          </m:e>
                          <m:sup>
                            <m:r>
                              <a:rPr lang="en-IN" sz="1600" b="0" i="1" smtClean="0">
                                <a:latin typeface="Cambria Math" panose="02040503050406030204" pitchFamily="18" charset="0"/>
                              </a:rPr>
                              <m:t>2</m:t>
                            </m:r>
                          </m:sup>
                        </m:sSup>
                        <m:r>
                          <a:rPr lang="en-IN" sz="1600" b="0" i="1" smtClean="0">
                            <a:latin typeface="Cambria Math" panose="02040503050406030204" pitchFamily="18" charset="0"/>
                          </a:rPr>
                          <m:t>+</m:t>
                        </m:r>
                        <m:sSup>
                          <m:sSupPr>
                            <m:ctrlPr>
                              <a:rPr lang="en-IN" sz="1600" b="0" i="1" smtClean="0">
                                <a:latin typeface="Cambria Math"/>
                              </a:rPr>
                            </m:ctrlPr>
                          </m:sSupPr>
                          <m:e>
                            <m:d>
                              <m:dPr>
                                <m:ctrlPr>
                                  <a:rPr lang="en-IN" sz="1600" b="0" i="1" smtClean="0">
                                    <a:latin typeface="Cambria Math"/>
                                  </a:rPr>
                                </m:ctrlPr>
                              </m:dPr>
                              <m:e>
                                <m:r>
                                  <a:rPr lang="en-IN" sz="1600" b="0" i="1" smtClean="0">
                                    <a:latin typeface="Cambria Math" panose="02040503050406030204" pitchFamily="18" charset="0"/>
                                  </a:rPr>
                                  <m:t>3−1</m:t>
                                </m:r>
                              </m:e>
                            </m:d>
                          </m:e>
                          <m:sup>
                            <m:r>
                              <a:rPr lang="en-IN" sz="1600" b="0" i="1" smtClean="0">
                                <a:latin typeface="Cambria Math" panose="02040503050406030204" pitchFamily="18" charset="0"/>
                              </a:rPr>
                              <m:t>2</m:t>
                            </m:r>
                          </m:sup>
                        </m:sSup>
                      </m:e>
                    </m:rad>
                    <m:r>
                      <a:rPr lang="en-IN" sz="1600" b="0" i="1" smtClean="0">
                        <a:latin typeface="Cambria Math" panose="02040503050406030204" pitchFamily="18" charset="0"/>
                      </a:rPr>
                      <m:t>=</m:t>
                    </m:r>
                  </m:oMath>
                </a14:m>
                <a:r>
                  <a:rPr lang="en-IN" sz="1600" b="0" dirty="0"/>
                  <a:t> </a:t>
                </a:r>
                <a14:m>
                  <m:oMath xmlns:m="http://schemas.openxmlformats.org/officeDocument/2006/math">
                    <m:rad>
                      <m:radPr>
                        <m:degHide m:val="on"/>
                        <m:ctrlPr>
                          <a:rPr lang="en-IN" sz="1600" b="0" i="1" smtClean="0">
                            <a:latin typeface="Cambria Math"/>
                          </a:rPr>
                        </m:ctrlPr>
                      </m:radPr>
                      <m:deg/>
                      <m:e>
                        <m:r>
                          <a:rPr lang="en-IN" sz="1600" b="0" i="1" smtClean="0">
                            <a:latin typeface="Cambria Math" panose="02040503050406030204" pitchFamily="18" charset="0"/>
                          </a:rPr>
                          <m:t>4+4</m:t>
                        </m:r>
                      </m:e>
                    </m:rad>
                    <m:r>
                      <a:rPr lang="en-IN" sz="1600" b="0" i="1" smtClean="0">
                        <a:latin typeface="Cambria Math" panose="02040503050406030204" pitchFamily="18" charset="0"/>
                      </a:rPr>
                      <m:t>=</m:t>
                    </m:r>
                    <m:rad>
                      <m:radPr>
                        <m:degHide m:val="on"/>
                        <m:ctrlPr>
                          <a:rPr lang="en-IN" sz="1600" b="0" i="1" smtClean="0">
                            <a:latin typeface="Cambria Math"/>
                          </a:rPr>
                        </m:ctrlPr>
                      </m:radPr>
                      <m:deg/>
                      <m:e>
                        <m:r>
                          <a:rPr lang="en-IN" sz="1600" b="0" i="1" smtClean="0">
                            <a:latin typeface="Cambria Math" panose="02040503050406030204" pitchFamily="18" charset="0"/>
                          </a:rPr>
                          <m:t>8</m:t>
                        </m:r>
                      </m:e>
                    </m:rad>
                    <m:r>
                      <a:rPr lang="en-IN" sz="1600" b="0" i="1" smtClean="0">
                        <a:latin typeface="Cambria Math" panose="02040503050406030204" pitchFamily="18" charset="0"/>
                      </a:rPr>
                      <m:t>=2.83</m:t>
                    </m:r>
                  </m:oMath>
                </a14:m>
                <a:endParaRPr lang="en-IN" sz="1600" dirty="0"/>
              </a:p>
            </p:txBody>
          </p:sp>
        </mc:Choice>
        <mc:Fallback xmlns="">
          <p:sp>
            <p:nvSpPr>
              <p:cNvPr id="26" name="TextBox 25">
                <a:extLst>
                  <a:ext uri="{FF2B5EF4-FFF2-40B4-BE49-F238E27FC236}">
                    <a16:creationId xmlns:a16="http://schemas.microsoft.com/office/drawing/2014/main" id="{F915CFCF-9C69-43F1-8B7B-E9857CAD418C}"/>
                  </a:ext>
                </a:extLst>
              </p:cNvPr>
              <p:cNvSpPr txBox="1">
                <a:spLocks noRot="1" noChangeAspect="1" noMove="1" noResize="1" noEditPoints="1" noAdjustHandles="1" noChangeArrowheads="1" noChangeShapeType="1" noTextEdit="1"/>
              </p:cNvSpPr>
              <p:nvPr/>
            </p:nvSpPr>
            <p:spPr>
              <a:xfrm>
                <a:off x="-58389" y="5161256"/>
                <a:ext cx="7102992" cy="298159"/>
              </a:xfrm>
              <a:prstGeom prst="rect">
                <a:avLst/>
              </a:prstGeom>
              <a:blipFill>
                <a:blip r:embed="rId20"/>
                <a:stretch>
                  <a:fillRect l="-1029" b="-122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xmlns="" id="{FDE52E9C-899D-4E52-BD84-FA677845D0DA}"/>
                  </a:ext>
                </a:extLst>
              </p:cNvPr>
              <p:cNvSpPr txBox="1"/>
              <p:nvPr/>
            </p:nvSpPr>
            <p:spPr>
              <a:xfrm>
                <a:off x="946634" y="5813754"/>
                <a:ext cx="1420293" cy="6561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1600" i="1" smtClean="0">
                              <a:latin typeface="Cambria Math"/>
                            </a:rPr>
                          </m:ctrlPr>
                        </m:sSupPr>
                        <m:e>
                          <m:r>
                            <a:rPr lang="en-IN" sz="1600" b="0" i="1" smtClean="0">
                              <a:latin typeface="Cambria Math" panose="02040503050406030204" pitchFamily="18" charset="0"/>
                            </a:rPr>
                            <m:t>𝐷</m:t>
                          </m:r>
                        </m:e>
                        <m:sup>
                          <m:r>
                            <a:rPr lang="en-IN" sz="1600" b="0" i="1" smtClean="0">
                              <a:latin typeface="Cambria Math" panose="02040503050406030204" pitchFamily="18" charset="0"/>
                            </a:rPr>
                            <m:t>0</m:t>
                          </m:r>
                        </m:sup>
                      </m:sSup>
                      <m:r>
                        <a:rPr lang="en-IN" sz="1600" b="0" i="1" smtClean="0">
                          <a:latin typeface="Cambria Math" panose="02040503050406030204" pitchFamily="18" charset="0"/>
                        </a:rPr>
                        <m:t>=</m:t>
                      </m:r>
                      <m:d>
                        <m:dPr>
                          <m:begChr m:val="["/>
                          <m:endChr m:val="]"/>
                          <m:ctrlPr>
                            <a:rPr lang="en-IN" sz="1600" i="1" smtClean="0">
                              <a:latin typeface="Cambria Math"/>
                            </a:rPr>
                          </m:ctrlPr>
                        </m:dPr>
                        <m:e>
                          <m:m>
                            <m:mPr>
                              <m:mcs>
                                <m:mc>
                                  <m:mcPr>
                                    <m:count m:val="3"/>
                                    <m:mcJc m:val="center"/>
                                  </m:mcPr>
                                </m:mc>
                              </m:mcs>
                              <m:ctrlPr>
                                <a:rPr lang="en-IN" sz="1600" i="1" smtClean="0">
                                  <a:latin typeface="Cambria Math"/>
                                </a:rPr>
                              </m:ctrlPr>
                            </m:mPr>
                            <m:mr>
                              <m:e>
                                <m:r>
                                  <m:rPr>
                                    <m:brk m:alnAt="7"/>
                                  </m:rPr>
                                  <a:rPr lang="en-IN" sz="1600" b="0" i="1" smtClean="0">
                                    <a:latin typeface="Cambria Math" panose="02040503050406030204" pitchFamily="18" charset="0"/>
                                  </a:rPr>
                                  <m:t>0</m:t>
                                </m:r>
                              </m:e>
                              <m:e>
                                <m:r>
                                  <a:rPr lang="en-IN" sz="1600" b="0" i="1" smtClean="0">
                                    <a:latin typeface="Cambria Math" panose="02040503050406030204" pitchFamily="18" charset="0"/>
                                  </a:rPr>
                                  <m:t>1</m:t>
                                </m:r>
                              </m:e>
                              <m:e>
                                <m:r>
                                  <a:rPr lang="en-IN" sz="1600" b="0" i="1" smtClean="0">
                                    <a:latin typeface="Cambria Math" panose="02040503050406030204" pitchFamily="18" charset="0"/>
                                  </a:rPr>
                                  <m:t>3.61</m:t>
                                </m:r>
                              </m:e>
                            </m:mr>
                            <m:mr>
                              <m:e>
                                <m:r>
                                  <a:rPr lang="en-IN" sz="1600" b="0" i="1" smtClean="0">
                                    <a:latin typeface="Cambria Math" panose="02040503050406030204" pitchFamily="18" charset="0"/>
                                  </a:rPr>
                                  <m:t>1</m:t>
                                </m:r>
                              </m:e>
                              <m:e>
                                <m:r>
                                  <a:rPr lang="en-IN" sz="1600" b="0" i="1" smtClean="0">
                                    <a:latin typeface="Cambria Math" panose="02040503050406030204" pitchFamily="18" charset="0"/>
                                  </a:rPr>
                                  <m:t>0</m:t>
                                </m:r>
                              </m:e>
                              <m:e>
                                <m:r>
                                  <a:rPr lang="en-IN" sz="1600" b="0" i="1" smtClean="0">
                                    <a:latin typeface="Cambria Math" panose="02040503050406030204" pitchFamily="18" charset="0"/>
                                  </a:rPr>
                                  <m:t>2.83</m:t>
                                </m:r>
                              </m:e>
                            </m:mr>
                          </m:m>
                        </m:e>
                      </m:d>
                    </m:oMath>
                  </m:oMathPara>
                </a14:m>
                <a:endParaRPr lang="en-IN" sz="1600" dirty="0"/>
              </a:p>
            </p:txBody>
          </p:sp>
        </mc:Choice>
        <mc:Fallback xmlns="">
          <p:sp>
            <p:nvSpPr>
              <p:cNvPr id="27" name="TextBox 26">
                <a:extLst>
                  <a:ext uri="{FF2B5EF4-FFF2-40B4-BE49-F238E27FC236}">
                    <a16:creationId xmlns:a16="http://schemas.microsoft.com/office/drawing/2014/main" id="{FDE52E9C-899D-4E52-BD84-FA677845D0DA}"/>
                  </a:ext>
                </a:extLst>
              </p:cNvPr>
              <p:cNvSpPr txBox="1">
                <a:spLocks noRot="1" noChangeAspect="1" noMove="1" noResize="1" noEditPoints="1" noAdjustHandles="1" noChangeArrowheads="1" noChangeShapeType="1" noTextEdit="1"/>
              </p:cNvSpPr>
              <p:nvPr/>
            </p:nvSpPr>
            <p:spPr>
              <a:xfrm>
                <a:off x="1262178" y="5813753"/>
                <a:ext cx="1893724" cy="410625"/>
              </a:xfrm>
              <a:prstGeom prst="rect">
                <a:avLst/>
              </a:prstGeom>
              <a:blipFill>
                <a:blip r:embed="rId21"/>
                <a:stretch>
                  <a:fillRect t="-1493" b="-14925"/>
                </a:stretch>
              </a:blipFill>
            </p:spPr>
            <p:txBody>
              <a:bodyPr/>
              <a:lstStyle/>
              <a:p>
                <a:r>
                  <a:rPr lang="en-IN">
                    <a:noFill/>
                  </a:rPr>
                  <a:t> </a:t>
                </a:r>
              </a:p>
            </p:txBody>
          </p:sp>
        </mc:Fallback>
      </mc:AlternateContent>
    </p:spTree>
    <p:extLst>
      <p:ext uri="{BB962C8B-B14F-4D97-AF65-F5344CB8AC3E}">
        <p14:creationId xmlns:p14="http://schemas.microsoft.com/office/powerpoint/2010/main" val="29994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1"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2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2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2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P spid="15" grpId="0"/>
      <p:bldP spid="16" grpId="0"/>
      <p:bldP spid="16" grpId="1"/>
      <p:bldP spid="17" grpId="0"/>
      <p:bldP spid="17" grpId="1"/>
      <p:bldP spid="18" grpId="0"/>
      <p:bldP spid="18" grpId="1"/>
      <p:bldP spid="19" grpId="0"/>
      <p:bldP spid="19" grpId="1"/>
      <p:bldP spid="19" grpId="2"/>
      <p:bldP spid="20" grpId="0"/>
      <p:bldP spid="20" grpId="1"/>
      <p:bldP spid="21" grpId="0"/>
      <p:bldP spid="21" grpId="1"/>
      <p:bldP spid="22" grpId="0"/>
      <p:bldP spid="22" grpId="1"/>
      <p:bldP spid="23" grpId="0"/>
      <p:bldP spid="23" grpId="1"/>
      <p:bldP spid="24" grpId="0"/>
      <p:bldP spid="24" grpId="1"/>
      <p:bldP spid="25" grpId="0"/>
      <p:bldP spid="25" grpId="1"/>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Introduction to Regression</a:t>
            </a: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Regression analysis is the part of statistics that investigates the relationship between two or more variables related in a nondeterministic fashion.</a:t>
            </a:r>
          </a:p>
          <a:p>
            <a:pPr algn="just"/>
            <a:r>
              <a:rPr lang="en-IN" sz="2400" dirty="0"/>
              <a:t>Linear regression attempts to model the relationship between two variables by fitting a linear equation to observed data. </a:t>
            </a:r>
          </a:p>
          <a:p>
            <a:pPr algn="just"/>
            <a:r>
              <a:rPr lang="en-IN" sz="2400" dirty="0"/>
              <a:t>One variable is considered to be an explanatory variable, and the other is considered to be a dependent variable. </a:t>
            </a:r>
          </a:p>
          <a:p>
            <a:pPr algn="just"/>
            <a:r>
              <a:rPr lang="en-IN" sz="2400" dirty="0"/>
              <a:t>For example, a modeler might want to relate the weights of individuals to their heights using a linear regression model.</a:t>
            </a:r>
          </a:p>
          <a:p>
            <a:pPr algn="just"/>
            <a:r>
              <a:rPr lang="en-IN" sz="2400" dirty="0"/>
              <a:t>Before attempting to fit a linear model to observed data, a modeler should first determine whether or not there is a relationship between the variables of interest. </a:t>
            </a:r>
          </a:p>
        </p:txBody>
      </p:sp>
    </p:spTree>
    <p:extLst>
      <p:ext uri="{BB962C8B-B14F-4D97-AF65-F5344CB8AC3E}">
        <p14:creationId xmlns:p14="http://schemas.microsoft.com/office/powerpoint/2010/main" val="775781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5DF6E-B2C8-4B9E-9EDE-100DE8F0CA33}"/>
              </a:ext>
            </a:extLst>
          </p:cNvPr>
          <p:cNvSpPr>
            <a:spLocks noGrp="1"/>
          </p:cNvSpPr>
          <p:nvPr>
            <p:ph type="title"/>
          </p:nvPr>
        </p:nvSpPr>
        <p:spPr>
          <a:xfrm>
            <a:off x="742950" y="338328"/>
            <a:ext cx="7658100" cy="665282"/>
          </a:xfrm>
        </p:spPr>
        <p:txBody>
          <a:bodyPr vert="horz" lIns="91440" tIns="45720" rIns="91440" bIns="45720" rtlCol="0" anchor="b">
            <a:normAutofit fontScale="90000"/>
          </a:bodyPr>
          <a:lstStyle/>
          <a:p>
            <a:pPr algn="ctr"/>
            <a:r>
              <a:rPr lang="en-US" sz="5400" dirty="0"/>
              <a:t>Example of k-means: iteration 1</a:t>
            </a:r>
          </a:p>
        </p:txBody>
      </p:sp>
      <p:sp>
        <p:nvSpPr>
          <p:cNvPr id="3" name="Content Placeholder 2">
            <a:extLst>
              <a:ext uri="{FF2B5EF4-FFF2-40B4-BE49-F238E27FC236}">
                <a16:creationId xmlns:a16="http://schemas.microsoft.com/office/drawing/2014/main" xmlns="" id="{F9D05278-26F2-42D9-A70C-CFB316C3692E}"/>
              </a:ext>
            </a:extLst>
          </p:cNvPr>
          <p:cNvSpPr>
            <a:spLocks noGrp="1"/>
          </p:cNvSpPr>
          <p:nvPr>
            <p:ph idx="1"/>
          </p:nvPr>
        </p:nvSpPr>
        <p:spPr>
          <a:xfrm>
            <a:off x="742950" y="1419084"/>
            <a:ext cx="7658100" cy="528429"/>
          </a:xfrm>
        </p:spPr>
        <p:txBody>
          <a:bodyPr vert="horz" lIns="91440" tIns="45720" rIns="91440" bIns="45720" rtlCol="0">
            <a:normAutofit/>
          </a:bodyPr>
          <a:lstStyle/>
          <a:p>
            <a:pPr marL="0" indent="0" algn="ctr">
              <a:buNone/>
            </a:pPr>
            <a:r>
              <a:rPr lang="en-US" sz="2400" dirty="0"/>
              <a:t>Step 1: Use initial seed points for partitioning. </a:t>
            </a:r>
          </a:p>
        </p:txBody>
      </p:sp>
      <p:sp>
        <p:nvSpPr>
          <p:cNvPr id="2056" name="Rectangle 138">
            <a:extLst>
              <a:ext uri="{FF2B5EF4-FFF2-40B4-BE49-F238E27FC236}">
                <a16:creationId xmlns:a16="http://schemas.microsoft.com/office/drawing/2014/main" xmlns="" id="{70BDD0CE-06A4-404B-8A13-580229C1C9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41750"/>
            <a:ext cx="9144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26">
            <a:extLst>
              <a:ext uri="{FF2B5EF4-FFF2-40B4-BE49-F238E27FC236}">
                <a16:creationId xmlns:a16="http://schemas.microsoft.com/office/drawing/2014/main" xmlns="" id="{EE9899FA-8881-472C-AA59-D08A89CA8A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1173"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AB0C6A91-307D-4949-A0A5-B1D815F78075}"/>
              </a:ext>
            </a:extLst>
          </p:cNvPr>
          <p:cNvPicPr>
            <a:picLocks noChangeAspect="1"/>
          </p:cNvPicPr>
          <p:nvPr/>
        </p:nvPicPr>
        <p:blipFill rotWithShape="1">
          <a:blip r:embed="rId2"/>
          <a:srcRect r="2001" b="21693"/>
          <a:stretch/>
        </p:blipFill>
        <p:spPr>
          <a:xfrm>
            <a:off x="1157949" y="2778663"/>
            <a:ext cx="2466387" cy="2577748"/>
          </a:xfrm>
          <a:prstGeom prst="rect">
            <a:avLst/>
          </a:prstGeom>
        </p:spPr>
      </p:pic>
      <p:sp>
        <p:nvSpPr>
          <p:cNvPr id="143" name="Rounded Rectangle 16">
            <a:extLst>
              <a:ext uri="{FF2B5EF4-FFF2-40B4-BE49-F238E27FC236}">
                <a16:creationId xmlns:a16="http://schemas.microsoft.com/office/drawing/2014/main" xmlns="" id="{080B7D90-3DF1-4514-B26D-616BE35553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91062"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xmlns="" id="{AB0FF833-0C68-44D0-91A9-DBF44F97C0A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p:blipFill>
        <p:spPr bwMode="auto">
          <a:xfrm>
            <a:off x="5194457" y="2610246"/>
            <a:ext cx="3323063" cy="33230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A8C7B88A-3827-471B-9CCE-85223C1C1A69}"/>
              </a:ext>
            </a:extLst>
          </p:cNvPr>
          <p:cNvSpPr txBox="1"/>
          <p:nvPr/>
        </p:nvSpPr>
        <p:spPr>
          <a:xfrm>
            <a:off x="908706" y="5235653"/>
            <a:ext cx="2970844" cy="923330"/>
          </a:xfrm>
          <a:prstGeom prst="rect">
            <a:avLst/>
          </a:prstGeom>
          <a:noFill/>
        </p:spPr>
        <p:txBody>
          <a:bodyPr wrap="square" rtlCol="0">
            <a:spAutoFit/>
          </a:bodyPr>
          <a:lstStyle/>
          <a:p>
            <a:r>
              <a:rPr lang="en-IN" dirty="0"/>
              <a:t>Assign each object to the cluster with the nearest seed point (mean).</a:t>
            </a:r>
          </a:p>
        </p:txBody>
      </p:sp>
      <p:sp>
        <p:nvSpPr>
          <p:cNvPr id="7" name="TextBox 6">
            <a:extLst>
              <a:ext uri="{FF2B5EF4-FFF2-40B4-BE49-F238E27FC236}">
                <a16:creationId xmlns:a16="http://schemas.microsoft.com/office/drawing/2014/main" xmlns="" id="{1F27F892-F86A-4D00-A8DA-3378508AF491}"/>
              </a:ext>
            </a:extLst>
          </p:cNvPr>
          <p:cNvSpPr txBox="1"/>
          <p:nvPr/>
        </p:nvSpPr>
        <p:spPr>
          <a:xfrm>
            <a:off x="657812" y="2560065"/>
            <a:ext cx="1333698" cy="369332"/>
          </a:xfrm>
          <a:prstGeom prst="rect">
            <a:avLst/>
          </a:prstGeom>
          <a:noFill/>
        </p:spPr>
        <p:txBody>
          <a:bodyPr wrap="none" rtlCol="0">
            <a:spAutoFit/>
          </a:bodyPr>
          <a:lstStyle/>
          <a:p>
            <a:r>
              <a:rPr lang="en-IN" dirty="0"/>
              <a:t>Seed Points:</a:t>
            </a:r>
          </a:p>
        </p:txBody>
      </p:sp>
    </p:spTree>
    <p:extLst>
      <p:ext uri="{BB962C8B-B14F-4D97-AF65-F5344CB8AC3E}">
        <p14:creationId xmlns:p14="http://schemas.microsoft.com/office/powerpoint/2010/main" val="2512830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5DF6E-B2C8-4B9E-9EDE-100DE8F0CA33}"/>
              </a:ext>
            </a:extLst>
          </p:cNvPr>
          <p:cNvSpPr>
            <a:spLocks noGrp="1"/>
          </p:cNvSpPr>
          <p:nvPr>
            <p:ph type="title"/>
          </p:nvPr>
        </p:nvSpPr>
        <p:spPr>
          <a:xfrm>
            <a:off x="742950" y="338328"/>
            <a:ext cx="7658100" cy="665282"/>
          </a:xfrm>
        </p:spPr>
        <p:txBody>
          <a:bodyPr vert="horz" lIns="91440" tIns="45720" rIns="91440" bIns="45720" rtlCol="0" anchor="b">
            <a:normAutofit fontScale="90000"/>
          </a:bodyPr>
          <a:lstStyle/>
          <a:p>
            <a:pPr algn="ctr"/>
            <a:r>
              <a:rPr lang="en-IN" sz="5400" dirty="0"/>
              <a:t>Example of k-means: iteration 1</a:t>
            </a:r>
            <a:endParaRPr lang="en-US" sz="5400" dirty="0"/>
          </a:p>
        </p:txBody>
      </p:sp>
      <p:sp>
        <p:nvSpPr>
          <p:cNvPr id="3" name="Content Placeholder 2">
            <a:extLst>
              <a:ext uri="{FF2B5EF4-FFF2-40B4-BE49-F238E27FC236}">
                <a16:creationId xmlns:a16="http://schemas.microsoft.com/office/drawing/2014/main" xmlns="" id="{F9D05278-26F2-42D9-A70C-CFB316C3692E}"/>
              </a:ext>
            </a:extLst>
          </p:cNvPr>
          <p:cNvSpPr>
            <a:spLocks noGrp="1"/>
          </p:cNvSpPr>
          <p:nvPr>
            <p:ph idx="1"/>
          </p:nvPr>
        </p:nvSpPr>
        <p:spPr>
          <a:xfrm>
            <a:off x="742950" y="1419084"/>
            <a:ext cx="7658100" cy="528429"/>
          </a:xfrm>
        </p:spPr>
        <p:txBody>
          <a:bodyPr vert="horz" lIns="91440" tIns="45720" rIns="91440" bIns="45720" rtlCol="0">
            <a:normAutofit/>
          </a:bodyPr>
          <a:lstStyle/>
          <a:p>
            <a:pPr marL="0" indent="0" algn="ctr">
              <a:buNone/>
            </a:pPr>
            <a:r>
              <a:rPr lang="en-US" sz="2400" dirty="0"/>
              <a:t>Step 2: </a:t>
            </a:r>
            <a:r>
              <a:rPr lang="en-IN" sz="2400" dirty="0"/>
              <a:t>Renew membership based on new centroids.</a:t>
            </a:r>
            <a:r>
              <a:rPr lang="en-US" sz="2400" dirty="0"/>
              <a:t>. </a:t>
            </a:r>
          </a:p>
        </p:txBody>
      </p:sp>
      <p:sp>
        <p:nvSpPr>
          <p:cNvPr id="2056" name="Rectangle 138">
            <a:extLst>
              <a:ext uri="{FF2B5EF4-FFF2-40B4-BE49-F238E27FC236}">
                <a16:creationId xmlns:a16="http://schemas.microsoft.com/office/drawing/2014/main" xmlns="" id="{70BDD0CE-06A4-404B-8A13-580229C1C9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41750"/>
            <a:ext cx="9144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26">
            <a:extLst>
              <a:ext uri="{FF2B5EF4-FFF2-40B4-BE49-F238E27FC236}">
                <a16:creationId xmlns:a16="http://schemas.microsoft.com/office/drawing/2014/main" xmlns="" id="{EE9899FA-8881-472C-AA59-D08A89CA8A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1173"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AB0C6A91-307D-4949-A0A5-B1D815F78075}"/>
              </a:ext>
            </a:extLst>
          </p:cNvPr>
          <p:cNvPicPr>
            <a:picLocks noChangeAspect="1"/>
          </p:cNvPicPr>
          <p:nvPr/>
        </p:nvPicPr>
        <p:blipFill rotWithShape="1">
          <a:blip r:embed="rId2"/>
          <a:srcRect r="2001" b="21693"/>
          <a:stretch/>
        </p:blipFill>
        <p:spPr>
          <a:xfrm>
            <a:off x="1066523" y="2502252"/>
            <a:ext cx="2466387" cy="2577748"/>
          </a:xfrm>
          <a:prstGeom prst="rect">
            <a:avLst/>
          </a:prstGeom>
        </p:spPr>
      </p:pic>
      <p:sp>
        <p:nvSpPr>
          <p:cNvPr id="143" name="Rounded Rectangle 16">
            <a:extLst>
              <a:ext uri="{FF2B5EF4-FFF2-40B4-BE49-F238E27FC236}">
                <a16:creationId xmlns:a16="http://schemas.microsoft.com/office/drawing/2014/main" xmlns="" id="{080B7D90-3DF1-4514-B26D-616BE35553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91062"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A8C7B88A-3827-471B-9CCE-85223C1C1A69}"/>
              </a:ext>
            </a:extLst>
          </p:cNvPr>
          <p:cNvSpPr txBox="1"/>
          <p:nvPr/>
        </p:nvSpPr>
        <p:spPr>
          <a:xfrm>
            <a:off x="908706" y="5235653"/>
            <a:ext cx="2970844" cy="923330"/>
          </a:xfrm>
          <a:prstGeom prst="rect">
            <a:avLst/>
          </a:prstGeom>
          <a:noFill/>
        </p:spPr>
        <p:txBody>
          <a:bodyPr wrap="square" rtlCol="0">
            <a:spAutoFit/>
          </a:bodyPr>
          <a:lstStyle/>
          <a:p>
            <a:r>
              <a:rPr lang="en-IN" dirty="0"/>
              <a:t>Assign each object to the cluster with the nearest seed point (mean).</a:t>
            </a:r>
          </a:p>
        </p:txBody>
      </p:sp>
      <p:sp>
        <p:nvSpPr>
          <p:cNvPr id="7" name="TextBox 6">
            <a:extLst>
              <a:ext uri="{FF2B5EF4-FFF2-40B4-BE49-F238E27FC236}">
                <a16:creationId xmlns:a16="http://schemas.microsoft.com/office/drawing/2014/main" xmlns="" id="{1F27F892-F86A-4D00-A8DA-3378508AF491}"/>
              </a:ext>
            </a:extLst>
          </p:cNvPr>
          <p:cNvSpPr txBox="1"/>
          <p:nvPr/>
        </p:nvSpPr>
        <p:spPr>
          <a:xfrm>
            <a:off x="657812" y="2560065"/>
            <a:ext cx="1333698" cy="369332"/>
          </a:xfrm>
          <a:prstGeom prst="rect">
            <a:avLst/>
          </a:prstGeom>
          <a:noFill/>
        </p:spPr>
        <p:txBody>
          <a:bodyPr wrap="none" rtlCol="0">
            <a:spAutoFit/>
          </a:bodyPr>
          <a:lstStyle/>
          <a:p>
            <a:r>
              <a:rPr lang="en-IN" dirty="0"/>
              <a:t>Seed Points:</a:t>
            </a:r>
          </a:p>
        </p:txBody>
      </p:sp>
      <p:pic>
        <p:nvPicPr>
          <p:cNvPr id="2052" name="Picture 4">
            <a:extLst>
              <a:ext uri="{FF2B5EF4-FFF2-40B4-BE49-F238E27FC236}">
                <a16:creationId xmlns:a16="http://schemas.microsoft.com/office/drawing/2014/main" xmlns="" id="{AB0FF833-0C68-44D0-91A9-DBF44F97C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891911" y="2528202"/>
            <a:ext cx="3727633" cy="372763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xmlns="" id="{016469DF-2C3D-49A9-99E0-13F39AC0ABC5}"/>
              </a:ext>
            </a:extLst>
          </p:cNvPr>
          <p:cNvCxnSpPr>
            <a:cxnSpLocks/>
          </p:cNvCxnSpPr>
          <p:nvPr/>
        </p:nvCxnSpPr>
        <p:spPr>
          <a:xfrm>
            <a:off x="5370749" y="3153508"/>
            <a:ext cx="1037063" cy="2692734"/>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180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5DF6E-B2C8-4B9E-9EDE-100DE8F0CA33}"/>
              </a:ext>
            </a:extLst>
          </p:cNvPr>
          <p:cNvSpPr>
            <a:spLocks noGrp="1"/>
          </p:cNvSpPr>
          <p:nvPr>
            <p:ph type="title"/>
          </p:nvPr>
        </p:nvSpPr>
        <p:spPr>
          <a:xfrm>
            <a:off x="742950" y="338328"/>
            <a:ext cx="7658100" cy="576230"/>
          </a:xfrm>
        </p:spPr>
        <p:txBody>
          <a:bodyPr vert="horz" lIns="91440" tIns="45720" rIns="91440" bIns="45720" rtlCol="0" anchor="b">
            <a:normAutofit fontScale="90000"/>
          </a:bodyPr>
          <a:lstStyle/>
          <a:p>
            <a:pPr algn="ctr"/>
            <a:r>
              <a:rPr lang="en-IN" sz="5400" dirty="0"/>
              <a:t>Example of k-means: iteration 1</a:t>
            </a:r>
            <a:endParaRPr lang="en-US" sz="5400" dirty="0"/>
          </a:p>
        </p:txBody>
      </p:sp>
      <p:sp>
        <p:nvSpPr>
          <p:cNvPr id="3" name="Content Placeholder 2">
            <a:extLst>
              <a:ext uri="{FF2B5EF4-FFF2-40B4-BE49-F238E27FC236}">
                <a16:creationId xmlns:a16="http://schemas.microsoft.com/office/drawing/2014/main" xmlns="" id="{F9D05278-26F2-42D9-A70C-CFB316C3692E}"/>
              </a:ext>
            </a:extLst>
          </p:cNvPr>
          <p:cNvSpPr>
            <a:spLocks noGrp="1"/>
          </p:cNvSpPr>
          <p:nvPr>
            <p:ph idx="1"/>
          </p:nvPr>
        </p:nvSpPr>
        <p:spPr>
          <a:xfrm>
            <a:off x="742950" y="1419084"/>
            <a:ext cx="7658100" cy="528429"/>
          </a:xfrm>
        </p:spPr>
        <p:txBody>
          <a:bodyPr vert="horz" lIns="91440" tIns="45720" rIns="91440" bIns="45720" rtlCol="0">
            <a:normAutofit/>
          </a:bodyPr>
          <a:lstStyle/>
          <a:p>
            <a:pPr marL="0" indent="0" algn="ctr">
              <a:buNone/>
            </a:pPr>
            <a:r>
              <a:rPr lang="en-US" sz="2400" dirty="0"/>
              <a:t>Step 3: </a:t>
            </a:r>
            <a:r>
              <a:rPr lang="en-IN" sz="2400" dirty="0"/>
              <a:t>Compute new centroids of the current partition.</a:t>
            </a:r>
            <a:endParaRPr lang="en-US" sz="2400" dirty="0"/>
          </a:p>
        </p:txBody>
      </p:sp>
      <p:sp>
        <p:nvSpPr>
          <p:cNvPr id="139" name="Rectangle 138">
            <a:extLst>
              <a:ext uri="{FF2B5EF4-FFF2-40B4-BE49-F238E27FC236}">
                <a16:creationId xmlns:a16="http://schemas.microsoft.com/office/drawing/2014/main" xmlns="" id="{70BDD0CE-06A4-404B-8A13-580229C1C9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41750"/>
            <a:ext cx="9144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26">
            <a:extLst>
              <a:ext uri="{FF2B5EF4-FFF2-40B4-BE49-F238E27FC236}">
                <a16:creationId xmlns:a16="http://schemas.microsoft.com/office/drawing/2014/main" xmlns="" id="{EE9899FA-8881-472C-AA59-D08A89CA8A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1173"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C5276EEA-AE37-4BF3-BBDA-C627BC68405E}"/>
              </a:ext>
            </a:extLst>
          </p:cNvPr>
          <p:cNvPicPr>
            <a:picLocks noChangeAspect="1"/>
          </p:cNvPicPr>
          <p:nvPr/>
        </p:nvPicPr>
        <p:blipFill rotWithShape="1">
          <a:blip r:embed="rId2"/>
          <a:srcRect l="1" t="41270" r="-3184"/>
          <a:stretch/>
        </p:blipFill>
        <p:spPr>
          <a:xfrm>
            <a:off x="1097438" y="4100945"/>
            <a:ext cx="2574017" cy="1933292"/>
          </a:xfrm>
          <a:prstGeom prst="rect">
            <a:avLst/>
          </a:prstGeom>
        </p:spPr>
      </p:pic>
      <p:sp>
        <p:nvSpPr>
          <p:cNvPr id="143" name="Rounded Rectangle 16">
            <a:extLst>
              <a:ext uri="{FF2B5EF4-FFF2-40B4-BE49-F238E27FC236}">
                <a16:creationId xmlns:a16="http://schemas.microsoft.com/office/drawing/2014/main" xmlns="" id="{080B7D90-3DF1-4514-B26D-616BE35553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91062"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1DEB32A6-BF5D-4990-8774-51BF0300A003}"/>
              </a:ext>
            </a:extLst>
          </p:cNvPr>
          <p:cNvSpPr txBox="1"/>
          <p:nvPr/>
        </p:nvSpPr>
        <p:spPr>
          <a:xfrm>
            <a:off x="656954" y="2592343"/>
            <a:ext cx="3378614" cy="1200329"/>
          </a:xfrm>
          <a:prstGeom prst="rect">
            <a:avLst/>
          </a:prstGeom>
          <a:noFill/>
        </p:spPr>
        <p:txBody>
          <a:bodyPr wrap="square" rtlCol="0">
            <a:spAutoFit/>
          </a:bodyPr>
          <a:lstStyle/>
          <a:p>
            <a:r>
              <a:rPr lang="en-IN" dirty="0"/>
              <a:t>Knowing the members of each cluster, compute the new centroid for each cluster based on these new membership assignment. </a:t>
            </a:r>
          </a:p>
        </p:txBody>
      </p:sp>
      <p:sp>
        <p:nvSpPr>
          <p:cNvPr id="8" name="TextBox 7">
            <a:extLst>
              <a:ext uri="{FF2B5EF4-FFF2-40B4-BE49-F238E27FC236}">
                <a16:creationId xmlns:a16="http://schemas.microsoft.com/office/drawing/2014/main" xmlns="" id="{2EFB9C65-F22C-4DF3-BA7C-083BF79F2D1D}"/>
              </a:ext>
            </a:extLst>
          </p:cNvPr>
          <p:cNvSpPr txBox="1"/>
          <p:nvPr/>
        </p:nvSpPr>
        <p:spPr>
          <a:xfrm>
            <a:off x="2384446" y="5531005"/>
            <a:ext cx="1369286" cy="369332"/>
          </a:xfrm>
          <a:prstGeom prst="rect">
            <a:avLst/>
          </a:prstGeom>
          <a:noFill/>
        </p:spPr>
        <p:txBody>
          <a:bodyPr wrap="none" rtlCol="0">
            <a:spAutoFit/>
          </a:bodyPr>
          <a:lstStyle/>
          <a:p>
            <a:r>
              <a:rPr lang="en-IN" dirty="0"/>
              <a:t>=(3.66, 2.66)</a:t>
            </a:r>
          </a:p>
        </p:txBody>
      </p:sp>
      <p:grpSp>
        <p:nvGrpSpPr>
          <p:cNvPr id="23" name="Group 22">
            <a:extLst>
              <a:ext uri="{FF2B5EF4-FFF2-40B4-BE49-F238E27FC236}">
                <a16:creationId xmlns:a16="http://schemas.microsoft.com/office/drawing/2014/main" xmlns="" id="{50FBC0C0-FFF9-4472-A19E-58562D4B4E8E}"/>
              </a:ext>
            </a:extLst>
          </p:cNvPr>
          <p:cNvGrpSpPr/>
          <p:nvPr/>
        </p:nvGrpSpPr>
        <p:grpSpPr>
          <a:xfrm>
            <a:off x="4867403" y="2423160"/>
            <a:ext cx="3857492" cy="3857492"/>
            <a:chOff x="6489871" y="2423160"/>
            <a:chExt cx="5143322" cy="3857492"/>
          </a:xfrm>
        </p:grpSpPr>
        <p:pic>
          <p:nvPicPr>
            <p:cNvPr id="10" name="Picture 9">
              <a:extLst>
                <a:ext uri="{FF2B5EF4-FFF2-40B4-BE49-F238E27FC236}">
                  <a16:creationId xmlns:a16="http://schemas.microsoft.com/office/drawing/2014/main" xmlns="" id="{6CD14010-8720-4A9F-8523-7B624FB9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9871" y="2423160"/>
              <a:ext cx="5143322" cy="3857492"/>
            </a:xfrm>
            <a:prstGeom prst="rect">
              <a:avLst/>
            </a:prstGeom>
          </p:spPr>
        </p:pic>
        <p:cxnSp>
          <p:nvCxnSpPr>
            <p:cNvPr id="12" name="Straight Connector 11">
              <a:extLst>
                <a:ext uri="{FF2B5EF4-FFF2-40B4-BE49-F238E27FC236}">
                  <a16:creationId xmlns:a16="http://schemas.microsoft.com/office/drawing/2014/main" xmlns="" id="{4370FA3D-768D-4FEB-8EC7-074F2B2545CC}"/>
                </a:ext>
              </a:extLst>
            </p:cNvPr>
            <p:cNvCxnSpPr>
              <a:cxnSpLocks/>
            </p:cNvCxnSpPr>
            <p:nvPr/>
          </p:nvCxnSpPr>
          <p:spPr>
            <a:xfrm>
              <a:off x="7159083" y="3278459"/>
              <a:ext cx="1492792" cy="2566716"/>
            </a:xfrm>
            <a:prstGeom prst="line">
              <a:avLst/>
            </a:prstGeom>
            <a:ln w="571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3455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5DF6E-B2C8-4B9E-9EDE-100DE8F0CA33}"/>
              </a:ext>
            </a:extLst>
          </p:cNvPr>
          <p:cNvSpPr>
            <a:spLocks noGrp="1"/>
          </p:cNvSpPr>
          <p:nvPr>
            <p:ph type="title"/>
          </p:nvPr>
        </p:nvSpPr>
        <p:spPr>
          <a:xfrm>
            <a:off x="742950" y="430085"/>
            <a:ext cx="7658100" cy="391345"/>
          </a:xfrm>
        </p:spPr>
        <p:txBody>
          <a:bodyPr vert="horz" lIns="91440" tIns="45720" rIns="91440" bIns="45720" rtlCol="0" anchor="b">
            <a:normAutofit fontScale="90000"/>
          </a:bodyPr>
          <a:lstStyle/>
          <a:p>
            <a:pPr algn="ctr"/>
            <a:r>
              <a:rPr lang="en-US" sz="5400" dirty="0"/>
              <a:t>Example of k-means: iteration 2</a:t>
            </a:r>
          </a:p>
        </p:txBody>
      </p:sp>
      <p:sp>
        <p:nvSpPr>
          <p:cNvPr id="3" name="Content Placeholder 2">
            <a:extLst>
              <a:ext uri="{FF2B5EF4-FFF2-40B4-BE49-F238E27FC236}">
                <a16:creationId xmlns:a16="http://schemas.microsoft.com/office/drawing/2014/main" xmlns="" id="{F9D05278-26F2-42D9-A70C-CFB316C3692E}"/>
              </a:ext>
            </a:extLst>
          </p:cNvPr>
          <p:cNvSpPr>
            <a:spLocks noGrp="1"/>
          </p:cNvSpPr>
          <p:nvPr>
            <p:ph idx="1"/>
          </p:nvPr>
        </p:nvSpPr>
        <p:spPr>
          <a:xfrm>
            <a:off x="742950" y="1419084"/>
            <a:ext cx="7658100" cy="528429"/>
          </a:xfrm>
        </p:spPr>
        <p:txBody>
          <a:bodyPr vert="horz" lIns="91440" tIns="45720" rIns="91440" bIns="45720" rtlCol="0">
            <a:normAutofit/>
          </a:bodyPr>
          <a:lstStyle/>
          <a:p>
            <a:pPr marL="0" indent="0" algn="ctr">
              <a:buNone/>
            </a:pPr>
            <a:r>
              <a:rPr lang="en-US" sz="2400" dirty="0"/>
              <a:t>Step 2: </a:t>
            </a:r>
            <a:r>
              <a:rPr lang="en-IN" sz="2400" dirty="0"/>
              <a:t>Renew membership based on new centroids.</a:t>
            </a:r>
            <a:endParaRPr lang="en-US" sz="2400" dirty="0"/>
          </a:p>
        </p:txBody>
      </p:sp>
      <p:sp>
        <p:nvSpPr>
          <p:cNvPr id="139" name="Rectangle 138">
            <a:extLst>
              <a:ext uri="{FF2B5EF4-FFF2-40B4-BE49-F238E27FC236}">
                <a16:creationId xmlns:a16="http://schemas.microsoft.com/office/drawing/2014/main" xmlns="" id="{70BDD0CE-06A4-404B-8A13-580229C1C9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41750"/>
            <a:ext cx="9144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26">
            <a:extLst>
              <a:ext uri="{FF2B5EF4-FFF2-40B4-BE49-F238E27FC236}">
                <a16:creationId xmlns:a16="http://schemas.microsoft.com/office/drawing/2014/main" xmlns="" id="{EE9899FA-8881-472C-AA59-D08A89CA8A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1173"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6">
            <a:extLst>
              <a:ext uri="{FF2B5EF4-FFF2-40B4-BE49-F238E27FC236}">
                <a16:creationId xmlns:a16="http://schemas.microsoft.com/office/drawing/2014/main" xmlns="" id="{080B7D90-3DF1-4514-B26D-616BE35553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91062"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A81593C4-8677-4774-BB8C-ED2E47ACDB5E}"/>
              </a:ext>
            </a:extLst>
          </p:cNvPr>
          <p:cNvPicPr>
            <a:picLocks noChangeAspect="1"/>
          </p:cNvPicPr>
          <p:nvPr/>
        </p:nvPicPr>
        <p:blipFill rotWithShape="1">
          <a:blip r:embed="rId2">
            <a:lum contrast="20000"/>
          </a:blip>
          <a:srcRect t="24844" r="5937" b="18451"/>
          <a:stretch/>
        </p:blipFill>
        <p:spPr>
          <a:xfrm>
            <a:off x="862017" y="3602182"/>
            <a:ext cx="2864857" cy="1836736"/>
          </a:xfrm>
          <a:prstGeom prst="rect">
            <a:avLst/>
          </a:prstGeom>
        </p:spPr>
      </p:pic>
      <p:sp>
        <p:nvSpPr>
          <p:cNvPr id="8" name="TextBox 7">
            <a:extLst>
              <a:ext uri="{FF2B5EF4-FFF2-40B4-BE49-F238E27FC236}">
                <a16:creationId xmlns:a16="http://schemas.microsoft.com/office/drawing/2014/main" xmlns="" id="{415319F3-0B22-4B4A-8C18-26B116A9764B}"/>
              </a:ext>
            </a:extLst>
          </p:cNvPr>
          <p:cNvSpPr txBox="1"/>
          <p:nvPr/>
        </p:nvSpPr>
        <p:spPr>
          <a:xfrm>
            <a:off x="241173" y="2687626"/>
            <a:ext cx="5707524" cy="646331"/>
          </a:xfrm>
          <a:prstGeom prst="rect">
            <a:avLst/>
          </a:prstGeom>
          <a:noFill/>
        </p:spPr>
        <p:txBody>
          <a:bodyPr wrap="none" rtlCol="0">
            <a:spAutoFit/>
          </a:bodyPr>
          <a:lstStyle/>
          <a:p>
            <a:r>
              <a:rPr lang="en-IN" dirty="0"/>
              <a:t>Compute the distance of all objects to the new centroids.</a:t>
            </a:r>
          </a:p>
          <a:p>
            <a:r>
              <a:rPr lang="en-IN" dirty="0"/>
              <a:t>Assign each object to the cluster with the nearest centroid.</a:t>
            </a:r>
          </a:p>
        </p:txBody>
      </p:sp>
      <p:cxnSp>
        <p:nvCxnSpPr>
          <p:cNvPr id="17" name="Straight Connector 16">
            <a:extLst>
              <a:ext uri="{FF2B5EF4-FFF2-40B4-BE49-F238E27FC236}">
                <a16:creationId xmlns:a16="http://schemas.microsoft.com/office/drawing/2014/main" xmlns="" id="{20F327CE-7CD3-4F0B-91F5-5742677E452D}"/>
              </a:ext>
            </a:extLst>
          </p:cNvPr>
          <p:cNvCxnSpPr>
            <a:cxnSpLocks/>
          </p:cNvCxnSpPr>
          <p:nvPr/>
        </p:nvCxnSpPr>
        <p:spPr>
          <a:xfrm>
            <a:off x="5369312" y="3278459"/>
            <a:ext cx="1119594" cy="2566716"/>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519F4830-403A-4437-9BAC-A766F5132B90}"/>
              </a:ext>
            </a:extLst>
          </p:cNvPr>
          <p:cNvGrpSpPr/>
          <p:nvPr/>
        </p:nvGrpSpPr>
        <p:grpSpPr>
          <a:xfrm>
            <a:off x="4867403" y="2423161"/>
            <a:ext cx="3857492" cy="3857491"/>
            <a:chOff x="6489871" y="2423160"/>
            <a:chExt cx="5143322" cy="3857491"/>
          </a:xfrm>
        </p:grpSpPr>
        <p:pic>
          <p:nvPicPr>
            <p:cNvPr id="19" name="Picture 18">
              <a:extLst>
                <a:ext uri="{FF2B5EF4-FFF2-40B4-BE49-F238E27FC236}">
                  <a16:creationId xmlns:a16="http://schemas.microsoft.com/office/drawing/2014/main" xmlns="" id="{0B4943B4-E999-43E6-9185-147537F28DF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9871" y="2423160"/>
              <a:ext cx="5143322" cy="3857491"/>
            </a:xfrm>
            <a:prstGeom prst="rect">
              <a:avLst/>
            </a:prstGeom>
          </p:spPr>
        </p:pic>
        <p:cxnSp>
          <p:nvCxnSpPr>
            <p:cNvPr id="20" name="Straight Connector 19">
              <a:extLst>
                <a:ext uri="{FF2B5EF4-FFF2-40B4-BE49-F238E27FC236}">
                  <a16:creationId xmlns:a16="http://schemas.microsoft.com/office/drawing/2014/main" xmlns="" id="{EC05220D-09A1-48E3-8C9D-73DB270F78BD}"/>
                </a:ext>
              </a:extLst>
            </p:cNvPr>
            <p:cNvCxnSpPr>
              <a:cxnSpLocks/>
            </p:cNvCxnSpPr>
            <p:nvPr/>
          </p:nvCxnSpPr>
          <p:spPr>
            <a:xfrm>
              <a:off x="7159083" y="2687625"/>
              <a:ext cx="2237055" cy="3157550"/>
            </a:xfrm>
            <a:prstGeom prst="line">
              <a:avLst/>
            </a:prstGeom>
            <a:ln w="571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5963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5DF6E-B2C8-4B9E-9EDE-100DE8F0CA33}"/>
              </a:ext>
            </a:extLst>
          </p:cNvPr>
          <p:cNvSpPr>
            <a:spLocks noGrp="1"/>
          </p:cNvSpPr>
          <p:nvPr>
            <p:ph type="title"/>
          </p:nvPr>
        </p:nvSpPr>
        <p:spPr>
          <a:xfrm>
            <a:off x="742950" y="338329"/>
            <a:ext cx="7658100" cy="441015"/>
          </a:xfrm>
        </p:spPr>
        <p:txBody>
          <a:bodyPr vert="horz" lIns="91440" tIns="45720" rIns="91440" bIns="45720" rtlCol="0" anchor="b">
            <a:normAutofit fontScale="90000"/>
          </a:bodyPr>
          <a:lstStyle/>
          <a:p>
            <a:pPr algn="ctr"/>
            <a:r>
              <a:rPr lang="en-US" sz="4900" dirty="0">
                <a:solidFill>
                  <a:prstClr val="black"/>
                </a:solidFill>
              </a:rPr>
              <a:t>Example of k-means: iteration 2</a:t>
            </a:r>
            <a:endParaRPr lang="en-US" sz="5400" dirty="0"/>
          </a:p>
        </p:txBody>
      </p:sp>
      <p:sp>
        <p:nvSpPr>
          <p:cNvPr id="3" name="Content Placeholder 2">
            <a:extLst>
              <a:ext uri="{FF2B5EF4-FFF2-40B4-BE49-F238E27FC236}">
                <a16:creationId xmlns:a16="http://schemas.microsoft.com/office/drawing/2014/main" xmlns="" id="{F9D05278-26F2-42D9-A70C-CFB316C3692E}"/>
              </a:ext>
            </a:extLst>
          </p:cNvPr>
          <p:cNvSpPr>
            <a:spLocks noGrp="1"/>
          </p:cNvSpPr>
          <p:nvPr>
            <p:ph idx="1"/>
          </p:nvPr>
        </p:nvSpPr>
        <p:spPr>
          <a:xfrm>
            <a:off x="742950" y="1419084"/>
            <a:ext cx="7658100" cy="528429"/>
          </a:xfrm>
        </p:spPr>
        <p:txBody>
          <a:bodyPr vert="horz" lIns="91440" tIns="45720" rIns="91440" bIns="45720" rtlCol="0">
            <a:normAutofit/>
          </a:bodyPr>
          <a:lstStyle/>
          <a:p>
            <a:pPr marL="0" indent="0" algn="ctr">
              <a:buNone/>
            </a:pPr>
            <a:r>
              <a:rPr lang="en-US" sz="2400" dirty="0"/>
              <a:t>Step 3: </a:t>
            </a:r>
            <a:r>
              <a:rPr lang="en-IN" sz="2400" dirty="0"/>
              <a:t>Compute new centroids of the current partition.</a:t>
            </a:r>
            <a:endParaRPr lang="en-US" sz="2400" dirty="0"/>
          </a:p>
        </p:txBody>
      </p:sp>
      <p:sp>
        <p:nvSpPr>
          <p:cNvPr id="139" name="Rectangle 138">
            <a:extLst>
              <a:ext uri="{FF2B5EF4-FFF2-40B4-BE49-F238E27FC236}">
                <a16:creationId xmlns:a16="http://schemas.microsoft.com/office/drawing/2014/main" xmlns="" id="{70BDD0CE-06A4-404B-8A13-580229C1C9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41750"/>
            <a:ext cx="9144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26">
            <a:extLst>
              <a:ext uri="{FF2B5EF4-FFF2-40B4-BE49-F238E27FC236}">
                <a16:creationId xmlns:a16="http://schemas.microsoft.com/office/drawing/2014/main" xmlns="" id="{EE9899FA-8881-472C-AA59-D08A89CA8A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1173"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6">
            <a:extLst>
              <a:ext uri="{FF2B5EF4-FFF2-40B4-BE49-F238E27FC236}">
                <a16:creationId xmlns:a16="http://schemas.microsoft.com/office/drawing/2014/main" xmlns="" id="{080B7D90-3DF1-4514-B26D-616BE35553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91062"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741039C5-5851-44A4-9050-0BA5DEDF4451}"/>
              </a:ext>
            </a:extLst>
          </p:cNvPr>
          <p:cNvPicPr>
            <a:picLocks noChangeAspect="1"/>
          </p:cNvPicPr>
          <p:nvPr/>
        </p:nvPicPr>
        <p:blipFill rotWithShape="1">
          <a:blip r:embed="rId2">
            <a:lum contrast="20000"/>
          </a:blip>
          <a:srcRect t="42992" r="-798"/>
          <a:stretch/>
        </p:blipFill>
        <p:spPr>
          <a:xfrm>
            <a:off x="1028264" y="4202545"/>
            <a:ext cx="2657045" cy="1511190"/>
          </a:xfrm>
          <a:prstGeom prst="rect">
            <a:avLst/>
          </a:prstGeom>
        </p:spPr>
      </p:pic>
      <p:sp>
        <p:nvSpPr>
          <p:cNvPr id="11" name="TextBox 10">
            <a:extLst>
              <a:ext uri="{FF2B5EF4-FFF2-40B4-BE49-F238E27FC236}">
                <a16:creationId xmlns:a16="http://schemas.microsoft.com/office/drawing/2014/main" xmlns="" id="{6F2637C5-E415-4CA9-9DCC-B71978619437}"/>
              </a:ext>
            </a:extLst>
          </p:cNvPr>
          <p:cNvSpPr txBox="1"/>
          <p:nvPr/>
        </p:nvSpPr>
        <p:spPr>
          <a:xfrm>
            <a:off x="667480" y="2851188"/>
            <a:ext cx="3378614" cy="1200329"/>
          </a:xfrm>
          <a:prstGeom prst="rect">
            <a:avLst/>
          </a:prstGeom>
          <a:noFill/>
        </p:spPr>
        <p:txBody>
          <a:bodyPr wrap="square" rtlCol="0">
            <a:spAutoFit/>
          </a:bodyPr>
          <a:lstStyle/>
          <a:p>
            <a:r>
              <a:rPr lang="en-IN" dirty="0"/>
              <a:t>Knowing the members of each cluster, compute the new centroid for each cluster based on these new membership assignment. </a:t>
            </a:r>
          </a:p>
        </p:txBody>
      </p:sp>
      <p:pic>
        <p:nvPicPr>
          <p:cNvPr id="9" name="Picture 8" descr="Chart, scatter chart&#10;&#10;Description automatically generated">
            <a:extLst>
              <a:ext uri="{FF2B5EF4-FFF2-40B4-BE49-F238E27FC236}">
                <a16:creationId xmlns:a16="http://schemas.microsoft.com/office/drawing/2014/main" xmlns="" id="{3DD0BE4D-AB6C-4D3D-BA1F-82DACFD80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185" y="2599459"/>
            <a:ext cx="3695279" cy="3695280"/>
          </a:xfrm>
          <a:prstGeom prst="rect">
            <a:avLst/>
          </a:prstGeom>
        </p:spPr>
      </p:pic>
      <p:cxnSp>
        <p:nvCxnSpPr>
          <p:cNvPr id="14" name="Straight Connector 13">
            <a:extLst>
              <a:ext uri="{FF2B5EF4-FFF2-40B4-BE49-F238E27FC236}">
                <a16:creationId xmlns:a16="http://schemas.microsoft.com/office/drawing/2014/main" xmlns="" id="{AD3B3348-6F49-4C5C-8A93-B8942502383C}"/>
              </a:ext>
            </a:extLst>
          </p:cNvPr>
          <p:cNvCxnSpPr>
            <a:cxnSpLocks/>
          </p:cNvCxnSpPr>
          <p:nvPr/>
        </p:nvCxnSpPr>
        <p:spPr>
          <a:xfrm>
            <a:off x="5369312" y="2809543"/>
            <a:ext cx="1756317" cy="3067151"/>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047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5DF6E-B2C8-4B9E-9EDE-100DE8F0CA33}"/>
              </a:ext>
            </a:extLst>
          </p:cNvPr>
          <p:cNvSpPr>
            <a:spLocks noGrp="1"/>
          </p:cNvSpPr>
          <p:nvPr>
            <p:ph type="title"/>
          </p:nvPr>
        </p:nvSpPr>
        <p:spPr>
          <a:xfrm>
            <a:off x="742950" y="338329"/>
            <a:ext cx="7658100" cy="487377"/>
          </a:xfrm>
        </p:spPr>
        <p:txBody>
          <a:bodyPr vert="horz" lIns="91440" tIns="45720" rIns="91440" bIns="45720" rtlCol="0" anchor="b">
            <a:normAutofit fontScale="90000"/>
          </a:bodyPr>
          <a:lstStyle/>
          <a:p>
            <a:pPr algn="ctr"/>
            <a:r>
              <a:rPr lang="en-US" sz="5400" dirty="0"/>
              <a:t>Example of k-means: iteration 3</a:t>
            </a:r>
          </a:p>
        </p:txBody>
      </p:sp>
      <p:sp>
        <p:nvSpPr>
          <p:cNvPr id="3" name="Content Placeholder 2">
            <a:extLst>
              <a:ext uri="{FF2B5EF4-FFF2-40B4-BE49-F238E27FC236}">
                <a16:creationId xmlns:a16="http://schemas.microsoft.com/office/drawing/2014/main" xmlns="" id="{F9D05278-26F2-42D9-A70C-CFB316C3692E}"/>
              </a:ext>
            </a:extLst>
          </p:cNvPr>
          <p:cNvSpPr>
            <a:spLocks noGrp="1"/>
          </p:cNvSpPr>
          <p:nvPr>
            <p:ph idx="1"/>
          </p:nvPr>
        </p:nvSpPr>
        <p:spPr>
          <a:xfrm>
            <a:off x="742950" y="1419084"/>
            <a:ext cx="7658100" cy="528429"/>
          </a:xfrm>
        </p:spPr>
        <p:txBody>
          <a:bodyPr vert="horz" lIns="91440" tIns="45720" rIns="91440" bIns="45720" rtlCol="0">
            <a:normAutofit/>
          </a:bodyPr>
          <a:lstStyle/>
          <a:p>
            <a:pPr marL="0" indent="0" algn="ctr">
              <a:buNone/>
            </a:pPr>
            <a:r>
              <a:rPr lang="en-US" sz="2400" dirty="0"/>
              <a:t>Step 3: </a:t>
            </a:r>
            <a:r>
              <a:rPr lang="en-IN" sz="2400" dirty="0"/>
              <a:t>Repeat the first two steps until its convergence.</a:t>
            </a:r>
            <a:endParaRPr lang="en-US" sz="2400" dirty="0"/>
          </a:p>
        </p:txBody>
      </p:sp>
      <p:sp>
        <p:nvSpPr>
          <p:cNvPr id="139" name="Rectangle 138">
            <a:extLst>
              <a:ext uri="{FF2B5EF4-FFF2-40B4-BE49-F238E27FC236}">
                <a16:creationId xmlns:a16="http://schemas.microsoft.com/office/drawing/2014/main" xmlns="" id="{70BDD0CE-06A4-404B-8A13-580229C1C9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41750"/>
            <a:ext cx="9144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26">
            <a:extLst>
              <a:ext uri="{FF2B5EF4-FFF2-40B4-BE49-F238E27FC236}">
                <a16:creationId xmlns:a16="http://schemas.microsoft.com/office/drawing/2014/main" xmlns="" id="{EE9899FA-8881-472C-AA59-D08A89CA8A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1173"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6">
            <a:extLst>
              <a:ext uri="{FF2B5EF4-FFF2-40B4-BE49-F238E27FC236}">
                <a16:creationId xmlns:a16="http://schemas.microsoft.com/office/drawing/2014/main" xmlns="" id="{080B7D90-3DF1-4514-B26D-616BE35553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91062" y="2423161"/>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8E50CDB8-F242-422E-8384-779DE8D470AA}"/>
              </a:ext>
            </a:extLst>
          </p:cNvPr>
          <p:cNvPicPr>
            <a:picLocks noChangeAspect="1"/>
          </p:cNvPicPr>
          <p:nvPr/>
        </p:nvPicPr>
        <p:blipFill rotWithShape="1">
          <a:blip r:embed="rId2">
            <a:lum contrast="20000"/>
          </a:blip>
          <a:srcRect t="18382" r="559" b="33627"/>
          <a:stretch/>
        </p:blipFill>
        <p:spPr>
          <a:xfrm>
            <a:off x="746873" y="3333956"/>
            <a:ext cx="3180891" cy="1773754"/>
          </a:xfrm>
          <a:prstGeom prst="rect">
            <a:avLst/>
          </a:prstGeom>
        </p:spPr>
      </p:pic>
      <p:sp>
        <p:nvSpPr>
          <p:cNvPr id="12" name="TextBox 11">
            <a:extLst>
              <a:ext uri="{FF2B5EF4-FFF2-40B4-BE49-F238E27FC236}">
                <a16:creationId xmlns:a16="http://schemas.microsoft.com/office/drawing/2014/main" xmlns="" id="{0165020F-A07A-4333-8A4F-EDA1AFFA6E92}"/>
              </a:ext>
            </a:extLst>
          </p:cNvPr>
          <p:cNvSpPr txBox="1"/>
          <p:nvPr/>
        </p:nvSpPr>
        <p:spPr>
          <a:xfrm>
            <a:off x="241173" y="2687626"/>
            <a:ext cx="5707524" cy="646331"/>
          </a:xfrm>
          <a:prstGeom prst="rect">
            <a:avLst/>
          </a:prstGeom>
          <a:noFill/>
        </p:spPr>
        <p:txBody>
          <a:bodyPr wrap="none" rtlCol="0">
            <a:spAutoFit/>
          </a:bodyPr>
          <a:lstStyle/>
          <a:p>
            <a:r>
              <a:rPr lang="en-IN" dirty="0"/>
              <a:t>Compute the distance of all objects to the new centroids.</a:t>
            </a:r>
          </a:p>
          <a:p>
            <a:r>
              <a:rPr lang="en-IN" dirty="0"/>
              <a:t>Assign each object to the cluster with the nearest centroid.</a:t>
            </a:r>
          </a:p>
        </p:txBody>
      </p:sp>
      <p:sp>
        <p:nvSpPr>
          <p:cNvPr id="9" name="Rectangle 8">
            <a:extLst>
              <a:ext uri="{FF2B5EF4-FFF2-40B4-BE49-F238E27FC236}">
                <a16:creationId xmlns:a16="http://schemas.microsoft.com/office/drawing/2014/main" xmlns="" id="{1639E427-307F-4112-8EA5-4D542A1CEF53}"/>
              </a:ext>
            </a:extLst>
          </p:cNvPr>
          <p:cNvSpPr/>
          <p:nvPr/>
        </p:nvSpPr>
        <p:spPr>
          <a:xfrm>
            <a:off x="275200" y="5107711"/>
            <a:ext cx="4173101" cy="1323439"/>
          </a:xfrm>
          <a:prstGeom prst="rect">
            <a:avLst/>
          </a:prstGeom>
        </p:spPr>
        <p:txBody>
          <a:bodyPr wrap="square">
            <a:spAutoFit/>
          </a:bodyPr>
          <a:lstStyle/>
          <a:p>
            <a:r>
              <a:rPr lang="en-IN" sz="1600" dirty="0"/>
              <a:t>Knowing the members of each cluster, compute the new centroid for each cluster based on these new membership assignment. </a:t>
            </a:r>
          </a:p>
          <a:p>
            <a:r>
              <a:rPr lang="en-IN" sz="1600" dirty="0">
                <a:highlight>
                  <a:srgbClr val="FFFF00"/>
                </a:highlight>
              </a:rPr>
              <a:t>Since there is no change in cluster assignments and centroids the algorithm terminates.</a:t>
            </a:r>
          </a:p>
        </p:txBody>
      </p:sp>
      <p:pic>
        <p:nvPicPr>
          <p:cNvPr id="14" name="Picture 13" descr="Chart, scatter chart&#10;&#10;Description automatically generated">
            <a:extLst>
              <a:ext uri="{FF2B5EF4-FFF2-40B4-BE49-F238E27FC236}">
                <a16:creationId xmlns:a16="http://schemas.microsoft.com/office/drawing/2014/main" xmlns="" id="{D923B0CB-409A-4A53-9965-2FBF519D3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185" y="2599459"/>
            <a:ext cx="3695279" cy="3695280"/>
          </a:xfrm>
          <a:prstGeom prst="rect">
            <a:avLst/>
          </a:prstGeom>
        </p:spPr>
      </p:pic>
      <p:cxnSp>
        <p:nvCxnSpPr>
          <p:cNvPr id="11" name="Straight Connector 10">
            <a:extLst>
              <a:ext uri="{FF2B5EF4-FFF2-40B4-BE49-F238E27FC236}">
                <a16:creationId xmlns:a16="http://schemas.microsoft.com/office/drawing/2014/main" xmlns="" id="{D7417932-BE9D-4C92-AF13-5E0C2A3AB0C9}"/>
              </a:ext>
            </a:extLst>
          </p:cNvPr>
          <p:cNvCxnSpPr>
            <a:cxnSpLocks/>
          </p:cNvCxnSpPr>
          <p:nvPr/>
        </p:nvCxnSpPr>
        <p:spPr>
          <a:xfrm>
            <a:off x="5350609" y="2854742"/>
            <a:ext cx="1756317" cy="3067151"/>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971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4AD21-FC72-43C3-B306-8E7B55E3738F}"/>
              </a:ext>
            </a:extLst>
          </p:cNvPr>
          <p:cNvSpPr>
            <a:spLocks noGrp="1"/>
          </p:cNvSpPr>
          <p:nvPr>
            <p:ph type="title"/>
          </p:nvPr>
        </p:nvSpPr>
        <p:spPr/>
        <p:txBody>
          <a:bodyPr/>
          <a:lstStyle/>
          <a:p>
            <a:r>
              <a:rPr lang="en-IN" dirty="0"/>
              <a:t>Applications of k-means clustering</a:t>
            </a:r>
          </a:p>
        </p:txBody>
      </p:sp>
      <p:sp>
        <p:nvSpPr>
          <p:cNvPr id="3" name="Content Placeholder 2">
            <a:extLst>
              <a:ext uri="{FF2B5EF4-FFF2-40B4-BE49-F238E27FC236}">
                <a16:creationId xmlns:a16="http://schemas.microsoft.com/office/drawing/2014/main" xmlns="" id="{F17071BA-BD6A-4B2A-8F64-5B4390ACE115}"/>
              </a:ext>
            </a:extLst>
          </p:cNvPr>
          <p:cNvSpPr>
            <a:spLocks noGrp="1"/>
          </p:cNvSpPr>
          <p:nvPr>
            <p:ph idx="1"/>
          </p:nvPr>
        </p:nvSpPr>
        <p:spPr/>
        <p:txBody>
          <a:bodyPr>
            <a:normAutofit/>
          </a:bodyPr>
          <a:lstStyle/>
          <a:p>
            <a:r>
              <a:rPr lang="en-IN" dirty="0"/>
              <a:t>Behavioural segmentation:</a:t>
            </a:r>
          </a:p>
          <a:p>
            <a:endParaRPr lang="en-IN" dirty="0"/>
          </a:p>
          <a:p>
            <a:r>
              <a:rPr lang="en-IN" dirty="0"/>
              <a:t>Inventory categorization:</a:t>
            </a:r>
          </a:p>
          <a:p>
            <a:endParaRPr lang="en-IN" dirty="0"/>
          </a:p>
          <a:p>
            <a:r>
              <a:rPr lang="en-IN" dirty="0"/>
              <a:t>Sorting sensor measurements:</a:t>
            </a:r>
          </a:p>
          <a:p>
            <a:endParaRPr lang="en-IN" dirty="0"/>
          </a:p>
          <a:p>
            <a:r>
              <a:rPr lang="en-IN" dirty="0"/>
              <a:t>Image Segmentation </a:t>
            </a:r>
          </a:p>
          <a:p>
            <a:endParaRPr lang="en-IN" dirty="0"/>
          </a:p>
        </p:txBody>
      </p:sp>
    </p:spTree>
    <p:extLst>
      <p:ext uri="{BB962C8B-B14F-4D97-AF65-F5344CB8AC3E}">
        <p14:creationId xmlns:p14="http://schemas.microsoft.com/office/powerpoint/2010/main" val="1462125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Introduction to Linear Regression</a:t>
            </a:r>
          </a:p>
        </p:txBody>
      </p:sp>
      <p:sp>
        <p:nvSpPr>
          <p:cNvPr id="3" name="Content Placeholder 2"/>
          <p:cNvSpPr>
            <a:spLocks noGrp="1"/>
          </p:cNvSpPr>
          <p:nvPr>
            <p:ph idx="1"/>
          </p:nvPr>
        </p:nvSpPr>
        <p:spPr>
          <a:xfrm>
            <a:off x="457200" y="1219200"/>
            <a:ext cx="8382000" cy="5410200"/>
          </a:xfrm>
        </p:spPr>
        <p:txBody>
          <a:bodyPr>
            <a:normAutofit/>
          </a:bodyPr>
          <a:lstStyle/>
          <a:p>
            <a:pPr algn="just"/>
            <a:r>
              <a:rPr lang="en-IN" sz="2400" dirty="0"/>
              <a:t>This does not necessarily imply that one variable causes the other (for example, higher SAT scores do not cause higher college grades), but that there is some significant association between the two variables</a:t>
            </a:r>
          </a:p>
          <a:p>
            <a:pPr algn="just"/>
            <a:endParaRPr lang="en-IN" sz="2400" dirty="0"/>
          </a:p>
          <a:p>
            <a:pPr algn="just"/>
            <a:r>
              <a:rPr lang="en-IN" sz="2400" dirty="0"/>
              <a:t> A scatterplot can be a helpful tool in determining the strength of the relationship between two variables. </a:t>
            </a:r>
          </a:p>
          <a:p>
            <a:pPr algn="just"/>
            <a:endParaRPr lang="en-IN" sz="2400" dirty="0"/>
          </a:p>
          <a:p>
            <a:pPr algn="just"/>
            <a:r>
              <a:rPr lang="en-IN" sz="2400" dirty="0"/>
              <a:t>If there appears to be no association between the proposed explanatory and dependent variables (i.e., the scatterplot does not indicate any increasing or decreasing trends), then fitting a linear regression model to the data probably will not provide a useful model. </a:t>
            </a:r>
          </a:p>
          <a:p>
            <a:pPr algn="just"/>
            <a:endParaRPr lang="en-IN" sz="2400" dirty="0"/>
          </a:p>
          <a:p>
            <a:pPr algn="just"/>
            <a:endParaRPr lang="en-IN" sz="2400" dirty="0"/>
          </a:p>
          <a:p>
            <a:pPr algn="just"/>
            <a:endParaRPr lang="en-IN" sz="2400" dirty="0"/>
          </a:p>
        </p:txBody>
      </p:sp>
    </p:spTree>
    <p:extLst>
      <p:ext uri="{BB962C8B-B14F-4D97-AF65-F5344CB8AC3E}">
        <p14:creationId xmlns:p14="http://schemas.microsoft.com/office/powerpoint/2010/main" val="403430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Introduction to Linear Regression</a:t>
            </a:r>
          </a:p>
        </p:txBody>
      </p:sp>
      <p:sp>
        <p:nvSpPr>
          <p:cNvPr id="3" name="Content Placeholder 2"/>
          <p:cNvSpPr>
            <a:spLocks noGrp="1"/>
          </p:cNvSpPr>
          <p:nvPr>
            <p:ph idx="1"/>
          </p:nvPr>
        </p:nvSpPr>
        <p:spPr>
          <a:xfrm>
            <a:off x="457200" y="1219200"/>
            <a:ext cx="8382000" cy="5410200"/>
          </a:xfrm>
        </p:spPr>
        <p:txBody>
          <a:bodyPr>
            <a:normAutofit lnSpcReduction="10000"/>
          </a:bodyPr>
          <a:lstStyle/>
          <a:p>
            <a:pPr algn="just"/>
            <a:r>
              <a:rPr lang="en-IN" sz="2400" dirty="0"/>
              <a:t>The simplest deterministic mathematical relationship between two variables x and y is a linear relationship.</a:t>
            </a:r>
          </a:p>
          <a:p>
            <a:pPr marL="0" indent="0" algn="just">
              <a:buNone/>
            </a:pPr>
            <a:endParaRPr lang="en-IN" sz="2400" dirty="0"/>
          </a:p>
          <a:p>
            <a:pPr marL="0" indent="0" algn="ctr">
              <a:buNone/>
            </a:pPr>
            <a:r>
              <a:rPr lang="es-ES" sz="2400" dirty="0"/>
              <a:t>y =b</a:t>
            </a:r>
            <a:r>
              <a:rPr lang="es-ES" sz="2400" baseline="-25000" dirty="0"/>
              <a:t>0</a:t>
            </a:r>
            <a:r>
              <a:rPr lang="es-ES" sz="2400" dirty="0"/>
              <a:t> + b</a:t>
            </a:r>
            <a:r>
              <a:rPr lang="es-ES" sz="2400" baseline="-25000" dirty="0"/>
              <a:t>1</a:t>
            </a:r>
            <a:r>
              <a:rPr lang="es-ES" sz="2400" dirty="0"/>
              <a:t>x</a:t>
            </a:r>
          </a:p>
          <a:p>
            <a:pPr marL="0" indent="0" algn="ctr">
              <a:buNone/>
            </a:pPr>
            <a:endParaRPr lang="es-ES" sz="2400" dirty="0"/>
          </a:p>
          <a:p>
            <a:pPr algn="just"/>
            <a:r>
              <a:rPr lang="en-IN" sz="2400" dirty="0"/>
              <a:t>The set of pairs (x, y) for which determines a straight line with slope b</a:t>
            </a:r>
            <a:r>
              <a:rPr lang="en-IN" sz="2400" baseline="-25000" dirty="0"/>
              <a:t>1</a:t>
            </a:r>
            <a:r>
              <a:rPr lang="en-IN" sz="2400" dirty="0"/>
              <a:t> and y-intercept b</a:t>
            </a:r>
            <a:r>
              <a:rPr lang="en-IN" sz="2400" baseline="-25000" dirty="0"/>
              <a:t>0</a:t>
            </a:r>
            <a:r>
              <a:rPr lang="en-IN" sz="2400" dirty="0"/>
              <a:t>.</a:t>
            </a:r>
          </a:p>
          <a:p>
            <a:pPr algn="just"/>
            <a:endParaRPr lang="en-IN" sz="2400" dirty="0"/>
          </a:p>
          <a:p>
            <a:pPr algn="just"/>
            <a:r>
              <a:rPr lang="en-IN" sz="2400" dirty="0"/>
              <a:t>More generally, the  denoted by x and will be called the independent, predictor, or explanatory variable.</a:t>
            </a:r>
          </a:p>
          <a:p>
            <a:pPr algn="just"/>
            <a:endParaRPr lang="en-IN" sz="2400" dirty="0"/>
          </a:p>
          <a:p>
            <a:pPr algn="just"/>
            <a:r>
              <a:rPr lang="en-IN" sz="2400" dirty="0"/>
              <a:t> For fixed x, the second variable will be random; we denote this random variable and its observed value by Y and y, respectively, and refer to it as the dependent or response variable.</a:t>
            </a:r>
          </a:p>
        </p:txBody>
      </p:sp>
    </p:spTree>
    <p:extLst>
      <p:ext uri="{BB962C8B-B14F-4D97-AF65-F5344CB8AC3E}">
        <p14:creationId xmlns:p14="http://schemas.microsoft.com/office/powerpoint/2010/main" val="3122811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CEEE2-776B-4EF8-879D-C6A413567D93}"/>
              </a:ext>
            </a:extLst>
          </p:cNvPr>
          <p:cNvSpPr>
            <a:spLocks noGrp="1"/>
          </p:cNvSpPr>
          <p:nvPr>
            <p:ph type="title"/>
          </p:nvPr>
        </p:nvSpPr>
        <p:spPr/>
        <p:txBody>
          <a:bodyPr>
            <a:normAutofit/>
          </a:bodyPr>
          <a:lstStyle/>
          <a:p>
            <a:r>
              <a:rPr lang="en-US" sz="2800" dirty="0">
                <a:solidFill>
                  <a:srgbClr val="1338AD"/>
                </a:solidFill>
              </a:rPr>
              <a:t>Introduction to Linear Regression</a:t>
            </a:r>
            <a:endParaRPr lang="en-IN" sz="2800" dirty="0"/>
          </a:p>
        </p:txBody>
      </p:sp>
      <p:sp>
        <p:nvSpPr>
          <p:cNvPr id="3" name="Content Placeholder 2">
            <a:extLst>
              <a:ext uri="{FF2B5EF4-FFF2-40B4-BE49-F238E27FC236}">
                <a16:creationId xmlns:a16="http://schemas.microsoft.com/office/drawing/2014/main" xmlns="" id="{E02B8B5C-646B-41EB-ABBB-43C415F11F57}"/>
              </a:ext>
            </a:extLst>
          </p:cNvPr>
          <p:cNvSpPr>
            <a:spLocks noGrp="1"/>
          </p:cNvSpPr>
          <p:nvPr>
            <p:ph idx="1"/>
          </p:nvPr>
        </p:nvSpPr>
        <p:spPr/>
        <p:txBody>
          <a:bodyPr>
            <a:normAutofit lnSpcReduction="10000"/>
          </a:bodyPr>
          <a:lstStyle/>
          <a:p>
            <a:pPr algn="just"/>
            <a:r>
              <a:rPr lang="en-IN" sz="2400" dirty="0"/>
              <a:t>Usually observations will be made for a number of settings of the independent variable. </a:t>
            </a:r>
          </a:p>
          <a:p>
            <a:pPr algn="just"/>
            <a:r>
              <a:rPr lang="en-IN" sz="2400" dirty="0"/>
              <a:t>Let x</a:t>
            </a:r>
            <a:r>
              <a:rPr lang="en-IN" sz="2400" baseline="-25000" dirty="0"/>
              <a:t>1</a:t>
            </a:r>
            <a:r>
              <a:rPr lang="en-IN" sz="2400" dirty="0"/>
              <a:t>, x</a:t>
            </a:r>
            <a:r>
              <a:rPr lang="en-IN" sz="2400" baseline="-25000" dirty="0"/>
              <a:t>2</a:t>
            </a:r>
            <a:r>
              <a:rPr lang="en-IN" sz="2400" dirty="0"/>
              <a:t>, ….. , </a:t>
            </a:r>
            <a:r>
              <a:rPr lang="en-IN" sz="2400" dirty="0" err="1"/>
              <a:t>x</a:t>
            </a:r>
            <a:r>
              <a:rPr lang="en-IN" sz="2400" baseline="-25000" dirty="0" err="1"/>
              <a:t>n</a:t>
            </a:r>
            <a:r>
              <a:rPr lang="en-IN" sz="2400" dirty="0"/>
              <a:t> denote values of the independent variable for which observations are made, and let Y</a:t>
            </a:r>
            <a:r>
              <a:rPr lang="en-IN" sz="2400" baseline="-25000" dirty="0"/>
              <a:t>i</a:t>
            </a:r>
            <a:r>
              <a:rPr lang="en-IN" sz="2400" dirty="0"/>
              <a:t> and </a:t>
            </a:r>
            <a:r>
              <a:rPr lang="en-IN" sz="2400" dirty="0" err="1"/>
              <a:t>y</a:t>
            </a:r>
            <a:r>
              <a:rPr lang="en-IN" sz="2400" baseline="-25000" dirty="0" err="1"/>
              <a:t>i</a:t>
            </a:r>
            <a:r>
              <a:rPr lang="en-IN" sz="2400" dirty="0"/>
              <a:t> , respectively, denote the random variable and observed value associated with.</a:t>
            </a:r>
          </a:p>
          <a:p>
            <a:pPr algn="just"/>
            <a:r>
              <a:rPr lang="en-IN" sz="2400" dirty="0"/>
              <a:t> The available bivariate data then consists of the n pairs </a:t>
            </a:r>
          </a:p>
          <a:p>
            <a:pPr marL="0" indent="0" algn="just">
              <a:buNone/>
            </a:pPr>
            <a:r>
              <a:rPr lang="en-IN" sz="2400" dirty="0"/>
              <a:t>		</a:t>
            </a:r>
            <a:r>
              <a:rPr lang="es-ES" sz="2400" dirty="0"/>
              <a:t>(x</a:t>
            </a:r>
            <a:r>
              <a:rPr lang="es-ES" sz="2400" baseline="-25000" dirty="0"/>
              <a:t>1</a:t>
            </a:r>
            <a:r>
              <a:rPr lang="es-ES" sz="2400" dirty="0"/>
              <a:t>, y</a:t>
            </a:r>
            <a:r>
              <a:rPr lang="es-ES" sz="2400" baseline="-25000" dirty="0"/>
              <a:t>1</a:t>
            </a:r>
            <a:r>
              <a:rPr lang="es-ES" sz="2400" dirty="0"/>
              <a:t>), (x</a:t>
            </a:r>
            <a:r>
              <a:rPr lang="es-ES" sz="2400" baseline="-25000" dirty="0"/>
              <a:t>2</a:t>
            </a:r>
            <a:r>
              <a:rPr lang="es-ES" sz="2400" dirty="0"/>
              <a:t>, y</a:t>
            </a:r>
            <a:r>
              <a:rPr lang="es-ES" sz="2400" baseline="-25000" dirty="0"/>
              <a:t>2</a:t>
            </a:r>
            <a:r>
              <a:rPr lang="es-ES" sz="2400" dirty="0"/>
              <a:t>), ……, (</a:t>
            </a:r>
            <a:r>
              <a:rPr lang="es-ES" sz="2400" dirty="0" err="1"/>
              <a:t>x</a:t>
            </a:r>
            <a:r>
              <a:rPr lang="es-ES" sz="2400" baseline="-25000" dirty="0" err="1"/>
              <a:t>n</a:t>
            </a:r>
            <a:r>
              <a:rPr lang="es-ES" sz="2400" dirty="0"/>
              <a:t>, </a:t>
            </a:r>
            <a:r>
              <a:rPr lang="es-ES" sz="2400" dirty="0" err="1"/>
              <a:t>y</a:t>
            </a:r>
            <a:r>
              <a:rPr lang="es-ES" sz="2400" baseline="-25000" dirty="0" err="1"/>
              <a:t>n</a:t>
            </a:r>
            <a:r>
              <a:rPr lang="es-ES" sz="2400" dirty="0"/>
              <a:t>)</a:t>
            </a:r>
            <a:r>
              <a:rPr lang="en-IN" sz="2400" dirty="0"/>
              <a:t>. </a:t>
            </a:r>
          </a:p>
          <a:p>
            <a:pPr algn="just"/>
            <a:r>
              <a:rPr lang="en-IN" sz="2400" dirty="0"/>
              <a:t>A picture of this data called a </a:t>
            </a:r>
            <a:r>
              <a:rPr lang="en-IN" sz="2400" b="1" dirty="0"/>
              <a:t>scatter plot </a:t>
            </a:r>
            <a:r>
              <a:rPr lang="en-IN" sz="2400" dirty="0"/>
              <a:t>gives preliminary impressions about the nature of any relationship.</a:t>
            </a:r>
          </a:p>
          <a:p>
            <a:pPr algn="just"/>
            <a:r>
              <a:rPr lang="en-IN" sz="2400" dirty="0"/>
              <a:t>In such a plot, each </a:t>
            </a:r>
            <a:r>
              <a:rPr lang="es-ES" sz="2400" dirty="0"/>
              <a:t>(x</a:t>
            </a:r>
            <a:r>
              <a:rPr lang="es-ES" sz="2400" baseline="-25000" dirty="0"/>
              <a:t>i</a:t>
            </a:r>
            <a:r>
              <a:rPr lang="es-ES" sz="2400" dirty="0"/>
              <a:t>, </a:t>
            </a:r>
            <a:r>
              <a:rPr lang="es-ES" sz="2400" dirty="0" err="1"/>
              <a:t>y</a:t>
            </a:r>
            <a:r>
              <a:rPr lang="es-ES" sz="2400" baseline="-25000" dirty="0" err="1"/>
              <a:t>i</a:t>
            </a:r>
            <a:r>
              <a:rPr lang="es-ES" sz="2400" dirty="0"/>
              <a:t>)</a:t>
            </a:r>
            <a:r>
              <a:rPr lang="en-IN" sz="2400" dirty="0"/>
              <a:t> is represented as a point plotted on a two-dimensional coordinate system.</a:t>
            </a:r>
          </a:p>
        </p:txBody>
      </p:sp>
    </p:spTree>
    <p:extLst>
      <p:ext uri="{BB962C8B-B14F-4D97-AF65-F5344CB8AC3E}">
        <p14:creationId xmlns:p14="http://schemas.microsoft.com/office/powerpoint/2010/main" val="4249307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32938-83D0-463E-8196-0B0CCA2D07D0}"/>
              </a:ext>
            </a:extLst>
          </p:cNvPr>
          <p:cNvSpPr>
            <a:spLocks noGrp="1"/>
          </p:cNvSpPr>
          <p:nvPr>
            <p:ph type="title"/>
          </p:nvPr>
        </p:nvSpPr>
        <p:spPr>
          <a:xfrm>
            <a:off x="457200" y="92890"/>
            <a:ext cx="8229600" cy="411162"/>
          </a:xfrm>
        </p:spPr>
        <p:txBody>
          <a:bodyPr>
            <a:noAutofit/>
          </a:bodyPr>
          <a:lstStyle/>
          <a:p>
            <a:r>
              <a:rPr lang="en-IN" sz="2800" dirty="0">
                <a:solidFill>
                  <a:srgbClr val="1338AD"/>
                </a:solidFill>
              </a:rPr>
              <a:t>Scatter Plot Example: Linear Regression</a:t>
            </a:r>
          </a:p>
        </p:txBody>
      </p:sp>
      <p:pic>
        <p:nvPicPr>
          <p:cNvPr id="4" name="Picture 3">
            <a:extLst>
              <a:ext uri="{FF2B5EF4-FFF2-40B4-BE49-F238E27FC236}">
                <a16:creationId xmlns:a16="http://schemas.microsoft.com/office/drawing/2014/main" xmlns="" id="{29AD2D19-DB21-4CB9-A322-E627EED26C82}"/>
              </a:ext>
            </a:extLst>
          </p:cNvPr>
          <p:cNvPicPr>
            <a:picLocks noChangeAspect="1"/>
          </p:cNvPicPr>
          <p:nvPr/>
        </p:nvPicPr>
        <p:blipFill>
          <a:blip r:embed="rId2">
            <a:lum bright="-20000" contrast="40000"/>
          </a:blip>
          <a:stretch>
            <a:fillRect/>
          </a:stretch>
        </p:blipFill>
        <p:spPr>
          <a:xfrm>
            <a:off x="437535" y="685800"/>
            <a:ext cx="8229600" cy="5793205"/>
          </a:xfrm>
          <a:prstGeom prst="rect">
            <a:avLst/>
          </a:prstGeom>
        </p:spPr>
      </p:pic>
      <p:sp>
        <p:nvSpPr>
          <p:cNvPr id="3" name="TextBox 2">
            <a:extLst>
              <a:ext uri="{FF2B5EF4-FFF2-40B4-BE49-F238E27FC236}">
                <a16:creationId xmlns:a16="http://schemas.microsoft.com/office/drawing/2014/main" xmlns="" id="{BCC7898B-3680-4A56-ADA1-E20856E58A03}"/>
              </a:ext>
            </a:extLst>
          </p:cNvPr>
          <p:cNvSpPr txBox="1"/>
          <p:nvPr/>
        </p:nvSpPr>
        <p:spPr>
          <a:xfrm>
            <a:off x="0" y="6488668"/>
            <a:ext cx="7634526" cy="369332"/>
          </a:xfrm>
          <a:prstGeom prst="rect">
            <a:avLst/>
          </a:prstGeom>
          <a:noFill/>
        </p:spPr>
        <p:txBody>
          <a:bodyPr wrap="none" rtlCol="0">
            <a:spAutoFit/>
          </a:bodyPr>
          <a:lstStyle/>
          <a:p>
            <a:r>
              <a:rPr lang="en-IN" dirty="0"/>
              <a:t>Credits: Probability and Statistics for Engineering and the Science by Jan Devore</a:t>
            </a:r>
          </a:p>
        </p:txBody>
      </p:sp>
    </p:spTree>
    <p:extLst>
      <p:ext uri="{BB962C8B-B14F-4D97-AF65-F5344CB8AC3E}">
        <p14:creationId xmlns:p14="http://schemas.microsoft.com/office/powerpoint/2010/main" val="1169234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AC32938-83D0-463E-8196-0B0CCA2D07D0}"/>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nSpc>
                <a:spcPct val="90000"/>
              </a:lnSpc>
            </a:pPr>
            <a:r>
              <a:rPr lang="en-US" sz="3200" dirty="0">
                <a:solidFill>
                  <a:srgbClr val="1338AD"/>
                </a:solidFill>
              </a:rPr>
              <a:t>Scatter Plot Example</a:t>
            </a:r>
          </a:p>
        </p:txBody>
      </p:sp>
      <p:pic>
        <p:nvPicPr>
          <p:cNvPr id="4" name="Picture 3">
            <a:extLst>
              <a:ext uri="{FF2B5EF4-FFF2-40B4-BE49-F238E27FC236}">
                <a16:creationId xmlns:a16="http://schemas.microsoft.com/office/drawing/2014/main" xmlns="" id="{29AD2D19-DB21-4CB9-A322-E627EED26C8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8000"/>
                    </a14:imgEffect>
                    <a14:imgEffect>
                      <a14:brightnessContrast contrast="67000"/>
                    </a14:imgEffect>
                  </a14:imgLayer>
                </a14:imgProps>
              </a:ext>
              <a:ext uri="{28A0092B-C50C-407E-A947-70E740481C1C}">
                <a14:useLocalDpi xmlns:a14="http://schemas.microsoft.com/office/drawing/2010/main" val="0"/>
              </a:ext>
            </a:extLst>
          </a:blip>
          <a:srcRect l="6235" t="1" r="5764" b="2776"/>
          <a:stretch/>
        </p:blipFill>
        <p:spPr>
          <a:xfrm>
            <a:off x="2286" y="1399792"/>
            <a:ext cx="9141714" cy="4898395"/>
          </a:xfrm>
          <a:prstGeom prst="rect">
            <a:avLst/>
          </a:prstGeom>
        </p:spPr>
      </p:pic>
    </p:spTree>
    <p:extLst>
      <p:ext uri="{BB962C8B-B14F-4D97-AF65-F5344CB8AC3E}">
        <p14:creationId xmlns:p14="http://schemas.microsoft.com/office/powerpoint/2010/main" val="4073833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Scatter Plot Example: Linear Regression</a:t>
            </a:r>
          </a:p>
        </p:txBody>
      </p:sp>
      <p:sp>
        <p:nvSpPr>
          <p:cNvPr id="3" name="Content Placeholder 2"/>
          <p:cNvSpPr>
            <a:spLocks noGrp="1"/>
          </p:cNvSpPr>
          <p:nvPr>
            <p:ph idx="1"/>
          </p:nvPr>
        </p:nvSpPr>
        <p:spPr>
          <a:xfrm>
            <a:off x="381000" y="914400"/>
            <a:ext cx="8382000" cy="5410200"/>
          </a:xfrm>
        </p:spPr>
        <p:txBody>
          <a:bodyPr>
            <a:noAutofit/>
          </a:bodyPr>
          <a:lstStyle/>
          <a:p>
            <a:pPr algn="just"/>
            <a:r>
              <a:rPr lang="en-IN" sz="2400" dirty="0"/>
              <a:t>Several observations have identical x values yet different y values.</a:t>
            </a:r>
          </a:p>
          <a:p>
            <a:pPr lvl="1"/>
            <a:r>
              <a:rPr lang="en-IN" sz="2000" i="1" dirty="0"/>
              <a:t>e.g., x</a:t>
            </a:r>
            <a:r>
              <a:rPr lang="en-IN" sz="2000" i="1" baseline="-25000" dirty="0"/>
              <a:t>8</a:t>
            </a:r>
            <a:r>
              <a:rPr lang="en-IN" sz="2000" i="1" dirty="0"/>
              <a:t>=x</a:t>
            </a:r>
            <a:r>
              <a:rPr lang="en-IN" sz="2000" i="1" baseline="-25000" dirty="0"/>
              <a:t>9</a:t>
            </a:r>
            <a:r>
              <a:rPr lang="en-IN" sz="2000" i="1" dirty="0"/>
              <a:t> =0 .75, but y</a:t>
            </a:r>
            <a:r>
              <a:rPr lang="en-IN" sz="2000" i="1" baseline="-25000" dirty="0"/>
              <a:t>8</a:t>
            </a:r>
            <a:r>
              <a:rPr lang="en-IN" sz="2000" i="1" dirty="0"/>
              <a:t> =1.80 and  y</a:t>
            </a:r>
            <a:r>
              <a:rPr lang="en-IN" sz="2000" i="1" baseline="-25000" dirty="0"/>
              <a:t>9</a:t>
            </a:r>
            <a:r>
              <a:rPr lang="en-IN" sz="2000" i="1" dirty="0"/>
              <a:t> = 1.74). Thus the value of y is not determined solely by x but also by various other factors.</a:t>
            </a:r>
          </a:p>
          <a:p>
            <a:r>
              <a:rPr lang="en-IN" sz="2400" dirty="0"/>
              <a:t>There is a strong tendency for y to increase as x increases. That is, larger values of OSA tend to be associated with larger values of fissure width—a positive relationship between the variables.</a:t>
            </a:r>
          </a:p>
          <a:p>
            <a:endParaRPr lang="en-IN" sz="2400" dirty="0"/>
          </a:p>
          <a:p>
            <a:pPr algn="just"/>
            <a:r>
              <a:rPr lang="en-IN" sz="2400" dirty="0"/>
              <a:t>It appears that the value of y could be predicted from x by </a:t>
            </a:r>
            <a:r>
              <a:rPr lang="en-IN" sz="2400" i="1" dirty="0"/>
              <a:t>finding a line that is reasonably close to the points in the plot </a:t>
            </a:r>
            <a:r>
              <a:rPr lang="en-IN" sz="2400" dirty="0"/>
              <a:t>(the authors of the cited article superimposed such a line on their plot). </a:t>
            </a:r>
          </a:p>
          <a:p>
            <a:pPr algn="just"/>
            <a:endParaRPr lang="en-IN" sz="2400" dirty="0"/>
          </a:p>
          <a:p>
            <a:pPr algn="just"/>
            <a:r>
              <a:rPr lang="en-IN" sz="2400" dirty="0"/>
              <a:t>In other words, there is evidence of a substantial (though not perfect) linear relationship between the two variables.</a:t>
            </a:r>
          </a:p>
        </p:txBody>
      </p:sp>
    </p:spTree>
    <p:extLst>
      <p:ext uri="{BB962C8B-B14F-4D97-AF65-F5344CB8AC3E}">
        <p14:creationId xmlns:p14="http://schemas.microsoft.com/office/powerpoint/2010/main" val="4273224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1338AD"/>
                </a:solidFill>
              </a:rPr>
              <a:t>Simple Linear Regression Model</a:t>
            </a:r>
          </a:p>
        </p:txBody>
      </p:sp>
      <p:sp>
        <p:nvSpPr>
          <p:cNvPr id="3" name="Content Placeholder 2"/>
          <p:cNvSpPr>
            <a:spLocks noGrp="1"/>
          </p:cNvSpPr>
          <p:nvPr>
            <p:ph idx="1"/>
          </p:nvPr>
        </p:nvSpPr>
        <p:spPr>
          <a:xfrm>
            <a:off x="457200" y="1219200"/>
            <a:ext cx="8382000" cy="5410200"/>
          </a:xfrm>
        </p:spPr>
        <p:txBody>
          <a:bodyPr>
            <a:normAutofit lnSpcReduction="10000"/>
          </a:bodyPr>
          <a:lstStyle/>
          <a:p>
            <a:pPr algn="just"/>
            <a:r>
              <a:rPr lang="en-IN" sz="2600" dirty="0"/>
              <a:t>For the deterministic model , the actual observed value of y is a linear function of x.</a:t>
            </a:r>
          </a:p>
          <a:p>
            <a:pPr algn="just"/>
            <a:r>
              <a:rPr lang="en-IN" sz="2600" dirty="0"/>
              <a:t> The appropriate generalization of this to a probabilistic model assumes that the expected value of Y is a  linear function of x, but that for fixed x the variable Y differs from its expected value by a random amount.</a:t>
            </a:r>
          </a:p>
          <a:p>
            <a:pPr fontAlgn="base"/>
            <a:r>
              <a:rPr lang="en-IN" sz="2600" dirty="0"/>
              <a:t>In a simple regression problem (a single x and a single y), the form of the model would be:</a:t>
            </a:r>
          </a:p>
          <a:p>
            <a:pPr marL="0" indent="0" algn="ctr" fontAlgn="base">
              <a:buNone/>
            </a:pPr>
            <a:r>
              <a:rPr lang="en-IN" sz="2600" dirty="0"/>
              <a:t>y = b</a:t>
            </a:r>
            <a:r>
              <a:rPr lang="en-IN" sz="2600" baseline="-25000" dirty="0"/>
              <a:t>0</a:t>
            </a:r>
            <a:r>
              <a:rPr lang="en-IN" sz="2600" dirty="0"/>
              <a:t> + b</a:t>
            </a:r>
            <a:r>
              <a:rPr lang="en-IN" sz="2600" baseline="-25000" dirty="0"/>
              <a:t>1</a:t>
            </a:r>
            <a:r>
              <a:rPr lang="en-IN" sz="2600" dirty="0"/>
              <a:t>*x</a:t>
            </a:r>
          </a:p>
          <a:p>
            <a:pPr fontAlgn="base"/>
            <a:r>
              <a:rPr lang="en-IN" sz="2600" dirty="0"/>
              <a:t>In higher dimensions when we have more than one input (x), the line is called a plane or a hyper-plane. The representation therefore is the form of the equation and the specific values used for the coefficients (e.g. b</a:t>
            </a:r>
            <a:r>
              <a:rPr lang="en-IN" sz="2600" baseline="-25000" dirty="0"/>
              <a:t>0</a:t>
            </a:r>
            <a:r>
              <a:rPr lang="en-IN" sz="2600" dirty="0"/>
              <a:t> and b</a:t>
            </a:r>
            <a:r>
              <a:rPr lang="en-IN" sz="2600" baseline="-25000" dirty="0"/>
              <a:t>1</a:t>
            </a:r>
            <a:r>
              <a:rPr lang="en-IN" sz="2600" dirty="0"/>
              <a:t> in the above example).</a:t>
            </a:r>
          </a:p>
          <a:p>
            <a:pPr algn="just"/>
            <a:endParaRPr lang="en-IN" sz="2400" dirty="0"/>
          </a:p>
          <a:p>
            <a:pPr algn="just"/>
            <a:endParaRPr lang="en-IN" sz="2400" dirty="0"/>
          </a:p>
          <a:p>
            <a:pPr algn="just"/>
            <a:endParaRPr lang="en-IN" sz="2400" dirty="0"/>
          </a:p>
        </p:txBody>
      </p:sp>
    </p:spTree>
    <p:extLst>
      <p:ext uri="{BB962C8B-B14F-4D97-AF65-F5344CB8AC3E}">
        <p14:creationId xmlns:p14="http://schemas.microsoft.com/office/powerpoint/2010/main" val="1611466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1976</Words>
  <Application>Microsoft Office PowerPoint</Application>
  <PresentationFormat>On-screen Show (4:3)</PresentationFormat>
  <Paragraphs>207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Supervised and unsupervised examples</vt:lpstr>
      <vt:lpstr>Introduction to Regression</vt:lpstr>
      <vt:lpstr>Introduction to Linear Regression</vt:lpstr>
      <vt:lpstr>Introduction to Linear Regression</vt:lpstr>
      <vt:lpstr>Introduction to Linear Regression</vt:lpstr>
      <vt:lpstr>Scatter Plot Example: Linear Regression</vt:lpstr>
      <vt:lpstr>Scatter Plot Example</vt:lpstr>
      <vt:lpstr>Scatter Plot Example: Linear Regression</vt:lpstr>
      <vt:lpstr>Simple Linear Regression Model</vt:lpstr>
      <vt:lpstr>Simple Linear Regression Model</vt:lpstr>
      <vt:lpstr>Simple Linear Regression Model</vt:lpstr>
      <vt:lpstr>Simple Linear Regression Model</vt:lpstr>
      <vt:lpstr>Additional Resources:</vt:lpstr>
      <vt:lpstr>PowerPoint Presentation</vt:lpstr>
      <vt:lpstr>What is clustering?</vt:lpstr>
      <vt:lpstr>k-means Clustering</vt:lpstr>
      <vt:lpstr>k-means algorithm</vt:lpstr>
      <vt:lpstr>Example of k means:</vt:lpstr>
      <vt:lpstr>Example of k-means: iteration 1 Step 1: Use initial seed points for partitioning.  </vt:lpstr>
      <vt:lpstr>Example of k-means: iteration 1</vt:lpstr>
      <vt:lpstr>Example of k-means: iteration 1</vt:lpstr>
      <vt:lpstr>Example of k-means: iteration 1</vt:lpstr>
      <vt:lpstr>Example of k-means: iteration 2</vt:lpstr>
      <vt:lpstr>Example of k-means: iteration 2</vt:lpstr>
      <vt:lpstr>Example of k-means: iteration 3</vt:lpstr>
      <vt:lpstr>Applications of k-means clustering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and unsupervised examples</dc:title>
  <dc:creator>Girish</dc:creator>
  <cp:lastModifiedBy>Girish</cp:lastModifiedBy>
  <cp:revision>1</cp:revision>
  <dcterms:created xsi:type="dcterms:W3CDTF">2022-04-08T06:53:43Z</dcterms:created>
  <dcterms:modified xsi:type="dcterms:W3CDTF">2022-04-08T06:55:13Z</dcterms:modified>
</cp:coreProperties>
</file>