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94" r:id="rId4"/>
    <p:sldId id="257" r:id="rId5"/>
    <p:sldId id="259" r:id="rId6"/>
    <p:sldId id="296" r:id="rId7"/>
    <p:sldId id="297" r:id="rId8"/>
    <p:sldId id="290" r:id="rId9"/>
    <p:sldId id="298" r:id="rId10"/>
    <p:sldId id="299" r:id="rId11"/>
    <p:sldId id="258" r:id="rId12"/>
    <p:sldId id="260" r:id="rId13"/>
    <p:sldId id="261" r:id="rId14"/>
    <p:sldId id="263" r:id="rId15"/>
    <p:sldId id="267" r:id="rId16"/>
    <p:sldId id="262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1" r:id="rId43"/>
    <p:sldId id="292" r:id="rId44"/>
    <p:sldId id="2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2T10:51:24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17790 13 0,'0'0'18'16,"0"0"-18"-16,0 0-3 15,0 0-1-15,0 0-7 16,0 0-2-16</inkml:trace>
  <inkml:trace contextRef="#ctx0" brushRef="#br0" timeOffset="571.8">3845 18073 182 0,'0'0'92'16,"0"0"-55"-16,0 0-15 16,0 0-22-16,0 0-6 15,0 0 2-15,-30 0-88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F78BF-3D47-45D1-910D-D9771F6EE31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98BA-5F98-4C28-B089-1F06FA353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6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98BA-5F98-4C28-B089-1F06FA353D6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D1F535-8C87-4D85-A7A1-B61AFC6E1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974DCA-8631-4FC9-B77D-37B6DE6D8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7B885A-0196-4684-9BAF-7C41D9BA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F6C2F2-DF6A-4B9E-B565-11A418F9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8FFA9-76AC-4354-8A6E-9BC42FC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9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F5DDB-5385-4E48-8148-4E75543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11A001-F847-4D46-8622-0EB7EBAE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6C612E-2139-4996-A8D7-AFB92024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56815F-2C84-4840-AC56-436C417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E8B2E-07DB-4A3D-8803-0CAB6241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C07EBFC-DF12-4009-BC4E-77D1EEA52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7860B3-5A60-4384-B2B8-D0F7E61FB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0D3445-553C-4337-B1E8-97CEABA7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C24EE-BFDB-4468-94B0-38BCFF98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B9F316-C745-41DD-91F0-53D5381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F6BC57-BB45-49D9-9668-E5A29CAA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BC1B2-22A0-4AA1-9990-1BFACCAB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C1A6F0-8D01-4B4A-BF54-D3D0F27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10D22F-2D70-45B3-96F0-955BA41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16CD55-EF11-4D3B-861B-67CFD932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1888A-DEDD-4C04-A58F-47B5BE0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7FB96B-3B4F-4A29-A7DF-60E2198A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7F4BC-60B9-4A56-A64E-C8AA6F4C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627BC2-EBAA-47FC-A0BC-0BBF8E89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E2A260-5004-4627-9CD2-3C71FE87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1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F26FE-AEAA-42CE-B9BB-588A4770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9E0EFE-4D5B-4266-8168-E1B62C132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B1E8CA-A4EE-47AD-BF63-24705AE6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60E492-52A3-4637-93CB-FB29659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E1FBBC-BBB6-4FA9-B06D-9D60DDA3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77037A-A468-4626-A305-7D9F11D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4CB3EE-A7EE-4FBA-9661-5076A97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4314C9-602F-48E9-9EEA-4BF1486C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542300-FAF5-4E37-8B03-77544310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46D5B8-F455-4885-B118-926DE85F2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8AD472-DF67-42E7-8D5A-F90F3DDB1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354235C-EFEE-4676-9AD5-289CF54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E0508D-7A79-45EF-A5FF-D7A409A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3AA736-2114-4469-B185-8E829964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4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279B-931D-4888-992B-6BB971CB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116463-6133-49EA-8B78-7471B2A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6F2F81-4F94-4DBF-9EEE-6411772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175E7C-2770-4377-9790-81CF1DD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1A1D1B-2554-4350-99AD-DEA2538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EDB0491-F08F-4D53-B1CC-1E4AA63E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9459134-D5B2-4A7A-97E3-50C58AA9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32568-CA56-4485-8498-84AB66AE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08360C-FE62-4257-9C29-950C1932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AD60ED-EAC0-4312-97D8-6821E5B9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5A5007-4B34-4252-B962-CAE7E3B1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C12B51-9B49-4DF4-B9DD-9CF1C5F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A646BB-1109-4ACC-BD69-9526B105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F1B63-9108-45D6-920A-06FE09FA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345CB7F-6D07-4F35-A875-8EB5FAEA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E65744-25E7-4981-9BC3-A2B169607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AE695C-3AE9-422A-8071-481B087D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937A42-C7D0-4B59-AAC9-899021E7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49A0C5-682D-4117-B68A-62937D7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F5422D-774C-4C58-A352-4AAB9097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E649EE-AEAF-4EDB-A393-D49289F7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DB8CF2-2067-488D-A3D3-8F5FC1A8E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4AAD-F198-4B11-8C5B-5F82EB710D58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E3C600-0B7E-46D7-BDFA-DC7E2393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853AE2-8622-48DA-95E9-F36661F1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8D8-4FE9-4F1C-9D55-536D0953C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2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27CAA-AE9B-4DCE-AC67-7B0B7AC65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Alpha </a:t>
            </a:r>
            <a:r>
              <a:rPr lang="en-US" dirty="0"/>
              <a:t>Beta Pruning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65C628-0BD3-4C67-86BE-A3E703C1D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39" y="2247562"/>
            <a:ext cx="6497793" cy="323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8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9308EA3E-FF8E-4200-A7E8-AA2B1EAA6B9E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7960" y="6404400"/>
              <a:ext cx="876600" cy="10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40" y="6401880"/>
                <a:ext cx="88380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E97F56E-FB2C-4D17-B0A4-33CBF6BAAA2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0218110-AA88-46AD-B6C6-690E2136F618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 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1D7D12C-B386-4DED-B997-12DD1AB2164F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=9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4256AEC-895A-47D7-A5C6-98954D43513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1D53EE9-60B0-4876-8693-D8A12194E2E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12F7533-AF87-45EE-B4AB-265FAF0915F2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0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4DD1E00-5CEF-4D7F-8A76-A3EB67745D9F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9256E2E-DBE6-4534-8AA8-8D62EA41FA33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700AE-A76C-48F5-BA19-51284434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tree for Tic-Tac-Toe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2BE5D5F-3147-4F52-8D80-AB890E70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413" y="1690688"/>
            <a:ext cx="6521173" cy="4704258"/>
          </a:xfrm>
        </p:spPr>
      </p:pic>
      <p:sp>
        <p:nvSpPr>
          <p:cNvPr id="3" name="TextBox 2"/>
          <p:cNvSpPr txBox="1"/>
          <p:nvPr/>
        </p:nvSpPr>
        <p:spPr>
          <a:xfrm>
            <a:off x="3747752" y="2661565"/>
            <a:ext cx="463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14682" y="1837386"/>
            <a:ext cx="463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79821" y="3947306"/>
            <a:ext cx="463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816698" y="3945160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20625" y="3927989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85914" y="3927989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989191" y="2661565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56486" y="5119283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590201" y="5119283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720624" y="5119283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10257" y="5119283"/>
            <a:ext cx="6654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44107" y="2846231"/>
            <a:ext cx="34987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0924" y="316384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Min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240924" y="446896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9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E5CF54E-8927-4A5A-95CD-864507DFC4C4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E9671FE-3517-48C0-BDF6-92F995322CA7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0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14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=10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40F5970-A1C0-4C1F-AB25-B2C68E81ACBE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25CF9AB-27F8-4C92-A1E1-112A4D60BB2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4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294D5EA-78B3-4E86-A07F-F519FECE952B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1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+∞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9389110-F39E-440E-9022-FBC5E0B68562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-∞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7420158-B783-4FC8-BA42-BC4CCDD69115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=5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1777218-AA6A-48CF-8A42-803B5F7C3A51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700AE-A76C-48F5-BA19-51284434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tree for Tic-Tac-Toe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2BE5D5F-3147-4F52-8D80-AB890E70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413" y="1690688"/>
            <a:ext cx="6521173" cy="4704258"/>
          </a:xfrm>
        </p:spPr>
      </p:pic>
      <p:sp>
        <p:nvSpPr>
          <p:cNvPr id="4" name="TextBox 3"/>
          <p:cNvSpPr txBox="1"/>
          <p:nvPr/>
        </p:nvSpPr>
        <p:spPr>
          <a:xfrm>
            <a:off x="2240924" y="316384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Min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40924" y="446896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=+∞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= 10</a:t>
            </a:r>
          </a:p>
          <a:p>
            <a:r>
              <a:rPr lang="en-US" b="1" dirty="0">
                <a:solidFill>
                  <a:srgbClr val="FF0000"/>
                </a:solidFill>
              </a:rPr>
              <a:t>B =4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1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 = 10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 =5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4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1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DBA6D-FE74-4840-AE92-4261D708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Minmax Algorithm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E9374C-2237-4CAC-8D0C-277F8C1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minimax(</a:t>
            </a:r>
            <a:r>
              <a:rPr lang="en-US" dirty="0" err="1"/>
              <a:t>player,board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 if(game over in current board position) </a:t>
            </a:r>
          </a:p>
          <a:p>
            <a:pPr marL="914400" lvl="2" indent="0">
              <a:buNone/>
            </a:pPr>
            <a:r>
              <a:rPr lang="en-US" dirty="0"/>
              <a:t>return winner </a:t>
            </a:r>
          </a:p>
          <a:p>
            <a:pPr marL="457200" lvl="1" indent="0">
              <a:buNone/>
            </a:pPr>
            <a:r>
              <a:rPr lang="en-US" dirty="0"/>
              <a:t>children = all legal moves for player from this board </a:t>
            </a:r>
          </a:p>
          <a:p>
            <a:pPr marL="457200" lvl="1" indent="0">
              <a:buNone/>
            </a:pPr>
            <a:r>
              <a:rPr lang="en-US" dirty="0"/>
              <a:t>if(max's turn) </a:t>
            </a:r>
          </a:p>
          <a:p>
            <a:pPr marL="457200" lvl="1" indent="0">
              <a:buNone/>
            </a:pPr>
            <a:r>
              <a:rPr lang="en-US" dirty="0"/>
              <a:t>	return maximal score of calling minimax on all the children </a:t>
            </a:r>
          </a:p>
          <a:p>
            <a:pPr marL="457200" lvl="1" indent="0">
              <a:buNone/>
            </a:pPr>
            <a:r>
              <a:rPr lang="en-US" dirty="0"/>
              <a:t>else (min's turn) </a:t>
            </a:r>
          </a:p>
          <a:p>
            <a:pPr marL="457200" lvl="1" indent="0">
              <a:buNone/>
            </a:pPr>
            <a:r>
              <a:rPr lang="en-US" dirty="0"/>
              <a:t>	return minimal score of calling minimax on all the children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9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5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………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14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=9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7B538C97-1D7D-4DF2-8322-E410A64FD1E6}"/>
                </a:ext>
              </a:extLst>
            </p:cNvPr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10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=10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=4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7064961-2D84-4F07-93B2-47BB3FC873C2}"/>
              </a:ext>
            </a:extLst>
          </p:cNvPr>
          <p:cNvSpPr txBox="1"/>
          <p:nvPr/>
        </p:nvSpPr>
        <p:spPr>
          <a:xfrm>
            <a:off x="4930648" y="1337957"/>
            <a:ext cx="1270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Next Move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AEE36DD-923C-4EC8-8762-40F15C206541}"/>
              </a:ext>
            </a:extLst>
          </p:cNvPr>
          <p:cNvSpPr txBox="1"/>
          <p:nvPr/>
        </p:nvSpPr>
        <p:spPr>
          <a:xfrm>
            <a:off x="2329940" y="2686023"/>
            <a:ext cx="20486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Anticipated Moves</a:t>
            </a:r>
          </a:p>
        </p:txBody>
      </p:sp>
    </p:spTree>
    <p:extLst>
      <p:ext uri="{BB962C8B-B14F-4D97-AF65-F5344CB8AC3E}">
        <p14:creationId xmlns:p14="http://schemas.microsoft.com/office/powerpoint/2010/main" val="27498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31CEFB0F-27CA-43DB-82C4-EE57C6FD690E}"/>
              </a:ext>
            </a:extLst>
          </p:cNvPr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2A6332-F858-44B3-A81C-71FD27E4EA99}"/>
                </a:ext>
              </a:extLst>
            </p:cNvPr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3D7197B-C2A7-4F42-ADE1-CAFB81B76982}"/>
                  </a:ext>
                </a:extLst>
              </p:cNvPr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30EC4324-3C53-45AD-8FFD-0209A83B641B}"/>
                  </a:ext>
                </a:extLst>
              </p:cNvPr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106CD051-8ECC-4D01-A96C-8627A736F121}"/>
                  </a:ext>
                </a:extLst>
              </p:cNvPr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9958143-E6CA-488C-815E-55352498C30F}"/>
                  </a:ext>
                </a:extLst>
              </p:cNvPr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30DBC41-EBAE-4D3D-A244-5A0FF2164D4D}"/>
                  </a:ext>
                </a:extLst>
              </p:cNvPr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40</a:t>
                </a:r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6891E2-C275-4979-8760-DE5EF8BC39A3}"/>
                  </a:ext>
                </a:extLst>
              </p:cNvPr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B8AEC85-0E0C-4072-A306-3C813488A6A5}"/>
                  </a:ext>
                </a:extLst>
              </p:cNvPr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CE62CC0B-444A-4C9F-A47D-BF835D91B492}"/>
                  </a:ext>
                </a:extLst>
              </p:cNvPr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D055F626-F08F-4010-997A-90AA1304BEB3}"/>
                  </a:ext>
                </a:extLst>
              </p:cNvPr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3A61F6ED-B95D-497C-B307-881481CCACA5}"/>
                  </a:ext>
                </a:extLst>
              </p:cNvPr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B4F1AAC-5DF0-497F-BBA7-0F9466BC67B5}"/>
                  </a:ext>
                </a:extLst>
              </p:cNvPr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  <a:endParaRPr lang="en-IN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495CA57A-141C-4B7C-8CD3-48C1E2F9FB33}"/>
                  </a:ext>
                </a:extLst>
              </p:cNvPr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4FE51912-FF0D-41AB-82A9-35E92C82E0C3}"/>
                  </a:ext>
                </a:extLst>
              </p:cNvPr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659776F-7CD1-4C03-BED4-151877C9E27B}"/>
                  </a:ext>
                </a:extLst>
              </p:cNvPr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86185C8-3326-41CF-8768-FED029DB6350}"/>
                  </a:ext>
                </a:extLst>
              </p:cNvPr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F8EFEAE-C4B9-4762-A389-20D79CCD85F4}"/>
                  </a:ext>
                </a:extLst>
              </p:cNvPr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6,7,8,9</a:t>
                </a:r>
                <a:endParaRPr lang="en-IN" sz="3200" b="1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BC4D7632-B038-4F1E-B1B9-BAA5E3AB1A87}"/>
                  </a:ext>
                </a:extLst>
              </p:cNvPr>
              <p:cNvCxnSpPr>
                <a:stCxn id="5" idx="3"/>
                <a:endCxn id="9" idx="0"/>
              </p:cNvCxnSpPr>
              <p:nvPr/>
            </p:nvCxnSpPr>
            <p:spPr>
              <a:xfrm flipH="1">
                <a:off x="460310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9E57DEFC-E3AF-4661-B1CA-D574F48A485E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029890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0EF5B71F-BD47-4AB8-B8F0-17F46F03FE08}"/>
                  </a:ext>
                </a:extLst>
              </p:cNvPr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041DBE17-1688-4ADC-A7D9-7A1F78EAEDEB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H="1">
                <a:off x="2242456" y="532953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F1A96D9-22D4-472C-88C6-6EE0D19B3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B821DA6B-EE1E-4943-A9A5-4EA2FD12BFE7}"/>
                  </a:ext>
                </a:extLst>
              </p:cNvPr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  <a:endParaRPr lang="en-IN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="" xmlns:a16="http://schemas.microsoft.com/office/drawing/2014/main" id="{A4DDEA45-F9F5-433F-81C7-84F9B6448C55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 flipH="1">
                <a:off x="4074766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="" xmlns:a16="http://schemas.microsoft.com/office/drawing/2014/main" id="{6EDC560F-019C-4BC0-9EAC-6C1DD9589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4E29E4C2-D598-4936-9A17-0D161671E387}"/>
                  </a:ext>
                </a:extLst>
              </p:cNvPr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="" xmlns:a16="http://schemas.microsoft.com/office/drawing/2014/main" id="{F7651F34-C953-4EF3-BC39-B92BE6976E03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 flipH="1">
                <a:off x="5875181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6B650A9-1612-4E2E-9007-E096ABE49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88D69F3-972C-4CFD-BE4E-6D0593C66C30}"/>
                  </a:ext>
                </a:extLst>
              </p:cNvPr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34EAC3AE-3C99-4865-BCED-CFDF9B9BCEE5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 flipH="1">
                <a:off x="7750654" y="5317084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2170169E-9137-4406-A2CC-68922EFC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273A6695-46D7-448A-A306-6ABDF386DBE3}"/>
                  </a:ext>
                </a:extLst>
              </p:cNvPr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  <a:endParaRPr lang="en-IN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16DA44E8-1EBC-4594-A238-FFEB15F0AC57}"/>
                  </a:ext>
                </a:extLst>
              </p:cNvPr>
              <p:cNvCxnSpPr>
                <a:stCxn id="40" idx="3"/>
              </p:cNvCxnSpPr>
              <p:nvPr/>
            </p:nvCxnSpPr>
            <p:spPr>
              <a:xfrm flipH="1">
                <a:off x="9433267" y="5342170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812029A4-87CA-480B-AFF3-6FD1D4927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0779997-2470-47DB-9250-0E5F78F120A6}"/>
                  </a:ext>
                </a:extLst>
              </p:cNvPr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83573E10-3CC3-4B8F-B36D-834A95419D81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 flipH="1">
                <a:off x="11083687" y="5396539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475DB286-F73E-4BF3-8608-CAB61B37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9DBE01EE-250B-4AAD-808C-25B2CD91AF3E}"/>
                  </a:ext>
                </a:extLst>
              </p:cNvPr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="" xmlns:a16="http://schemas.microsoft.com/office/drawing/2014/main" id="{6DF14239-57AF-4418-BD90-C56A434CE59E}"/>
                  </a:ext>
                </a:extLst>
              </p:cNvPr>
              <p:cNvCxnSpPr>
                <a:stCxn id="46" idx="3"/>
              </p:cNvCxnSpPr>
              <p:nvPr/>
            </p:nvCxnSpPr>
            <p:spPr>
              <a:xfrm flipH="1">
                <a:off x="10505920" y="5382543"/>
                <a:ext cx="188579" cy="663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="" xmlns:a16="http://schemas.microsoft.com/office/drawing/2014/main" id="{48CF7C76-B400-41D8-A588-C35EA001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DE8FF2A-9439-4369-9F5F-4F7061023D9C}"/>
                  </a:ext>
                </a:extLst>
              </p:cNvPr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E7EAA97D-672C-4FA0-A9BE-CF1238C041E4}"/>
                  </a:ext>
                </a:extLst>
              </p:cNvPr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="" xmlns:a16="http://schemas.microsoft.com/office/drawing/2014/main" id="{9881E6E3-8F20-4C39-B19D-B04B80E1FF62}"/>
                  </a:ext>
                </a:extLst>
              </p:cNvPr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B4082CD2-13AF-468A-995F-572D503602B9}"/>
                  </a:ext>
                </a:extLst>
              </p:cNvPr>
              <p:cNvCxnSpPr>
                <a:cxnSpLocks/>
                <a:stCxn id="51" idx="3"/>
                <a:endCxn id="49" idx="0"/>
              </p:cNvCxnSpPr>
              <p:nvPr/>
            </p:nvCxnSpPr>
            <p:spPr>
              <a:xfrm flipH="1">
                <a:off x="1788368" y="2189771"/>
                <a:ext cx="1202512" cy="123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BF0225B2-A426-4BCA-A1C7-49B5F2EB0B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371881" y="2099575"/>
                <a:ext cx="1843943" cy="1338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5E65C69-7F4F-44F6-8B94-FD2160BE50FB}"/>
                  </a:ext>
                </a:extLst>
              </p:cNvPr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  <a:endParaRPr lang="en-IN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EB5E5CC5-131F-42E0-9BB1-EA33DB7F8077}"/>
                  </a:ext>
                </a:extLst>
              </p:cNvPr>
              <p:cNvCxnSpPr>
                <a:cxnSpLocks/>
                <a:stCxn id="54" idx="3"/>
                <a:endCxn id="50" idx="0"/>
              </p:cNvCxnSpPr>
              <p:nvPr/>
            </p:nvCxnSpPr>
            <p:spPr>
              <a:xfrm flipH="1">
                <a:off x="8643280" y="2320599"/>
                <a:ext cx="1068762" cy="1117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00EF4213-F5CD-43C7-A3B5-198A9C62F88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0093044" y="2230403"/>
                <a:ext cx="982456" cy="120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18D5AB07-4EFD-49AC-B5A6-F377FC7D5D75}"/>
                  </a:ext>
                </a:extLst>
              </p:cNvPr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20</a:t>
                </a:r>
                <a:endParaRPr lang="en-IN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5C0936DB-637B-47B5-958D-B9731B44A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="" xmlns:a16="http://schemas.microsoft.com/office/drawing/2014/main" id="{E9C661D6-31B3-450C-AA97-3613BE316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5281F261-32EC-4DEE-9726-9AF6B4C7E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="" xmlns:a16="http://schemas.microsoft.com/office/drawing/2014/main" id="{F5DD77B7-9E58-490E-8BC2-18F4BC760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="" xmlns:a16="http://schemas.microsoft.com/office/drawing/2014/main" id="{29354E6B-B1F2-4D57-A8F8-658A60AD3E24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807450" y="3967592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="" xmlns:a16="http://schemas.microsoft.com/office/drawing/2014/main" id="{E4AB4C58-0585-40E8-9859-563100CD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="" xmlns:a16="http://schemas.microsoft.com/office/drawing/2014/main" id="{FD37CCD4-0EDD-4CB2-9E02-C655150B5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="" xmlns:a16="http://schemas.microsoft.com/office/drawing/2014/main" id="{5510A5D4-AE54-42D2-8CF0-F7149E4AB91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1108671" y="4027599"/>
                <a:ext cx="401114" cy="835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="" xmlns:a16="http://schemas.microsoft.com/office/drawing/2014/main" id="{CE8B1163-A5C1-48B4-AA3A-F8AD912D4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="" xmlns:a16="http://schemas.microsoft.com/office/drawing/2014/main" id="{3C42FFA3-E3F6-43F4-9B04-0C63EA3D556F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6431902" y="864641"/>
                <a:ext cx="3280140" cy="101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C03E9326-387E-4B6B-AAB7-F6D091DFA13A}"/>
                </a:ext>
              </a:extLst>
            </p:cNvPr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=+∞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5BD6606-7368-48B4-AC02-9A9319F682C3}"/>
                </a:ext>
              </a:extLst>
            </p:cNvPr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0596336-6AC0-408C-BCC2-5EABFAC1C4E1}"/>
                </a:ext>
              </a:extLst>
            </p:cNvPr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=15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51C6202D-1AF8-4ED3-9E46-163D3222F2D0}"/>
                </a:ext>
              </a:extLst>
            </p:cNvPr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=20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BCA20E8-DEDC-4EB3-BC40-C37F643C87B8}"/>
                </a:ext>
              </a:extLst>
            </p:cNvPr>
            <p:cNvSpPr txBox="1"/>
            <p:nvPr/>
          </p:nvSpPr>
          <p:spPr>
            <a:xfrm>
              <a:off x="3729140" y="3181572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24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83C9D876-CB78-4EE1-A4F3-2939F4B853BC}"/>
                </a:ext>
              </a:extLst>
            </p:cNvPr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=+∞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6F4F7648-2501-4431-ABD9-F46EBDA12234}"/>
                </a:ext>
              </a:extLst>
            </p:cNvPr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=5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109ACFF7-7A4C-453A-B11F-588C4679B1BD}"/>
                </a:ext>
              </a:extLst>
            </p:cNvPr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1174E5B9-BF69-43EE-BEE0-F711A00D77A7}"/>
                </a:ext>
              </a:extLst>
            </p:cNvPr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 20</a:t>
              </a:r>
            </a:p>
            <a:p>
              <a:r>
                <a:rPr lang="en-US" dirty="0"/>
                <a:t>B =15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157D722F-B8BE-4068-9E41-8ADBE845AA57}"/>
                </a:ext>
              </a:extLst>
            </p:cNvPr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=-∞</a:t>
              </a:r>
            </a:p>
            <a:p>
              <a:r>
                <a:rPr lang="en-US" dirty="0"/>
                <a:t>B =20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CDAD10A-A254-4DE5-BAF0-400C96A60175}"/>
                </a:ext>
              </a:extLst>
            </p:cNvPr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 - Alpha</a:t>
              </a:r>
            </a:p>
            <a:p>
              <a:r>
                <a:rPr lang="en-US" dirty="0"/>
                <a:t>B – Beta</a:t>
              </a:r>
            </a:p>
            <a:p>
              <a:r>
                <a:rPr lang="en-US" dirty="0"/>
                <a:t>    - Max</a:t>
              </a:r>
            </a:p>
            <a:p>
              <a:r>
                <a:rPr lang="en-US" dirty="0"/>
                <a:t>     - Min</a:t>
              </a:r>
              <a:endParaRPr lang="en-IN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575F38BF-FE31-492D-9496-B25E6ACFE199}"/>
                </a:ext>
              </a:extLst>
            </p:cNvPr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10F9C38B-2581-40F4-9C99-51458BC3156F}"/>
                </a:ext>
              </a:extLst>
            </p:cNvPr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20EE6CA-A6AF-4867-A917-7BFF13263D4A}"/>
              </a:ext>
            </a:extLst>
          </p:cNvPr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= 20</a:t>
            </a:r>
          </a:p>
          <a:p>
            <a:r>
              <a:rPr lang="en-US" dirty="0"/>
              <a:t>B =12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A6C639D-778C-4106-AB0E-FBFCC6E54680}"/>
              </a:ext>
            </a:extLst>
          </p:cNvPr>
          <p:cNvSpPr/>
          <p:nvPr/>
        </p:nvSpPr>
        <p:spPr>
          <a:xfrm>
            <a:off x="2668726" y="5346193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AC1DD9EA-8EAF-4BE9-9D30-8B7539B818E5}"/>
              </a:ext>
            </a:extLst>
          </p:cNvPr>
          <p:cNvSpPr/>
          <p:nvPr/>
        </p:nvSpPr>
        <p:spPr>
          <a:xfrm>
            <a:off x="5584236" y="4130930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BE6DDE07-7134-456A-B598-EBDA3CAD9938}"/>
              </a:ext>
            </a:extLst>
          </p:cNvPr>
          <p:cNvSpPr/>
          <p:nvPr/>
        </p:nvSpPr>
        <p:spPr>
          <a:xfrm>
            <a:off x="8174378" y="5291337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1EBB1EA8-DDA5-4526-B1B6-DB45EB0454B1}"/>
              </a:ext>
            </a:extLst>
          </p:cNvPr>
          <p:cNvSpPr/>
          <p:nvPr/>
        </p:nvSpPr>
        <p:spPr>
          <a:xfrm>
            <a:off x="9852363" y="5317084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23107C5-341B-4145-A2BA-F8DA50C5B43B}"/>
              </a:ext>
            </a:extLst>
          </p:cNvPr>
          <p:cNvSpPr/>
          <p:nvPr/>
        </p:nvSpPr>
        <p:spPr>
          <a:xfrm>
            <a:off x="10271897" y="2459275"/>
            <a:ext cx="5851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62567574-6761-41C6-A622-7A2D8710C74D}"/>
              </a:ext>
            </a:extLst>
          </p:cNvPr>
          <p:cNvSpPr txBox="1"/>
          <p:nvPr/>
        </p:nvSpPr>
        <p:spPr>
          <a:xfrm>
            <a:off x="5705248" y="2493797"/>
            <a:ext cx="2614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the pruned branches</a:t>
            </a:r>
          </a:p>
        </p:txBody>
      </p:sp>
    </p:spTree>
    <p:extLst>
      <p:ext uri="{BB962C8B-B14F-4D97-AF65-F5344CB8AC3E}">
        <p14:creationId xmlns:p14="http://schemas.microsoft.com/office/powerpoint/2010/main" val="726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22562-C9F5-4B57-8514-7F6B8404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Pseudocode for the alpha-beta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F743FF-03A7-4C1B-8991-CDF5248B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8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evaluate (node, alpha, beta) </a:t>
            </a:r>
          </a:p>
          <a:p>
            <a:pPr marL="0" indent="0">
              <a:buNone/>
            </a:pPr>
            <a:r>
              <a:rPr lang="en-IN" sz="1600" b="1" dirty="0"/>
              <a:t>	if node is a leaf </a:t>
            </a:r>
          </a:p>
          <a:p>
            <a:pPr marL="0" indent="0">
              <a:buNone/>
            </a:pPr>
            <a:r>
              <a:rPr lang="en-IN" sz="1600" b="1" dirty="0"/>
              <a:t>		return the heuristic value of node </a:t>
            </a:r>
          </a:p>
          <a:p>
            <a:pPr marL="0" indent="0">
              <a:buNone/>
            </a:pPr>
            <a:r>
              <a:rPr lang="en-IN" sz="1600" b="1" dirty="0"/>
              <a:t>	if node is a minimizing node </a:t>
            </a:r>
          </a:p>
          <a:p>
            <a:pPr marL="0" indent="0">
              <a:buNone/>
            </a:pPr>
            <a:r>
              <a:rPr lang="en-IN" sz="1600" b="1" dirty="0"/>
              <a:t>		for each child of node </a:t>
            </a:r>
          </a:p>
          <a:p>
            <a:pPr marL="0" indent="0">
              <a:buNone/>
            </a:pPr>
            <a:r>
              <a:rPr lang="en-IN" sz="1600" b="1" dirty="0"/>
              <a:t>			beta = min (beta, evaluate (child, alpha, beta)) </a:t>
            </a:r>
          </a:p>
          <a:p>
            <a:pPr marL="0" indent="0">
              <a:buNone/>
            </a:pPr>
            <a:r>
              <a:rPr lang="en-IN" sz="1600" b="1" dirty="0"/>
              <a:t>			if beta &lt;= alpha </a:t>
            </a:r>
          </a:p>
          <a:p>
            <a:pPr marL="0" indent="0">
              <a:buNone/>
            </a:pPr>
            <a:r>
              <a:rPr lang="en-IN" sz="1600" b="1" dirty="0"/>
              <a:t>			return beta </a:t>
            </a:r>
          </a:p>
          <a:p>
            <a:pPr marL="0" indent="0">
              <a:buNone/>
            </a:pPr>
            <a:r>
              <a:rPr lang="en-IN" sz="1600" b="1" dirty="0"/>
              <a:t>		return beta </a:t>
            </a:r>
          </a:p>
          <a:p>
            <a:pPr marL="0" indent="0">
              <a:buNone/>
            </a:pPr>
            <a:r>
              <a:rPr lang="en-IN" sz="1600" b="1" dirty="0"/>
              <a:t>	if node is a maximizing node </a:t>
            </a:r>
          </a:p>
          <a:p>
            <a:pPr marL="0" indent="0">
              <a:buNone/>
            </a:pPr>
            <a:r>
              <a:rPr lang="en-IN" sz="1600" b="1" dirty="0"/>
              <a:t>		for each child of node </a:t>
            </a:r>
          </a:p>
          <a:p>
            <a:pPr marL="0" indent="0">
              <a:buNone/>
            </a:pPr>
            <a:r>
              <a:rPr lang="en-IN" sz="1600" b="1" dirty="0"/>
              <a:t>			alpha = max (alpha, evaluate (child, alpha, beta))</a:t>
            </a:r>
          </a:p>
          <a:p>
            <a:pPr marL="0" indent="0">
              <a:buNone/>
            </a:pPr>
            <a:r>
              <a:rPr lang="en-IN" sz="1600" b="1" dirty="0"/>
              <a:t>			if beta &lt;= alpha </a:t>
            </a:r>
          </a:p>
          <a:p>
            <a:pPr marL="0" indent="0">
              <a:buNone/>
            </a:pPr>
            <a:r>
              <a:rPr lang="en-IN" sz="1600" b="1" dirty="0"/>
              <a:t>			return alpha </a:t>
            </a:r>
          </a:p>
          <a:p>
            <a:pPr marL="0" indent="0">
              <a:buNone/>
            </a:pPr>
            <a:r>
              <a:rPr lang="en-IN" sz="1600" b="1" dirty="0"/>
              <a:t>		return alpha</a:t>
            </a:r>
          </a:p>
        </p:txBody>
      </p:sp>
    </p:spTree>
    <p:extLst>
      <p:ext uri="{BB962C8B-B14F-4D97-AF65-F5344CB8AC3E}">
        <p14:creationId xmlns:p14="http://schemas.microsoft.com/office/powerpoint/2010/main" val="25481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DBA6D-FE74-4840-AE92-4261D708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Depth-Limited</a:t>
            </a:r>
            <a:r>
              <a:rPr lang="en-US" dirty="0"/>
              <a:t> Minmax Pseudocode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960F4B6-267C-4492-8EC7-ABCDD5A74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899"/>
            <a:ext cx="10229236" cy="4167466"/>
          </a:xfrm>
        </p:spPr>
      </p:pic>
    </p:spTree>
    <p:extLst>
      <p:ext uri="{BB962C8B-B14F-4D97-AF65-F5344CB8AC3E}">
        <p14:creationId xmlns:p14="http://schemas.microsoft.com/office/powerpoint/2010/main" val="18633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9" y="283336"/>
            <a:ext cx="10928846" cy="587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3341" y="6465194"/>
            <a:ext cx="264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AIMA – S.J. </a:t>
            </a:r>
            <a:r>
              <a:rPr lang="en-IN" dirty="0" err="1" smtClean="0"/>
              <a:t>Russel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6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Alpha-Beta Pruning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 of game states is exponential in the depth of the tree.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/>
              <a:t>algorithm can </a:t>
            </a:r>
            <a:r>
              <a:rPr lang="en-IN" dirty="0" smtClean="0"/>
              <a:t>completely eliminate </a:t>
            </a:r>
            <a:r>
              <a:rPr lang="en-IN" dirty="0"/>
              <a:t>the </a:t>
            </a:r>
            <a:r>
              <a:rPr lang="en-IN" dirty="0" smtClean="0"/>
              <a:t>exponent.</a:t>
            </a:r>
          </a:p>
          <a:p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we can sometimes cut it in half, computing the </a:t>
            </a:r>
            <a:r>
              <a:rPr lang="en-IN" dirty="0" smtClean="0"/>
              <a:t>correct </a:t>
            </a:r>
            <a:r>
              <a:rPr lang="en-IN" dirty="0" err="1" smtClean="0"/>
              <a:t>minimax</a:t>
            </a:r>
            <a:r>
              <a:rPr lang="en-IN" dirty="0" smtClean="0"/>
              <a:t> </a:t>
            </a:r>
            <a:r>
              <a:rPr lang="en-IN" dirty="0"/>
              <a:t>decision without examining every state by </a:t>
            </a:r>
            <a:r>
              <a:rPr lang="en-IN" b="1" dirty="0"/>
              <a:t>pruning</a:t>
            </a:r>
            <a:r>
              <a:rPr lang="en-IN" dirty="0"/>
              <a:t> </a:t>
            </a:r>
            <a:r>
              <a:rPr lang="en-IN" dirty="0" smtClean="0"/>
              <a:t>large </a:t>
            </a:r>
            <a:r>
              <a:rPr lang="en-IN" dirty="0"/>
              <a:t>parts of </a:t>
            </a:r>
            <a:r>
              <a:rPr lang="en-IN" dirty="0" smtClean="0"/>
              <a:t>the tree </a:t>
            </a:r>
            <a:r>
              <a:rPr lang="en-IN" dirty="0"/>
              <a:t>that make no difference to the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9EF1D0-28C8-41A8-8AC5-BEDEDBC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Alpha beta 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47069-B3EA-48C8-9088-1756B07A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>
            <a:noAutofit/>
          </a:bodyPr>
          <a:lstStyle/>
          <a:p>
            <a:r>
              <a:rPr lang="en-US" sz="1800" dirty="0"/>
              <a:t>Children inherit parent’s alpha and beta values via passing them as arguments during recursive calls (not while returning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r>
              <a:rPr lang="en-US" sz="1800" dirty="0"/>
              <a:t>Alpha can only be updated during max’s </a:t>
            </a:r>
            <a:r>
              <a:rPr lang="en-US" sz="1800" dirty="0" smtClean="0"/>
              <a:t>turn</a:t>
            </a:r>
          </a:p>
          <a:p>
            <a:endParaRPr lang="en-US" sz="1800" dirty="0" smtClean="0"/>
          </a:p>
          <a:p>
            <a:r>
              <a:rPr lang="en-IN" sz="1800" dirty="0" smtClean="0"/>
              <a:t>Alpha </a:t>
            </a:r>
            <a:r>
              <a:rPr lang="en-IN" sz="1800" dirty="0"/>
              <a:t>= the value of the best (i.e., highest-value) choice we have found so far at any choice </a:t>
            </a:r>
            <a:r>
              <a:rPr lang="en-IN" sz="1800" dirty="0" smtClean="0"/>
              <a:t>point along </a:t>
            </a:r>
            <a:r>
              <a:rPr lang="en-IN" sz="1800" dirty="0"/>
              <a:t>the path for MAX. </a:t>
            </a:r>
            <a:endParaRPr lang="en-IN" sz="1800" dirty="0" smtClean="0"/>
          </a:p>
          <a:p>
            <a:pPr lvl="1"/>
            <a:r>
              <a:rPr lang="en-IN" sz="1800" dirty="0" smtClean="0"/>
              <a:t>Think</a:t>
            </a:r>
            <a:r>
              <a:rPr lang="en-IN" sz="1800" dirty="0"/>
              <a:t>: </a:t>
            </a:r>
            <a:r>
              <a:rPr lang="en-IN" sz="1800" dirty="0" smtClean="0"/>
              <a:t>alpha= </a:t>
            </a:r>
            <a:r>
              <a:rPr lang="en-IN" sz="1800" dirty="0"/>
              <a:t>“at least</a:t>
            </a:r>
            <a:r>
              <a:rPr lang="en-IN" sz="1800" dirty="0" smtClean="0"/>
              <a:t>.”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Beta can only be updated during min’s </a:t>
            </a:r>
            <a:r>
              <a:rPr lang="en-US" sz="1800" dirty="0" smtClean="0"/>
              <a:t>turn</a:t>
            </a:r>
          </a:p>
          <a:p>
            <a:endParaRPr lang="en-US" sz="1800" dirty="0"/>
          </a:p>
          <a:p>
            <a:r>
              <a:rPr lang="en-IN" sz="1800" dirty="0"/>
              <a:t>Beta= the value of the best (i.e., </a:t>
            </a:r>
            <a:r>
              <a:rPr lang="en-IN" sz="1800" dirty="0" err="1"/>
              <a:t>lowe</a:t>
            </a:r>
            <a:r>
              <a:rPr lang="en-IN" sz="1800" dirty="0"/>
              <a:t>: </a:t>
            </a:r>
            <a:r>
              <a:rPr lang="en-IN" sz="1800" dirty="0" err="1"/>
              <a:t>lue</a:t>
            </a:r>
            <a:r>
              <a:rPr lang="en-IN" sz="1800" dirty="0"/>
              <a:t>) choice we have found so far at any choice </a:t>
            </a:r>
            <a:r>
              <a:rPr lang="en-IN" sz="1800" dirty="0" smtClean="0"/>
              <a:t>point along </a:t>
            </a:r>
            <a:r>
              <a:rPr lang="en-IN" sz="1800" dirty="0"/>
              <a:t>the path for MIN. </a:t>
            </a:r>
            <a:endParaRPr lang="en-IN" sz="1800" dirty="0" smtClean="0"/>
          </a:p>
          <a:p>
            <a:pPr lvl="1"/>
            <a:r>
              <a:rPr lang="en-IN" sz="1800" dirty="0" smtClean="0"/>
              <a:t>Think</a:t>
            </a:r>
            <a:r>
              <a:rPr lang="en-IN" sz="1800" dirty="0"/>
              <a:t>: Beta = “at most.”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When Alpha ‘is greater than equal to’ beta we don’t look into the remaining children (AKA </a:t>
            </a:r>
            <a:r>
              <a:rPr lang="en-US" sz="1800" b="1" dirty="0"/>
              <a:t>pruning</a:t>
            </a:r>
            <a:r>
              <a:rPr lang="en-US" sz="1800" dirty="0"/>
              <a:t>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915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66" y="1936247"/>
            <a:ext cx="9494807" cy="401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3341" y="6465194"/>
            <a:ext cx="264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AIMA – S.J. </a:t>
            </a:r>
            <a:r>
              <a:rPr lang="en-IN" dirty="0" err="1" smtClean="0"/>
              <a:t>Russel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6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3654</Words>
  <Application>Microsoft Office PowerPoint</Application>
  <PresentationFormat>Custom</PresentationFormat>
  <Paragraphs>1443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Minimax  and  Alpha Beta Pruning</vt:lpstr>
      <vt:lpstr>Game tree for Tic-Tac-Toe</vt:lpstr>
      <vt:lpstr>Game tree for Tic-Tac-Toe</vt:lpstr>
      <vt:lpstr>Minmax Algorithm</vt:lpstr>
      <vt:lpstr>Depth-Limited Minmax Pseudocode</vt:lpstr>
      <vt:lpstr>PowerPoint Presentation</vt:lpstr>
      <vt:lpstr>Alpha-Beta Pruning</vt:lpstr>
      <vt:lpstr>Alpha beta pruning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 for the alpha-beta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Subu Kandaswamy</dc:creator>
  <cp:lastModifiedBy>Girish</cp:lastModifiedBy>
  <cp:revision>59</cp:revision>
  <dcterms:created xsi:type="dcterms:W3CDTF">2019-09-30T10:48:05Z</dcterms:created>
  <dcterms:modified xsi:type="dcterms:W3CDTF">2022-02-25T05:20:28Z</dcterms:modified>
</cp:coreProperties>
</file>