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366" r:id="rId5"/>
    <p:sldId id="367" r:id="rId6"/>
    <p:sldId id="368" r:id="rId7"/>
    <p:sldId id="371" r:id="rId8"/>
    <p:sldId id="370" r:id="rId9"/>
    <p:sldId id="369" r:id="rId10"/>
    <p:sldId id="372" r:id="rId11"/>
    <p:sldId id="365" r:id="rId12"/>
    <p:sldId id="307" r:id="rId13"/>
    <p:sldId id="308" r:id="rId14"/>
    <p:sldId id="266" r:id="rId15"/>
    <p:sldId id="375" r:id="rId16"/>
    <p:sldId id="268" r:id="rId17"/>
    <p:sldId id="262" r:id="rId18"/>
    <p:sldId id="373" r:id="rId19"/>
    <p:sldId id="260" r:id="rId20"/>
    <p:sldId id="261" r:id="rId21"/>
    <p:sldId id="264" r:id="rId22"/>
    <p:sldId id="265" r:id="rId23"/>
    <p:sldId id="376" r:id="rId24"/>
    <p:sldId id="377" r:id="rId25"/>
    <p:sldId id="378" r:id="rId26"/>
    <p:sldId id="379" r:id="rId27"/>
    <p:sldId id="380" r:id="rId28"/>
    <p:sldId id="263" r:id="rId29"/>
    <p:sldId id="291" r:id="rId30"/>
    <p:sldId id="3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0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7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2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1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AF9905-C764-4C8E-970E-23CE2424E49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9EE6A0F-CE19-4236-B6F1-73847E30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3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ummary/fallacy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Iv3m2gMgUU&amp;list=PLDZ2gqaRPvrEgW2VthXnA4EOInwjGQNuZ&amp;index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gncatcomic.wordpress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3D42-7361-488F-9D5C-FA8EA3E51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Critical thinking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5EB6C-171C-4F80-83EE-15497F6C3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V.K. Karthika</a:t>
            </a:r>
          </a:p>
        </p:txBody>
      </p:sp>
    </p:spTree>
    <p:extLst>
      <p:ext uri="{BB962C8B-B14F-4D97-AF65-F5344CB8AC3E}">
        <p14:creationId xmlns:p14="http://schemas.microsoft.com/office/powerpoint/2010/main" val="237632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A43-9059-4B93-B073-9FC04D2F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9A14-ECAE-48E8-952C-5FCB27D7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 think </a:t>
            </a:r>
            <a:r>
              <a:rPr lang="en-IN" b="1" dirty="0" err="1"/>
              <a:t>Shyam</a:t>
            </a:r>
            <a:r>
              <a:rPr lang="en-IN" b="1" dirty="0"/>
              <a:t> is not going to be there for the party this evening, because he is in the US now.  - </a:t>
            </a:r>
            <a:r>
              <a:rPr lang="en-IN" b="1" dirty="0" err="1"/>
              <a:t>certainity</a:t>
            </a:r>
            <a:r>
              <a:rPr lang="en-IN" b="1" dirty="0"/>
              <a:t>- Deductive Argument</a:t>
            </a:r>
          </a:p>
          <a:p>
            <a:r>
              <a:rPr lang="en-IN" b="1" dirty="0"/>
              <a:t>I think </a:t>
            </a:r>
            <a:r>
              <a:rPr lang="en-IN" b="1" dirty="0" err="1"/>
              <a:t>Shyam</a:t>
            </a:r>
            <a:r>
              <a:rPr lang="en-IN" b="1" dirty="0"/>
              <a:t> is not going to be there for the party this evening, because h</a:t>
            </a:r>
            <a:r>
              <a:rPr lang="en-IN" dirty="0"/>
              <a:t>e is an introvert and usually avoids parties.  - probability- Ampliative Argument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BF88-A605-42D0-A648-8F91DBC1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3200" dirty="0"/>
            </a:br>
            <a:endParaRPr lang="en-IN" sz="3200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93436F2-2A5E-4A2D-B327-FE3FD0D04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50036"/>
              </p:ext>
            </p:extLst>
          </p:nvPr>
        </p:nvGraphicFramePr>
        <p:xfrm>
          <a:off x="0" y="150829"/>
          <a:ext cx="12192000" cy="670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79301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25083306"/>
                    </a:ext>
                  </a:extLst>
                </a:gridCol>
              </a:tblGrid>
              <a:tr h="424652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SIX TYPES OF SOCRATIC QUESTIONS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27931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r>
                        <a:rPr lang="en-IN" dirty="0"/>
                        <a:t>Questions for clarification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Why do you say that? What do you mean by…? How does this relate to our discussion?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90190"/>
                  </a:ext>
                </a:extLst>
              </a:tr>
              <a:tr h="1047087">
                <a:tc>
                  <a:txBody>
                    <a:bodyPr/>
                    <a:lstStyle/>
                    <a:p>
                      <a:r>
                        <a:rPr lang="en-IN" dirty="0"/>
                        <a:t>Questions that probe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could we assume instead? How can you verify or disapprove that assumption? On what basis do we think this way?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78716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r>
                        <a:rPr lang="en-IN" dirty="0"/>
                        <a:t>Questions that probe reasons and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would be an example? What is....analogous to? What do you think causes to happen...? Why?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04812"/>
                  </a:ext>
                </a:extLst>
              </a:tr>
              <a:tr h="1361213">
                <a:tc>
                  <a:txBody>
                    <a:bodyPr/>
                    <a:lstStyle/>
                    <a:p>
                      <a:r>
                        <a:rPr lang="en-IN" dirty="0"/>
                        <a:t>Questions about viewpoints and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would be an alternative? What is another way to look at it? Why is … the best? What are the strengths and weaknesses of...? How are...and ...similar? What is a counterargument for...?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34694"/>
                  </a:ext>
                </a:extLst>
              </a:tr>
              <a:tr h="1361213">
                <a:tc>
                  <a:txBody>
                    <a:bodyPr/>
                    <a:lstStyle/>
                    <a:p>
                      <a:r>
                        <a:rPr lang="en-IN" dirty="0"/>
                        <a:t>Questions that probe implications and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generalizations can you make? What are the consequences of that assumption? What are you implying? How does...affect...? How does...tie in with what we learned before?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390"/>
                  </a:ext>
                </a:extLst>
              </a:tr>
              <a:tr h="1047087">
                <a:tc>
                  <a:txBody>
                    <a:bodyPr/>
                    <a:lstStyle/>
                    <a:p>
                      <a:r>
                        <a:rPr lang="en-IN" dirty="0"/>
                        <a:t>Questions about the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was the point of this question? Why do you ask this question? What does...mean? How does...apply to everyday life?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0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337-67E0-4FDA-B93F-20D8C6E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Critical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1091-8FFD-485C-BEA0-FAB038DB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ANALYSIS</a:t>
            </a:r>
          </a:p>
          <a:p>
            <a:pPr marL="457200" indent="-457200">
              <a:buAutoNum type="arabicPeriod"/>
            </a:pPr>
            <a:r>
              <a:rPr lang="en-IN" dirty="0"/>
              <a:t>Is the author an expert/academic? </a:t>
            </a:r>
          </a:p>
          <a:p>
            <a:pPr marL="457200" indent="-457200">
              <a:buAutoNum type="arabicPeriod"/>
            </a:pPr>
            <a:r>
              <a:rPr lang="en-IN" dirty="0"/>
              <a:t> What kind of reasons/evidence has the author provided for their main argument and how relevant and reliable are these reasons/evidence? </a:t>
            </a:r>
          </a:p>
          <a:p>
            <a:pPr marL="457200" indent="-457200">
              <a:buAutoNum type="arabicPeriod"/>
            </a:pPr>
            <a:r>
              <a:rPr lang="en-IN" dirty="0"/>
              <a:t> How convincing is the overall argument? Why (not)? </a:t>
            </a:r>
          </a:p>
          <a:p>
            <a:pPr marL="457200" indent="-457200">
              <a:buAutoNum type="arabicPeriod"/>
            </a:pPr>
            <a:r>
              <a:rPr lang="en-IN" dirty="0"/>
              <a:t> Are there any assertions in the article/text that are unsupported? </a:t>
            </a:r>
          </a:p>
          <a:p>
            <a:pPr marL="457200" indent="-457200">
              <a:buAutoNum type="arabicPeriod"/>
            </a:pPr>
            <a:r>
              <a:rPr lang="en-IN" dirty="0"/>
              <a:t> Has something been omitted? What and why? </a:t>
            </a:r>
          </a:p>
          <a:p>
            <a:pPr marL="457200" indent="-457200">
              <a:buAutoNum type="arabicPeriod"/>
            </a:pPr>
            <a:r>
              <a:rPr lang="en-IN" dirty="0"/>
              <a:t> How effective is the language on the strength of the overall argument?</a:t>
            </a:r>
          </a:p>
          <a:p>
            <a:pPr marL="457200" indent="-457200">
              <a:buAutoNum type="arabicPeriod"/>
            </a:pPr>
            <a:r>
              <a:rPr lang="en-IN" dirty="0"/>
              <a:t> Is the conclusion reasonable? </a:t>
            </a:r>
          </a:p>
        </p:txBody>
      </p:sp>
    </p:spTree>
    <p:extLst>
      <p:ext uri="{BB962C8B-B14F-4D97-AF65-F5344CB8AC3E}">
        <p14:creationId xmlns:p14="http://schemas.microsoft.com/office/powerpoint/2010/main" val="332197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D27-77D5-4CE0-B96A-2C276852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Critical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1E3A-4A9B-4449-AC7D-CD6729F2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EVALUATION</a:t>
            </a:r>
          </a:p>
          <a:p>
            <a:pPr marL="457200" indent="-457200">
              <a:buAutoNum type="arabicPeriod"/>
            </a:pPr>
            <a:r>
              <a:rPr lang="en-IN" dirty="0"/>
              <a:t>What are the strengths and weaknesses of this text? </a:t>
            </a:r>
          </a:p>
          <a:p>
            <a:pPr marL="457200" indent="-457200">
              <a:buAutoNum type="arabicPeriod"/>
            </a:pPr>
            <a:r>
              <a:rPr lang="en-IN" dirty="0"/>
              <a:t> What is your position on the subject? </a:t>
            </a:r>
          </a:p>
          <a:p>
            <a:pPr marL="457200" indent="-457200">
              <a:buAutoNum type="arabicPeriod"/>
            </a:pPr>
            <a:r>
              <a:rPr lang="en-IN" dirty="0"/>
              <a:t>How does it differ from the argument in the text? </a:t>
            </a:r>
          </a:p>
          <a:p>
            <a:pPr marL="457200" indent="-457200">
              <a:buAutoNum type="arabicPeriod"/>
            </a:pPr>
            <a:r>
              <a:rPr lang="en-IN" dirty="0"/>
              <a:t>How will you use the text? </a:t>
            </a:r>
          </a:p>
          <a:p>
            <a:pPr marL="457200" indent="-457200">
              <a:buAutoNum type="arabicPeriod"/>
            </a:pPr>
            <a:r>
              <a:rPr lang="en-IN" dirty="0"/>
              <a:t> How does this text relate to other information you have read? </a:t>
            </a:r>
          </a:p>
          <a:p>
            <a:pPr marL="457200" indent="-457200">
              <a:buAutoNum type="arabicPeriod"/>
            </a:pPr>
            <a:r>
              <a:rPr lang="en-IN" dirty="0"/>
              <a:t>Does it contradict, support or challenge other evidence? </a:t>
            </a:r>
          </a:p>
          <a:p>
            <a:pPr marL="457200" indent="-457200">
              <a:buAutoNum type="arabicPeriod"/>
            </a:pPr>
            <a:r>
              <a:rPr lang="en-IN" dirty="0"/>
              <a:t> How is this text significant to your research? </a:t>
            </a:r>
          </a:p>
          <a:p>
            <a:pPr marL="457200" indent="-457200">
              <a:buAutoNum type="arabicPeriod"/>
            </a:pPr>
            <a:r>
              <a:rPr lang="en-IN" dirty="0"/>
              <a:t>What can be learnt from it? </a:t>
            </a:r>
          </a:p>
          <a:p>
            <a:pPr marL="457200" indent="-457200">
              <a:buAutoNum type="arabicPeriod"/>
            </a:pPr>
            <a:r>
              <a:rPr lang="en-IN" dirty="0"/>
              <a:t>What else needs considering? </a:t>
            </a:r>
          </a:p>
          <a:p>
            <a:pPr marL="457200" indent="-457200">
              <a:buAutoNum type="arabicPeriod"/>
            </a:pPr>
            <a:r>
              <a:rPr lang="en-IN" dirty="0"/>
              <a:t>Which aspects of this argument would you like to investigate further?</a:t>
            </a:r>
          </a:p>
        </p:txBody>
      </p:sp>
    </p:spTree>
    <p:extLst>
      <p:ext uri="{BB962C8B-B14F-4D97-AF65-F5344CB8AC3E}">
        <p14:creationId xmlns:p14="http://schemas.microsoft.com/office/powerpoint/2010/main" val="306870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E05C-A42B-49FA-988F-76E63AFD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Ladder of inference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5FCD78-80B8-4FB6-A69F-0D2C7C647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5" y="2007519"/>
            <a:ext cx="4155168" cy="41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CD9AD1-F3A5-4566-BEDC-6C1CAE39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6" y="2007519"/>
            <a:ext cx="5320370" cy="41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6BDC3-7CC7-488E-B57F-E199FDB3BB41}"/>
              </a:ext>
            </a:extLst>
          </p:cNvPr>
          <p:cNvSpPr txBox="1"/>
          <p:nvPr/>
        </p:nvSpPr>
        <p:spPr>
          <a:xfrm>
            <a:off x="5577016" y="6120714"/>
            <a:ext cx="4386426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233-4924-4E2F-B5C5-24B18F2E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critical thinking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0617-4B91-44CF-9629-4F820A2F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mindful of confirmation bias 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simplification and  look for nuances 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fostering intellectual humility 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the credibility of your information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8BD-8A4A-4455-A37B-D5ADC6AA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Holmes’ think?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44D0-52E5-47B9-AF94-D342FE83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excerpt from a short story “ The Adventure of Gloria Scott”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I might suggest that you have gone about in fear of some personal attack within the last twelve months”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You have a very handsome stick” I answered. “By the inscription I observed that you had not had it more than a year. But you have taken some pains to bore the head of it and pour melted lead into the hole so as to make it a formidable weapon. I argued that you would not take such precautions unless you had some danger to fear”.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3A09-F1C8-46A5-AF7C-09DB24E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642020" cy="1600200"/>
          </a:xfrm>
        </p:spPr>
        <p:txBody>
          <a:bodyPr/>
          <a:lstStyle/>
          <a:p>
            <a:r>
              <a:rPr lang="en-US" dirty="0"/>
              <a:t>Hone your critical thinking skills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4425-5F55-4C82-8268-1838D9DA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476" y="2139044"/>
            <a:ext cx="3955596" cy="38372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six word summary of any of your favorite movie or a book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word summary of Cinderella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Servant girl who married the prince</a:t>
            </a:r>
          </a:p>
          <a:p>
            <a:endParaRPr lang="en-US" dirty="0"/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4A45E-7BF3-429E-BC22-55336BF172D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2" b="24402"/>
          <a:stretch>
            <a:fillRect/>
          </a:stretch>
        </p:blipFill>
        <p:spPr bwMode="auto">
          <a:xfrm>
            <a:off x="839788" y="2139044"/>
            <a:ext cx="4187825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DC762-2C7D-46E9-BC5B-BF7006296ABB}"/>
              </a:ext>
            </a:extLst>
          </p:cNvPr>
          <p:cNvSpPr txBox="1"/>
          <p:nvPr/>
        </p:nvSpPr>
        <p:spPr>
          <a:xfrm>
            <a:off x="839788" y="6082393"/>
            <a:ext cx="41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4853-A60E-4EC7-B581-A5E555B3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A4FA0-D579-436E-B7FC-ADD62CB4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44" y="2102177"/>
            <a:ext cx="6966410" cy="4562574"/>
          </a:xfrm>
        </p:spPr>
      </p:pic>
    </p:spTree>
    <p:extLst>
      <p:ext uri="{BB962C8B-B14F-4D97-AF65-F5344CB8AC3E}">
        <p14:creationId xmlns:p14="http://schemas.microsoft.com/office/powerpoint/2010/main" val="361888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04" y="266135"/>
            <a:ext cx="10075964" cy="777675"/>
          </a:xfrm>
        </p:spPr>
        <p:txBody>
          <a:bodyPr>
            <a:normAutofit/>
          </a:bodyPr>
          <a:lstStyle/>
          <a:p>
            <a:r>
              <a:rPr lang="en-US" dirty="0"/>
              <a:t>FALLACIES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4" y="1932495"/>
            <a:ext cx="5985902" cy="4533012"/>
          </a:xfrm>
        </p:spPr>
        <p:txBody>
          <a:bodyPr>
            <a:normAutofit/>
          </a:bodyPr>
          <a:lstStyle/>
          <a:p>
            <a:r>
              <a:rPr lang="en-US" sz="2300" dirty="0"/>
              <a:t>Commonly divided into 2: </a:t>
            </a:r>
            <a:r>
              <a:rPr lang="en-US" sz="2300" b="1" dirty="0">
                <a:solidFill>
                  <a:srgbClr val="FF0000"/>
                </a:solidFill>
              </a:rPr>
              <a:t>formal</a:t>
            </a:r>
            <a:r>
              <a:rPr lang="en-US" sz="2300" dirty="0"/>
              <a:t> and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   informal</a:t>
            </a:r>
            <a:r>
              <a:rPr lang="en-US" sz="2300" dirty="0"/>
              <a:t> fallacies.</a:t>
            </a:r>
          </a:p>
          <a:p>
            <a:endParaRPr lang="en-US" sz="2300" dirty="0"/>
          </a:p>
          <a:p>
            <a:r>
              <a:rPr lang="en-US" sz="2300" b="1" dirty="0"/>
              <a:t>Formal fallacies</a:t>
            </a:r>
            <a:r>
              <a:rPr lang="en-US" sz="2300" dirty="0"/>
              <a:t>: issue lies in the </a:t>
            </a:r>
            <a:r>
              <a:rPr lang="en-US" sz="2300" b="1" dirty="0">
                <a:solidFill>
                  <a:srgbClr val="FF0000"/>
                </a:solidFill>
              </a:rPr>
              <a:t>form/structure, not the content. </a:t>
            </a:r>
          </a:p>
          <a:p>
            <a:r>
              <a:rPr lang="en-US" sz="2300" dirty="0"/>
              <a:t>The premise may be right, not the conclusion.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b="1" dirty="0"/>
              <a:t>Informal fallacies: </a:t>
            </a:r>
            <a:r>
              <a:rPr lang="en-US" sz="2300" dirty="0"/>
              <a:t>issue lies in the </a:t>
            </a:r>
            <a:r>
              <a:rPr lang="en-US" sz="2300" b="1" dirty="0">
                <a:solidFill>
                  <a:srgbClr val="FF0000"/>
                </a:solidFill>
              </a:rPr>
              <a:t>content/substance, not the form.</a:t>
            </a:r>
          </a:p>
          <a:p>
            <a:r>
              <a:rPr lang="en-US" sz="2300" dirty="0"/>
              <a:t>Some premise is false.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 b="12612"/>
          <a:stretch/>
        </p:blipFill>
        <p:spPr>
          <a:xfrm>
            <a:off x="6997148" y="1996126"/>
            <a:ext cx="4326115" cy="3895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148" y="6211669"/>
            <a:ext cx="519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</a:t>
            </a:r>
            <a:r>
              <a:rPr lang="en-US" i="1" dirty="0"/>
              <a:t>Formal &amp; informal fallacies</a:t>
            </a:r>
            <a:r>
              <a:rPr lang="en-US" dirty="0"/>
              <a:t>, Britannica </a:t>
            </a:r>
            <a:r>
              <a:rPr lang="en-US" dirty="0">
                <a:hlinkClick r:id="rId3"/>
              </a:rPr>
              <a:t>https://www.britannica.com/summary/fallacy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826C4-EF97-4111-86FE-DD87EE4E6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53" y="1324719"/>
            <a:ext cx="5918291" cy="42085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5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04" y="266135"/>
            <a:ext cx="10075964" cy="777675"/>
          </a:xfrm>
        </p:spPr>
        <p:txBody>
          <a:bodyPr>
            <a:normAutofit/>
          </a:bodyPr>
          <a:lstStyle/>
          <a:p>
            <a:r>
              <a:rPr lang="en-US" dirty="0"/>
              <a:t>FORMAL FALLACIES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970202"/>
            <a:ext cx="11840347" cy="4730848"/>
          </a:xfrm>
        </p:spPr>
        <p:txBody>
          <a:bodyPr>
            <a:normAutofit/>
          </a:bodyPr>
          <a:lstStyle/>
          <a:p>
            <a:r>
              <a:rPr lang="en-US" sz="2300" b="1" dirty="0"/>
              <a:t>Affirming the consequent: </a:t>
            </a:r>
            <a:r>
              <a:rPr lang="en-US" sz="2400" dirty="0"/>
              <a:t>If A is true, B is true. Now, B is true. So, A must be true. </a:t>
            </a:r>
          </a:p>
          <a:p>
            <a:r>
              <a:rPr lang="en-US" sz="2400" dirty="0"/>
              <a:t>Commutative property in math.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Hari</a:t>
            </a:r>
            <a:r>
              <a:rPr lang="en-US" sz="2400" dirty="0"/>
              <a:t> is cooking, he is free. Hari is free now, so he must be cooking.</a:t>
            </a:r>
          </a:p>
          <a:p>
            <a:endParaRPr lang="en-US" sz="2400" dirty="0"/>
          </a:p>
          <a:p>
            <a:r>
              <a:rPr lang="en-US" sz="2400" b="1" dirty="0"/>
              <a:t>Math howlers: </a:t>
            </a:r>
            <a:r>
              <a:rPr lang="en-US" sz="2400" dirty="0"/>
              <a:t> </a:t>
            </a:r>
          </a:p>
          <a:p>
            <a:r>
              <a:rPr lang="en-US" sz="2400" dirty="0"/>
              <a:t>Using wrong mathematical principles to </a:t>
            </a:r>
          </a:p>
          <a:p>
            <a:pPr marL="0" indent="0">
              <a:buNone/>
            </a:pPr>
            <a:r>
              <a:rPr lang="en-US" sz="2400" dirty="0"/>
              <a:t>arrive at the right answer. </a:t>
            </a:r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16" y="3685880"/>
            <a:ext cx="3599758" cy="30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04" y="266135"/>
            <a:ext cx="10075964" cy="777675"/>
          </a:xfrm>
        </p:spPr>
        <p:txBody>
          <a:bodyPr>
            <a:normAutofit/>
          </a:bodyPr>
          <a:lstStyle/>
          <a:p>
            <a:r>
              <a:rPr lang="en-US" dirty="0"/>
              <a:t>INFORMAL FALLACIES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1789043"/>
            <a:ext cx="11122925" cy="4912007"/>
          </a:xfrm>
        </p:spPr>
        <p:txBody>
          <a:bodyPr>
            <a:normAutofit/>
          </a:bodyPr>
          <a:lstStyle/>
          <a:p>
            <a:endParaRPr lang="en-US" sz="2300" b="1" dirty="0"/>
          </a:p>
          <a:p>
            <a:r>
              <a:rPr lang="en-US" sz="2300" b="1" dirty="0"/>
              <a:t>Slippery slope fallacy: </a:t>
            </a:r>
            <a:r>
              <a:rPr lang="en-US" sz="2300" b="1" dirty="0">
                <a:solidFill>
                  <a:srgbClr val="FF0000"/>
                </a:solidFill>
              </a:rPr>
              <a:t>Correlation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does </a:t>
            </a:r>
            <a:r>
              <a:rPr lang="en-US" sz="2300" b="1" dirty="0">
                <a:solidFill>
                  <a:srgbClr val="FF0000"/>
                </a:solidFill>
              </a:rPr>
              <a:t>NOT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mean </a:t>
            </a:r>
            <a:r>
              <a:rPr lang="en-US" sz="2300" b="1" dirty="0">
                <a:solidFill>
                  <a:srgbClr val="FF0000"/>
                </a:solidFill>
              </a:rPr>
              <a:t>causation</a:t>
            </a:r>
            <a:r>
              <a:rPr lang="en-US" sz="2300" dirty="0"/>
              <a:t>.  A</a:t>
            </a:r>
            <a:r>
              <a:rPr lang="en-US" sz="2300" dirty="0">
                <a:sym typeface="Wingdings" panose="05000000000000000000" pitchFamily="2" charset="2"/>
              </a:rPr>
              <a:t>BC….Z.</a:t>
            </a:r>
            <a:endParaRPr lang="en-US" sz="2300" dirty="0"/>
          </a:p>
          <a:p>
            <a:r>
              <a:rPr lang="en-IN" sz="2400" dirty="0">
                <a:hlinkClick r:id="rId2"/>
              </a:rPr>
              <a:t>https://www.youtube.com/watch?v=kIv3m2gMgUU&amp;list=PLDZ2gqaRPvrEgW2VthXnA4EOInwjGQNuZ&amp;index=1</a:t>
            </a:r>
            <a:r>
              <a:rPr lang="en-IN" sz="2400" dirty="0"/>
              <a:t> – Direct TV Advertisement</a:t>
            </a:r>
          </a:p>
          <a:p>
            <a:endParaRPr lang="en-IN" sz="2400" dirty="0"/>
          </a:p>
          <a:p>
            <a:endParaRPr lang="en-US" sz="2300" b="1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920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04" y="266135"/>
            <a:ext cx="10075964" cy="777675"/>
          </a:xfrm>
        </p:spPr>
        <p:txBody>
          <a:bodyPr>
            <a:normAutofit/>
          </a:bodyPr>
          <a:lstStyle/>
          <a:p>
            <a:r>
              <a:rPr lang="en-US" dirty="0"/>
              <a:t>INFORMAL FALLACIES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19" y="1998482"/>
            <a:ext cx="11193533" cy="1696418"/>
          </a:xfrm>
        </p:spPr>
        <p:txBody>
          <a:bodyPr>
            <a:normAutofit fontScale="92500" lnSpcReduction="20000"/>
          </a:bodyPr>
          <a:lstStyle/>
          <a:p>
            <a:r>
              <a:rPr lang="en-US" sz="2300" b="1" dirty="0"/>
              <a:t>Straw Man fallacy: </a:t>
            </a:r>
            <a:r>
              <a:rPr lang="en-US" sz="2300" b="1" dirty="0">
                <a:solidFill>
                  <a:srgbClr val="FF0000"/>
                </a:solidFill>
              </a:rPr>
              <a:t>Misrepresenting an argument or the person </a:t>
            </a:r>
            <a:r>
              <a:rPr lang="en-US" sz="2300" dirty="0"/>
              <a:t>making the argument for an easy target.</a:t>
            </a:r>
          </a:p>
          <a:p>
            <a:r>
              <a:rPr lang="en-US" sz="2300" dirty="0"/>
              <a:t>A: I like cats more than dogs</a:t>
            </a:r>
          </a:p>
          <a:p>
            <a:pPr marL="0" indent="0">
              <a:buNone/>
            </a:pPr>
            <a:r>
              <a:rPr lang="en-US" sz="2300" dirty="0"/>
              <a:t>   B: OH! So, all dogs must be thrown to the dog-catchers then, huh? You advocate animal cruelty! How can you say that?!</a:t>
            </a:r>
          </a:p>
          <a:p>
            <a:pPr marL="0" indent="0">
              <a:buNone/>
            </a:pPr>
            <a:endParaRPr lang="en-US" sz="2300" dirty="0"/>
          </a:p>
          <a:p>
            <a:endParaRPr lang="en-IN" sz="2400" dirty="0"/>
          </a:p>
          <a:p>
            <a:endParaRPr lang="en-US" sz="2300" b="1" dirty="0"/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1026" name="Picture 2" descr="Straw Man Fallacy | Dog&amp;amp;#39;n&amp;amp;#39;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34" y="3694900"/>
            <a:ext cx="5780059" cy="29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03258" y="5564905"/>
            <a:ext cx="250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Comic credits: </a:t>
            </a:r>
            <a:r>
              <a:rPr lang="en-US" dirty="0" err="1"/>
              <a:t>Dog’n’Cat</a:t>
            </a:r>
            <a:r>
              <a:rPr lang="en-US" dirty="0"/>
              <a:t> Comic </a:t>
            </a:r>
            <a:r>
              <a:rPr lang="en-US" dirty="0">
                <a:hlinkClick r:id="rId3"/>
              </a:rPr>
              <a:t>https://dogncatcomic.wordpress.com/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48EA-E225-4BB4-814B-07618D60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Hindsight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BC872-8886-421F-A2CF-1510B5E1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02" y="2328104"/>
            <a:ext cx="3608109" cy="4049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2E4CE-3137-45D0-927E-DC21CC72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58" y="2686124"/>
            <a:ext cx="3423942" cy="3735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16663-C5F0-477C-9FDC-41939A951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" y="3518370"/>
            <a:ext cx="4631605" cy="3093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37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001B-EED9-4F26-A922-9BF076A0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Actor-observer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B40F-52D1-4386-B62D-85084BC5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tendency to attribute one's own actions to external causes while attributing other people's </a:t>
            </a:r>
            <a:r>
              <a:rPr lang="en-IN" b="1" dirty="0" err="1"/>
              <a:t>behaviors</a:t>
            </a:r>
            <a:r>
              <a:rPr lang="en-IN" b="1" dirty="0"/>
              <a:t> to internal causes</a:t>
            </a:r>
            <a:r>
              <a:rPr lang="en-IN" dirty="0"/>
              <a:t>. It is a type of attributional bias that plays a role in how we perceive and interact with other people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F24C-4246-473D-8752-D54EA23B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78" y="3408261"/>
            <a:ext cx="4350045" cy="316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931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4641-0A09-45C2-916E-D643B07E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Confirmation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95239-C941-4F07-8437-A8F09728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2" y="2536824"/>
            <a:ext cx="3167578" cy="2827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EBD43-2156-4BD9-809B-2A8E35E6B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33" y="2337847"/>
            <a:ext cx="6902450" cy="4235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14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D07-5538-4C16-B0CC-B4EDBD8B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Halo effect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002C-4903-482D-A51B-CB089002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“I remember being surprised a few years ago when I was working for a company and I assumed by the way the CEO presented himself that he lived this lavish lifestyle with luxury accommodations. When I saw him drive up to work one day in his modest (and aged) vehicle, I stood corrected as I realized I had made a snap judgment and filled in the blanks about this person without having any objective knowledge”.</a:t>
            </a:r>
          </a:p>
        </p:txBody>
      </p:sp>
    </p:spTree>
    <p:extLst>
      <p:ext uri="{BB962C8B-B14F-4D97-AF65-F5344CB8AC3E}">
        <p14:creationId xmlns:p14="http://schemas.microsoft.com/office/powerpoint/2010/main" val="410000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7E3-9EF8-4422-B47B-19DE30F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fallacy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A2FF9-C265-4B1E-8A07-FB25D90DB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8" y="2366949"/>
            <a:ext cx="4889070" cy="4206875"/>
          </a:xfrm>
        </p:spPr>
      </p:pic>
    </p:spTree>
    <p:extLst>
      <p:ext uri="{BB962C8B-B14F-4D97-AF65-F5344CB8AC3E}">
        <p14:creationId xmlns:p14="http://schemas.microsoft.com/office/powerpoint/2010/main" val="185544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04" y="266135"/>
            <a:ext cx="10075964" cy="777675"/>
          </a:xfrm>
        </p:spPr>
        <p:txBody>
          <a:bodyPr>
            <a:normAutofit/>
          </a:bodyPr>
          <a:lstStyle/>
          <a:p>
            <a:r>
              <a:rPr lang="en-US" dirty="0"/>
              <a:t>How to spot fallacies - ELSA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23" y="2541984"/>
            <a:ext cx="11122925" cy="283191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Always check if </a:t>
            </a:r>
            <a:r>
              <a:rPr lang="en-US" sz="2400" b="1" dirty="0">
                <a:solidFill>
                  <a:srgbClr val="FF0000"/>
                </a:solidFill>
              </a:rPr>
              <a:t>the evidence proves the conclusion 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Check if the argument has </a:t>
            </a:r>
            <a:r>
              <a:rPr lang="en-US" sz="2400" b="1" dirty="0">
                <a:solidFill>
                  <a:srgbClr val="FF0000"/>
                </a:solidFill>
              </a:rPr>
              <a:t>logic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or if it is simply rhetoric.</a:t>
            </a:r>
          </a:p>
          <a:p>
            <a:pPr fontAlgn="base"/>
            <a:r>
              <a:rPr lang="en-US" sz="2400" dirty="0"/>
              <a:t>See if the form or content present </a:t>
            </a:r>
            <a:r>
              <a:rPr lang="en-US" sz="2400" b="1" dirty="0">
                <a:solidFill>
                  <a:srgbClr val="FF0000"/>
                </a:solidFill>
              </a:rPr>
              <a:t>a stand-alone argument </a:t>
            </a:r>
            <a:r>
              <a:rPr lang="en-US" sz="2400" dirty="0"/>
              <a:t>or simply attacks on the opposition.</a:t>
            </a:r>
          </a:p>
          <a:p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BD0-8893-49E5-919A-E4570207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1524"/>
          </a:xfrm>
        </p:spPr>
        <p:txBody>
          <a:bodyPr/>
          <a:lstStyle/>
          <a:p>
            <a:r>
              <a:rPr lang="en-IN" dirty="0"/>
              <a:t>Let’s work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B37A3-BE15-4D35-B0B0-C111D7E8E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"/>
          <a:stretch/>
        </p:blipFill>
        <p:spPr>
          <a:xfrm>
            <a:off x="782320" y="2499359"/>
            <a:ext cx="4558418" cy="385094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109686-AAA7-42F9-B8F3-E26D1478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499359"/>
            <a:ext cx="4653280" cy="39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87E4-D573-49F1-B149-E506138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F194-AAE3-4FC3-8930-E2F453453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55" y="2196446"/>
            <a:ext cx="4967925" cy="438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09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BD2-7633-4AA2-B029-B0688A6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B74B-701A-408D-9700-DB102F78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26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409D-2822-4A97-BDCA-C8C82F6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 critical thinker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BABA9-4FD5-4274-B7A5-DA1AFED22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31" y="2049070"/>
            <a:ext cx="6253626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39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94AE-C632-425C-BA4C-C71D1B14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D1137-ABC8-47FF-B50B-E15FDCF9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18" y="2209326"/>
            <a:ext cx="7978881" cy="4206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74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732-47F3-4B8E-A4D1-ABEB3C9A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2F1CBC-1F33-446C-9B67-DCFFAEB99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23" y="2366949"/>
            <a:ext cx="7810153" cy="4206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50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222F-2303-4C31-BF63-DBB0CF1A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Titan raga- break the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6E0-5563-427D-A97B-99317750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Conclusion- Kiran is a young and beautiful modern woman. </a:t>
            </a:r>
          </a:p>
          <a:p>
            <a:pPr marL="0" indent="0">
              <a:buNone/>
            </a:pPr>
            <a:r>
              <a:rPr lang="en-IN" dirty="0"/>
              <a:t>Premise/premises- Rajat recommended Kiran. </a:t>
            </a:r>
          </a:p>
          <a:p>
            <a:pPr marL="0" indent="0">
              <a:buNone/>
            </a:pPr>
            <a:r>
              <a:rPr lang="en-IN" dirty="0"/>
              <a:t>A man recommends a woman only when she is beautiful and willing for “compromises”. 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/>
              <a:t>A man recommends only a woman because he looks for other advantages. </a:t>
            </a:r>
          </a:p>
        </p:txBody>
      </p:sp>
    </p:spTree>
    <p:extLst>
      <p:ext uri="{BB962C8B-B14F-4D97-AF65-F5344CB8AC3E}">
        <p14:creationId xmlns:p14="http://schemas.microsoft.com/office/powerpoint/2010/main" val="10219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7E80-2CC0-4005-97EE-4B9E9319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4FB1-BAD9-4826-B56F-2513BE58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 think </a:t>
            </a:r>
            <a:r>
              <a:rPr lang="en-IN" b="1" dirty="0" err="1"/>
              <a:t>Shyam</a:t>
            </a:r>
            <a:r>
              <a:rPr lang="en-IN" b="1" dirty="0"/>
              <a:t> is not going to be there for the party this evening</a:t>
            </a:r>
          </a:p>
          <a:p>
            <a:r>
              <a:rPr lang="en-IN" dirty="0"/>
              <a:t>Why do you think so?</a:t>
            </a:r>
          </a:p>
          <a:p>
            <a:r>
              <a:rPr lang="en-IN" dirty="0"/>
              <a:t>I can’t stand him. He is such an annoying person.  Rationally wrong. </a:t>
            </a:r>
          </a:p>
          <a:p>
            <a:r>
              <a:rPr lang="en-IN" dirty="0"/>
              <a:t>He is an introvert and usually avoids parties.  Probable % chances are there</a:t>
            </a:r>
          </a:p>
          <a:p>
            <a:r>
              <a:rPr lang="en-IN" b="1" dirty="0"/>
              <a:t>He is in the US now.  </a:t>
            </a:r>
          </a:p>
          <a:p>
            <a:endParaRPr lang="en-IN" b="1" dirty="0"/>
          </a:p>
          <a:p>
            <a:r>
              <a:rPr lang="en-IN" b="1" dirty="0"/>
              <a:t>I think </a:t>
            </a:r>
            <a:r>
              <a:rPr lang="en-IN" b="1" dirty="0" err="1"/>
              <a:t>Shyam</a:t>
            </a:r>
            <a:r>
              <a:rPr lang="en-IN" b="1" dirty="0"/>
              <a:t> is not going to be there for the party this evening, because he is in the US now.  - </a:t>
            </a:r>
            <a:r>
              <a:rPr lang="en-IN" b="1" dirty="0" err="1"/>
              <a:t>certainity</a:t>
            </a:r>
            <a:endParaRPr lang="en-IN" b="1" dirty="0"/>
          </a:p>
          <a:p>
            <a:r>
              <a:rPr lang="en-IN" b="1" dirty="0"/>
              <a:t>I think </a:t>
            </a:r>
            <a:r>
              <a:rPr lang="en-IN" b="1" dirty="0" err="1"/>
              <a:t>Shyam</a:t>
            </a:r>
            <a:r>
              <a:rPr lang="en-IN" b="1" dirty="0"/>
              <a:t> is not going to be there for the party this evening, because h</a:t>
            </a:r>
            <a:r>
              <a:rPr lang="en-IN" dirty="0"/>
              <a:t>e is an introvert and usually avoids parties.  - probability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32E8-B9C2-408C-AAAB-A18ECCF4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FA7B6-BE6A-4822-9F9E-FF5F9F10F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19" y="2218753"/>
            <a:ext cx="7620879" cy="4206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137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5004</TotalTime>
  <Words>1252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Corbel</vt:lpstr>
      <vt:lpstr>Times New Roman</vt:lpstr>
      <vt:lpstr>Wingdings</vt:lpstr>
      <vt:lpstr>Banded</vt:lpstr>
      <vt:lpstr>Critical thinking skills</vt:lpstr>
      <vt:lpstr>PowerPoint Presentation</vt:lpstr>
      <vt:lpstr>Critical thinking</vt:lpstr>
      <vt:lpstr>Characteristics of a critical thinker</vt:lpstr>
      <vt:lpstr>PowerPoint Presentation</vt:lpstr>
      <vt:lpstr>PowerPoint Presentation</vt:lpstr>
      <vt:lpstr>Titan raga- break the bias</vt:lpstr>
      <vt:lpstr>PowerPoint Presentation</vt:lpstr>
      <vt:lpstr>PowerPoint Presentation</vt:lpstr>
      <vt:lpstr>PowerPoint Presentation</vt:lpstr>
      <vt:lpstr> </vt:lpstr>
      <vt:lpstr>Critical reading</vt:lpstr>
      <vt:lpstr>Critical reading</vt:lpstr>
      <vt:lpstr>                Ladder of inference</vt:lpstr>
      <vt:lpstr>Ways to improve critical thinking </vt:lpstr>
      <vt:lpstr>How does Holmes’ think? </vt:lpstr>
      <vt:lpstr>Hone your critical thinking skills </vt:lpstr>
      <vt:lpstr>PowerPoint Presentation</vt:lpstr>
      <vt:lpstr>FALLACIES</vt:lpstr>
      <vt:lpstr>FORMAL FALLACIES</vt:lpstr>
      <vt:lpstr>INFORMAL FALLACIES</vt:lpstr>
      <vt:lpstr>INFORMAL FALLACIES</vt:lpstr>
      <vt:lpstr>Hindsight Bias</vt:lpstr>
      <vt:lpstr>Actor-observer bias</vt:lpstr>
      <vt:lpstr>Confirmation bias</vt:lpstr>
      <vt:lpstr>Halo effect Fallacy</vt:lpstr>
      <vt:lpstr>Identify the fallacy</vt:lpstr>
      <vt:lpstr>How to spot fallacies - ELSA</vt:lpstr>
      <vt:lpstr>Let’s work together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skills</dc:title>
  <dc:creator>Karthika VK</dc:creator>
  <cp:lastModifiedBy>Karthika VK</cp:lastModifiedBy>
  <cp:revision>16</cp:revision>
  <dcterms:created xsi:type="dcterms:W3CDTF">2022-02-26T07:46:39Z</dcterms:created>
  <dcterms:modified xsi:type="dcterms:W3CDTF">2022-04-06T02:09:22Z</dcterms:modified>
</cp:coreProperties>
</file>