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02" r:id="rId3"/>
    <p:sldId id="320" r:id="rId4"/>
    <p:sldId id="333" r:id="rId5"/>
    <p:sldId id="334" r:id="rId6"/>
    <p:sldId id="335" r:id="rId7"/>
    <p:sldId id="346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8" r:id="rId17"/>
    <p:sldId id="347" r:id="rId18"/>
    <p:sldId id="344" r:id="rId19"/>
    <p:sldId id="345" r:id="rId20"/>
    <p:sldId id="34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9D643-CE1C-4A62-BDC6-93AF094B0D02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1C339-586B-49EF-8F72-748A77ED17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553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0244-12ED-4E0F-8FE4-A4A554C1FFB0}" type="datetime1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C96-4D25-4EBB-912A-600AFAF071DF}" type="datetime1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04F8-DFD5-40B2-BFED-A82838CDBEA6}" type="datetime1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25FE-4062-47C7-A6F6-0AF2E3D3ADBF}" type="datetime1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EC4C-8ADA-4DD9-81A6-0D4E7C4425F6}" type="datetime1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FD22-75ED-4C14-B47B-23C992585F23}" type="datetime1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9B1E-F39B-4279-B93E-9520CE0EAE67}" type="datetime1">
              <a:rPr lang="en-US" smtClean="0"/>
              <a:pPr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134B-3DE2-474F-A512-B7B1A3F9C1B6}" type="datetime1">
              <a:rPr lang="en-US" smtClean="0"/>
              <a:pPr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C072-3E8B-4D37-BE13-7E138015D28B}" type="datetime1">
              <a:rPr lang="en-US" smtClean="0"/>
              <a:pPr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E619-0DDB-4DFB-836D-DD01FC70AA48}" type="datetime1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B3BE-AF3D-4EF7-8CD4-97F0726FDD96}" type="datetime1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8A080-D709-42B0-A682-6691184592C6}" type="datetime1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Review of </a:t>
            </a:r>
            <a:r>
              <a:rPr lang="en-US" smtClean="0"/>
              <a:t>x86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Amit </a:t>
            </a:r>
            <a:r>
              <a:rPr lang="en-US" dirty="0" err="1" smtClean="0"/>
              <a:t>Praseed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441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72200" y="304800"/>
            <a:ext cx="1676400" cy="6172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72200" y="1676400"/>
            <a:ext cx="1676400" cy="990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72200" y="4114800"/>
            <a:ext cx="16764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72200" y="5257800"/>
            <a:ext cx="1676400" cy="495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19675032"/>
              </p:ext>
            </p:extLst>
          </p:nvPr>
        </p:nvGraphicFramePr>
        <p:xfrm>
          <a:off x="762000" y="3469640"/>
          <a:ext cx="33528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00026000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Elbow Connector 9"/>
          <p:cNvCxnSpPr>
            <a:endCxn id="5" idx="1"/>
          </p:cNvCxnSpPr>
          <p:nvPr/>
        </p:nvCxnSpPr>
        <p:spPr>
          <a:xfrm flipV="1">
            <a:off x="3581400" y="2171700"/>
            <a:ext cx="2590800" cy="18669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1"/>
          </p:cNvCxnSpPr>
          <p:nvPr/>
        </p:nvCxnSpPr>
        <p:spPr>
          <a:xfrm>
            <a:off x="3581400" y="44577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7" idx="1"/>
          </p:cNvCxnSpPr>
          <p:nvPr/>
        </p:nvCxnSpPr>
        <p:spPr>
          <a:xfrm>
            <a:off x="3581400" y="4800600"/>
            <a:ext cx="2590800" cy="7048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48600" y="2514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00026000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48600" y="45836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00008000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48600" y="55742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00003000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38200" y="5758934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Limit is multiplied by 1000h</a:t>
            </a:r>
            <a:endParaRPr lang="en-US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834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Address Translation in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 refers to instructions using a base address and an offset</a:t>
            </a:r>
          </a:p>
          <a:p>
            <a:pPr lvl="1"/>
            <a:r>
              <a:rPr lang="en-US" dirty="0" smtClean="0"/>
              <a:t>“4</a:t>
            </a:r>
            <a:r>
              <a:rPr lang="en-US" baseline="30000" dirty="0" smtClean="0"/>
              <a:t>th</a:t>
            </a:r>
            <a:r>
              <a:rPr lang="en-US" dirty="0" smtClean="0"/>
              <a:t> byte in the Data Segment”</a:t>
            </a:r>
          </a:p>
          <a:p>
            <a:r>
              <a:rPr lang="en-US" dirty="0" smtClean="0"/>
              <a:t>So address translation is relatively simple</a:t>
            </a:r>
          </a:p>
          <a:p>
            <a:pPr lvl="1"/>
            <a:r>
              <a:rPr lang="en-US" dirty="0" smtClean="0"/>
              <a:t>Find out where the segment begins (refer the LDT)</a:t>
            </a:r>
          </a:p>
          <a:p>
            <a:pPr lvl="1"/>
            <a:r>
              <a:rPr lang="en-US" dirty="0" smtClean="0"/>
              <a:t>Add the offset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7899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990600"/>
            <a:ext cx="1828800" cy="457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Selector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3200" y="990600"/>
            <a:ext cx="1295400" cy="457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Offset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3200" y="2743200"/>
            <a:ext cx="2438400" cy="2895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43200" y="3810000"/>
            <a:ext cx="2438400" cy="457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Segment Descriptor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0" y="2373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Descriptor Table</a:t>
            </a:r>
            <a:endParaRPr lang="en-US" b="1" dirty="0"/>
          </a:p>
        </p:txBody>
      </p:sp>
      <p:cxnSp>
        <p:nvCxnSpPr>
          <p:cNvPr id="10" name="Elbow Connector 9"/>
          <p:cNvCxnSpPr>
            <a:stCxn id="4" idx="2"/>
            <a:endCxn id="7" idx="1"/>
          </p:cNvCxnSpPr>
          <p:nvPr/>
        </p:nvCxnSpPr>
        <p:spPr>
          <a:xfrm rot="16200000" flipH="1">
            <a:off x="990600" y="2286000"/>
            <a:ext cx="2590800" cy="914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6781800" y="3657600"/>
            <a:ext cx="762000" cy="750332"/>
          </a:xfrm>
          <a:prstGeom prst="flowChartConnector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+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3"/>
            <a:endCxn id="11" idx="2"/>
          </p:cNvCxnSpPr>
          <p:nvPr/>
        </p:nvCxnSpPr>
        <p:spPr>
          <a:xfrm flipV="1">
            <a:off x="5181600" y="4032766"/>
            <a:ext cx="1600200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3"/>
            <a:endCxn id="11" idx="0"/>
          </p:cNvCxnSpPr>
          <p:nvPr/>
        </p:nvCxnSpPr>
        <p:spPr>
          <a:xfrm>
            <a:off x="4038600" y="1219200"/>
            <a:ext cx="3124200" cy="2438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4"/>
          </p:cNvCxnSpPr>
          <p:nvPr/>
        </p:nvCxnSpPr>
        <p:spPr>
          <a:xfrm>
            <a:off x="7162800" y="4407932"/>
            <a:ext cx="0" cy="1002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5800" y="6019800"/>
            <a:ext cx="1219200" cy="457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LDTR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Elbow Connector 19"/>
          <p:cNvCxnSpPr>
            <a:stCxn id="18" idx="3"/>
            <a:endCxn id="6" idx="2"/>
          </p:cNvCxnSpPr>
          <p:nvPr/>
        </p:nvCxnSpPr>
        <p:spPr>
          <a:xfrm flipV="1">
            <a:off x="1905000" y="5638800"/>
            <a:ext cx="2057400" cy="609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38301" y="533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Logical Address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248400" y="560890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Linear Address</a:t>
            </a:r>
            <a:endParaRPr lang="en-US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5288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in x86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Virtual memory uses disk as part of the memory, thus allowing sum of all programs can be larger than physical </a:t>
            </a:r>
            <a:r>
              <a:rPr lang="en-US" dirty="0" smtClean="0"/>
              <a:t>memory</a:t>
            </a:r>
          </a:p>
          <a:p>
            <a:r>
              <a:rPr lang="en-US" dirty="0" smtClean="0"/>
              <a:t>Only </a:t>
            </a:r>
            <a:r>
              <a:rPr lang="en-US" dirty="0"/>
              <a:t>part of a program must be kept in memory, while the remaining parts are kept on </a:t>
            </a:r>
            <a:r>
              <a:rPr lang="en-US" dirty="0" smtClean="0"/>
              <a:t>disks </a:t>
            </a:r>
          </a:p>
          <a:p>
            <a:r>
              <a:rPr lang="en-US" dirty="0" smtClean="0"/>
              <a:t>The </a:t>
            </a:r>
            <a:r>
              <a:rPr lang="en-US" dirty="0"/>
              <a:t>memory used by the program is divided into small units called pages (</a:t>
            </a:r>
            <a:r>
              <a:rPr lang="en-US" dirty="0" smtClean="0"/>
              <a:t>4096-byte)</a:t>
            </a:r>
          </a:p>
          <a:p>
            <a:r>
              <a:rPr lang="en-US" dirty="0" smtClean="0"/>
              <a:t>As </a:t>
            </a:r>
            <a:r>
              <a:rPr lang="en-US" dirty="0"/>
              <a:t>the </a:t>
            </a:r>
            <a:r>
              <a:rPr lang="en-US" dirty="0" smtClean="0"/>
              <a:t>program </a:t>
            </a:r>
            <a:r>
              <a:rPr lang="en-US" dirty="0"/>
              <a:t>runs, the processor selectively unloads inactive pages from memory and loads other </a:t>
            </a:r>
            <a:r>
              <a:rPr lang="en-US" dirty="0" smtClean="0"/>
              <a:t>pages </a:t>
            </a:r>
            <a:r>
              <a:rPr lang="en-US" dirty="0"/>
              <a:t>that are immediately required.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610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in x86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OS maintains page directory and page </a:t>
            </a:r>
            <a:r>
              <a:rPr lang="en-US" dirty="0" smtClean="0"/>
              <a:t>tables</a:t>
            </a:r>
          </a:p>
          <a:p>
            <a:r>
              <a:rPr lang="en-US" dirty="0" smtClean="0"/>
              <a:t>Page </a:t>
            </a:r>
            <a:r>
              <a:rPr lang="en-US" dirty="0"/>
              <a:t>translation: CPU converts the linear address into a physical </a:t>
            </a:r>
            <a:r>
              <a:rPr lang="en-US" dirty="0" smtClean="0"/>
              <a:t>address</a:t>
            </a:r>
          </a:p>
          <a:p>
            <a:r>
              <a:rPr lang="en-US" dirty="0" smtClean="0"/>
              <a:t>Page </a:t>
            </a:r>
            <a:r>
              <a:rPr lang="en-US" dirty="0"/>
              <a:t>fault: occurs when a needed page is not in memory, </a:t>
            </a:r>
            <a:r>
              <a:rPr lang="en-US" dirty="0" smtClean="0"/>
              <a:t>and </a:t>
            </a:r>
            <a:r>
              <a:rPr lang="en-US" dirty="0"/>
              <a:t>the CPU interrupts the </a:t>
            </a:r>
            <a:r>
              <a:rPr lang="en-US" dirty="0" smtClean="0"/>
              <a:t>program</a:t>
            </a:r>
          </a:p>
          <a:p>
            <a:r>
              <a:rPr lang="en-US" dirty="0" smtClean="0"/>
              <a:t>Virtual </a:t>
            </a:r>
            <a:r>
              <a:rPr lang="en-US" dirty="0"/>
              <a:t>memory manager (VMM) – OS utility that manages the loading and unloading of </a:t>
            </a:r>
            <a:r>
              <a:rPr lang="en-US" dirty="0" smtClean="0"/>
              <a:t>pages</a:t>
            </a:r>
          </a:p>
          <a:p>
            <a:r>
              <a:rPr lang="en-US" dirty="0" smtClean="0"/>
              <a:t>OS </a:t>
            </a:r>
            <a:r>
              <a:rPr lang="en-US" dirty="0"/>
              <a:t>copies the page into memory, program resumes execution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3465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09600"/>
            <a:ext cx="1828800" cy="457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Directory(10)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609600"/>
            <a:ext cx="1295400" cy="457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Table(10)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2286000"/>
            <a:ext cx="2438400" cy="2895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3352800"/>
            <a:ext cx="2438400" cy="457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Directory Entry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19166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Page Directory</a:t>
            </a:r>
            <a:endParaRPr lang="en-US" b="1" dirty="0"/>
          </a:p>
        </p:txBody>
      </p:sp>
      <p:cxnSp>
        <p:nvCxnSpPr>
          <p:cNvPr id="10" name="Elbow Connector 9"/>
          <p:cNvCxnSpPr>
            <a:stCxn id="4" idx="2"/>
            <a:endCxn id="7" idx="1"/>
          </p:cNvCxnSpPr>
          <p:nvPr/>
        </p:nvCxnSpPr>
        <p:spPr>
          <a:xfrm rot="16200000" flipH="1">
            <a:off x="-38100" y="2171700"/>
            <a:ext cx="251460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6" idx="3"/>
            <a:endCxn id="26" idx="1"/>
          </p:cNvCxnSpPr>
          <p:nvPr/>
        </p:nvCxnSpPr>
        <p:spPr>
          <a:xfrm>
            <a:off x="4572000" y="838200"/>
            <a:ext cx="3061855" cy="2438400"/>
          </a:xfrm>
          <a:prstGeom prst="bentConnector3">
            <a:avLst>
              <a:gd name="adj1" fmla="val 848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5800" y="6019800"/>
            <a:ext cx="1219200" cy="457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?????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Elbow Connector 19"/>
          <p:cNvCxnSpPr>
            <a:stCxn id="18" idx="3"/>
            <a:endCxn id="6" idx="2"/>
          </p:cNvCxnSpPr>
          <p:nvPr/>
        </p:nvCxnSpPr>
        <p:spPr>
          <a:xfrm flipV="1">
            <a:off x="1905000" y="5181600"/>
            <a:ext cx="685800" cy="1066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52600" y="152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Linear Address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3276600" y="609600"/>
            <a:ext cx="1295400" cy="457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Offset(12)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00600" y="2775466"/>
            <a:ext cx="2121408" cy="263473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00600" y="3842266"/>
            <a:ext cx="2121408" cy="416011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Page Table Entry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00650" y="2406134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Page Table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7633855" y="2775466"/>
            <a:ext cx="1295400" cy="16764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Page Frame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33855" y="2971800"/>
            <a:ext cx="12954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Physical Memory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>
            <a:stCxn id="23" idx="3"/>
          </p:cNvCxnSpPr>
          <p:nvPr/>
        </p:nvCxnSpPr>
        <p:spPr>
          <a:xfrm>
            <a:off x="6922008" y="4050272"/>
            <a:ext cx="711847" cy="4015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80169" y="2373868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Page Frame</a:t>
            </a:r>
            <a:endParaRPr lang="en-US" b="1" dirty="0"/>
          </a:p>
        </p:txBody>
      </p:sp>
      <p:cxnSp>
        <p:nvCxnSpPr>
          <p:cNvPr id="42" name="Straight Arrow Connector 41"/>
          <p:cNvCxnSpPr>
            <a:stCxn id="7" idx="3"/>
          </p:cNvCxnSpPr>
          <p:nvPr/>
        </p:nvCxnSpPr>
        <p:spPr>
          <a:xfrm>
            <a:off x="3810000" y="3581400"/>
            <a:ext cx="9906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6200000" flipH="1">
            <a:off x="3390900" y="2628900"/>
            <a:ext cx="251460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5" idx="2"/>
          </p:cNvCxnSpPr>
          <p:nvPr/>
        </p:nvCxnSpPr>
        <p:spPr>
          <a:xfrm rot="16200000" flipH="1">
            <a:off x="3333750" y="361950"/>
            <a:ext cx="457200" cy="18669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7892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09600"/>
            <a:ext cx="1828800" cy="457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Directory(10)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609600"/>
            <a:ext cx="1295400" cy="457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Table(10)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2286000"/>
            <a:ext cx="2438400" cy="2895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3352800"/>
            <a:ext cx="2438400" cy="457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Directory Entry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19166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Page Directory</a:t>
            </a:r>
            <a:endParaRPr lang="en-US" b="1" dirty="0"/>
          </a:p>
        </p:txBody>
      </p:sp>
      <p:cxnSp>
        <p:nvCxnSpPr>
          <p:cNvPr id="10" name="Elbow Connector 9"/>
          <p:cNvCxnSpPr>
            <a:stCxn id="4" idx="2"/>
            <a:endCxn id="7" idx="1"/>
          </p:cNvCxnSpPr>
          <p:nvPr/>
        </p:nvCxnSpPr>
        <p:spPr>
          <a:xfrm rot="16200000" flipH="1">
            <a:off x="-38100" y="2171700"/>
            <a:ext cx="251460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6" idx="3"/>
            <a:endCxn id="26" idx="1"/>
          </p:cNvCxnSpPr>
          <p:nvPr/>
        </p:nvCxnSpPr>
        <p:spPr>
          <a:xfrm>
            <a:off x="4572000" y="838200"/>
            <a:ext cx="3061855" cy="2438400"/>
          </a:xfrm>
          <a:prstGeom prst="bentConnector3">
            <a:avLst>
              <a:gd name="adj1" fmla="val 848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5800" y="6019800"/>
            <a:ext cx="1219200" cy="457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?????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Elbow Connector 19"/>
          <p:cNvCxnSpPr>
            <a:stCxn id="18" idx="3"/>
            <a:endCxn id="6" idx="2"/>
          </p:cNvCxnSpPr>
          <p:nvPr/>
        </p:nvCxnSpPr>
        <p:spPr>
          <a:xfrm flipV="1">
            <a:off x="1905000" y="5181600"/>
            <a:ext cx="685800" cy="1066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52600" y="152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Linear Address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3276600" y="609600"/>
            <a:ext cx="1295400" cy="457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Offset(12)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00600" y="2775466"/>
            <a:ext cx="2121408" cy="263473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00600" y="3842266"/>
            <a:ext cx="2121408" cy="416011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Page Table Entry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00650" y="2406134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Page Table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7633855" y="2775466"/>
            <a:ext cx="1295400" cy="16764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Page Frame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33855" y="2971800"/>
            <a:ext cx="12954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Physical Memory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>
            <a:stCxn id="23" idx="3"/>
          </p:cNvCxnSpPr>
          <p:nvPr/>
        </p:nvCxnSpPr>
        <p:spPr>
          <a:xfrm>
            <a:off x="6922008" y="4050272"/>
            <a:ext cx="711847" cy="4015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80169" y="2373868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Page Frame</a:t>
            </a:r>
            <a:endParaRPr lang="en-US" b="1" dirty="0"/>
          </a:p>
        </p:txBody>
      </p:sp>
      <p:cxnSp>
        <p:nvCxnSpPr>
          <p:cNvPr id="42" name="Straight Arrow Connector 41"/>
          <p:cNvCxnSpPr>
            <a:stCxn id="7" idx="3"/>
          </p:cNvCxnSpPr>
          <p:nvPr/>
        </p:nvCxnSpPr>
        <p:spPr>
          <a:xfrm>
            <a:off x="3810000" y="3581400"/>
            <a:ext cx="9906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6200000" flipH="1">
            <a:off x="3390900" y="2628900"/>
            <a:ext cx="251460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5" idx="2"/>
          </p:cNvCxnSpPr>
          <p:nvPr/>
        </p:nvCxnSpPr>
        <p:spPr>
          <a:xfrm rot="16200000" flipH="1">
            <a:off x="3333750" y="361950"/>
            <a:ext cx="457200" cy="18669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497408" y="5832901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QUICK QUESTION: What value should be filled in here?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2057400" y="6324600"/>
            <a:ext cx="1440008" cy="2630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380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09600"/>
            <a:ext cx="1828800" cy="457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Directory(10)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609600"/>
            <a:ext cx="1295400" cy="457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Table(10)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2286000"/>
            <a:ext cx="2438400" cy="2895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3352800"/>
            <a:ext cx="2438400" cy="457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Directory Entry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19166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Page Directory</a:t>
            </a:r>
            <a:endParaRPr lang="en-US" b="1" dirty="0"/>
          </a:p>
        </p:txBody>
      </p:sp>
      <p:cxnSp>
        <p:nvCxnSpPr>
          <p:cNvPr id="10" name="Elbow Connector 9"/>
          <p:cNvCxnSpPr>
            <a:stCxn id="4" idx="2"/>
            <a:endCxn id="7" idx="1"/>
          </p:cNvCxnSpPr>
          <p:nvPr/>
        </p:nvCxnSpPr>
        <p:spPr>
          <a:xfrm rot="16200000" flipH="1">
            <a:off x="-38100" y="2171700"/>
            <a:ext cx="251460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6" idx="3"/>
            <a:endCxn id="26" idx="1"/>
          </p:cNvCxnSpPr>
          <p:nvPr/>
        </p:nvCxnSpPr>
        <p:spPr>
          <a:xfrm>
            <a:off x="4572000" y="838200"/>
            <a:ext cx="3061855" cy="2438400"/>
          </a:xfrm>
          <a:prstGeom prst="bentConnector3">
            <a:avLst>
              <a:gd name="adj1" fmla="val 848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5800" y="6019800"/>
            <a:ext cx="1219200" cy="457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CR3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Elbow Connector 19"/>
          <p:cNvCxnSpPr>
            <a:stCxn id="18" idx="3"/>
            <a:endCxn id="6" idx="2"/>
          </p:cNvCxnSpPr>
          <p:nvPr/>
        </p:nvCxnSpPr>
        <p:spPr>
          <a:xfrm flipV="1">
            <a:off x="1905000" y="5181600"/>
            <a:ext cx="685800" cy="1066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52600" y="152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Linear Address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3276600" y="609600"/>
            <a:ext cx="1295400" cy="457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Offset(12)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00600" y="2775466"/>
            <a:ext cx="2121408" cy="263473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00600" y="3842266"/>
            <a:ext cx="2121408" cy="416011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Page Table Entry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00650" y="2406134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Page Table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7633855" y="2775466"/>
            <a:ext cx="1295400" cy="16764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Page Frame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33855" y="2971800"/>
            <a:ext cx="12954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Physical Memory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>
            <a:stCxn id="23" idx="3"/>
          </p:cNvCxnSpPr>
          <p:nvPr/>
        </p:nvCxnSpPr>
        <p:spPr>
          <a:xfrm>
            <a:off x="6922008" y="4050272"/>
            <a:ext cx="711847" cy="4015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80169" y="2373868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Page Frame</a:t>
            </a:r>
            <a:endParaRPr lang="en-US" b="1" dirty="0"/>
          </a:p>
        </p:txBody>
      </p:sp>
      <p:cxnSp>
        <p:nvCxnSpPr>
          <p:cNvPr id="42" name="Straight Arrow Connector 41"/>
          <p:cNvCxnSpPr>
            <a:stCxn id="7" idx="3"/>
          </p:cNvCxnSpPr>
          <p:nvPr/>
        </p:nvCxnSpPr>
        <p:spPr>
          <a:xfrm>
            <a:off x="3810000" y="3581400"/>
            <a:ext cx="9906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6200000" flipH="1">
            <a:off x="3390900" y="2628900"/>
            <a:ext cx="251460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5" idx="2"/>
          </p:cNvCxnSpPr>
          <p:nvPr/>
        </p:nvCxnSpPr>
        <p:spPr>
          <a:xfrm rot="16200000" flipH="1">
            <a:off x="3333750" y="361950"/>
            <a:ext cx="457200" cy="18669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380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 in x86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Interrupts are events from devices to the CPU signalizing that device has something to tell, like user input on the keyboard or network packet </a:t>
            </a:r>
            <a:r>
              <a:rPr lang="en-US" dirty="0" smtClean="0"/>
              <a:t>arrival</a:t>
            </a:r>
          </a:p>
          <a:p>
            <a:pPr lvl="1"/>
            <a:r>
              <a:rPr lang="en-US" dirty="0" smtClean="0"/>
              <a:t>Without interrupts, polling is the only option - introducing </a:t>
            </a:r>
            <a:r>
              <a:rPr lang="en-US" dirty="0"/>
              <a:t>latency and being a horrible person.</a:t>
            </a:r>
          </a:p>
          <a:p>
            <a:r>
              <a:rPr lang="en-US" dirty="0"/>
              <a:t>There are 3 sources or types of interrupts:</a:t>
            </a:r>
          </a:p>
          <a:p>
            <a:pPr lvl="1"/>
            <a:r>
              <a:rPr lang="en-US" dirty="0"/>
              <a:t>Hardware interrupts - comes from hardware devices like keyboard or network card.</a:t>
            </a:r>
          </a:p>
          <a:p>
            <a:pPr lvl="1"/>
            <a:r>
              <a:rPr lang="en-US" dirty="0"/>
              <a:t>Software interrupts - generated by the software </a:t>
            </a:r>
            <a:r>
              <a:rPr lang="en-US" dirty="0" err="1"/>
              <a:t>int</a:t>
            </a:r>
            <a:r>
              <a:rPr lang="en-US" dirty="0"/>
              <a:t> instruction. Before introducing SYSENTER/SYSEXIT system calls invocation was implemented via the software interrupt </a:t>
            </a:r>
            <a:r>
              <a:rPr lang="en-US" dirty="0" err="1"/>
              <a:t>int</a:t>
            </a:r>
            <a:r>
              <a:rPr lang="en-US" dirty="0"/>
              <a:t> $0x80.</a:t>
            </a:r>
          </a:p>
          <a:p>
            <a:pPr lvl="1"/>
            <a:r>
              <a:rPr lang="en-US" dirty="0"/>
              <a:t>Exceptions - generated by CPU itself in response to some error like “divide by zero” or “page fault”.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4749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 in x86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x86 interrupt </a:t>
            </a:r>
            <a:r>
              <a:rPr lang="en-US"/>
              <a:t>system </a:t>
            </a:r>
            <a:r>
              <a:rPr lang="en-US" smtClean="0"/>
              <a:t>involves </a:t>
            </a:r>
            <a:r>
              <a:rPr lang="en-US" dirty="0"/>
              <a:t>3 parts to work conjointly:</a:t>
            </a:r>
          </a:p>
          <a:p>
            <a:pPr lvl="1"/>
            <a:r>
              <a:rPr lang="en-US" b="1" dirty="0"/>
              <a:t>Programmable Interrupt Controller (PIC)</a:t>
            </a:r>
            <a:r>
              <a:rPr lang="en-US" dirty="0"/>
              <a:t> must be configured to receive interrupt requests (IRQs) from devices and send them to CPU.</a:t>
            </a:r>
          </a:p>
          <a:p>
            <a:pPr lvl="1"/>
            <a:r>
              <a:rPr lang="en-US" dirty="0"/>
              <a:t>CPU must be configured to receive IRQs from PIC and invoke correct interrupt handler, via gate described in an </a:t>
            </a:r>
            <a:r>
              <a:rPr lang="en-US" b="1" dirty="0"/>
              <a:t>Interrupt Descriptor Table (IDT)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Operating system kernel must provide </a:t>
            </a:r>
            <a:r>
              <a:rPr lang="en-US" b="1" dirty="0"/>
              <a:t>Interrupt Service Routines (ISRs)</a:t>
            </a:r>
            <a:r>
              <a:rPr lang="en-US" dirty="0"/>
              <a:t> to handle interrupts and be ready to be preempted by an interrupt. It also must configure both PIC and CPU to enable interrupts.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739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x86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fontAlgn="base"/>
            <a:r>
              <a:rPr lang="en-US" sz="3000" b="1" dirty="0" smtClean="0"/>
              <a:t>CISC Architecture</a:t>
            </a:r>
          </a:p>
          <a:p>
            <a:pPr lvl="1" fontAlgn="base"/>
            <a:r>
              <a:rPr lang="en-US" sz="2600" dirty="0" smtClean="0"/>
              <a:t>Complex Instruction Set Computing</a:t>
            </a:r>
          </a:p>
          <a:p>
            <a:pPr fontAlgn="base"/>
            <a:r>
              <a:rPr lang="en-US" sz="3000" b="1" dirty="0" smtClean="0"/>
              <a:t>4 GB addressable memory</a:t>
            </a:r>
          </a:p>
          <a:p>
            <a:pPr lvl="1" fontAlgn="base"/>
            <a:r>
              <a:rPr lang="en-US" sz="2600" dirty="0" smtClean="0"/>
              <a:t>32 bit address space</a:t>
            </a:r>
          </a:p>
          <a:p>
            <a:pPr lvl="1" fontAlgn="base"/>
            <a:endParaRPr lang="en-US" sz="2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2729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71600" y="2286000"/>
            <a:ext cx="1905000" cy="11430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PIC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" y="5562600"/>
            <a:ext cx="1676400" cy="9144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Peripheral Devices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Elbow Connector 19"/>
          <p:cNvCxnSpPr>
            <a:stCxn id="18" idx="3"/>
            <a:endCxn id="6" idx="2"/>
          </p:cNvCxnSpPr>
          <p:nvPr/>
        </p:nvCxnSpPr>
        <p:spPr>
          <a:xfrm flipV="1">
            <a:off x="1905000" y="3429000"/>
            <a:ext cx="419100" cy="2590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114800" y="2139434"/>
            <a:ext cx="2121408" cy="144196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34200" y="304800"/>
            <a:ext cx="1995055" cy="6172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Memory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934200" y="990600"/>
            <a:ext cx="1995055" cy="145946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ISR0 (timer)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ISR1 (keyboard)</a:t>
            </a:r>
          </a:p>
        </p:txBody>
      </p:sp>
      <p:cxnSp>
        <p:nvCxnSpPr>
          <p:cNvPr id="42" name="Straight Arrow Connector 41"/>
          <p:cNvCxnSpPr>
            <a:stCxn id="6" idx="3"/>
            <a:endCxn id="19" idx="1"/>
          </p:cNvCxnSpPr>
          <p:nvPr/>
        </p:nvCxnSpPr>
        <p:spPr>
          <a:xfrm>
            <a:off x="3276600" y="2857500"/>
            <a:ext cx="838200" cy="2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76400" y="4495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IRQ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4114800" y="2139434"/>
            <a:ext cx="2121408" cy="3810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IDTR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76600" y="24500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 n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6946392" y="990600"/>
            <a:ext cx="1982863" cy="3810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IDT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34200" y="3429000"/>
            <a:ext cx="1995055" cy="3810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ISR0 Code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934200" y="4267200"/>
            <a:ext cx="1995055" cy="3810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ISR1 Code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stCxn id="28" idx="0"/>
          </p:cNvCxnSpPr>
          <p:nvPr/>
        </p:nvCxnSpPr>
        <p:spPr>
          <a:xfrm rot="5400000" flipH="1" flipV="1">
            <a:off x="5575685" y="780919"/>
            <a:ext cx="958334" cy="17586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35" idx="1"/>
          </p:cNvCxnSpPr>
          <p:nvPr/>
        </p:nvCxnSpPr>
        <p:spPr>
          <a:xfrm rot="5400000">
            <a:off x="5886450" y="2571750"/>
            <a:ext cx="2095500" cy="12700"/>
          </a:xfrm>
          <a:prstGeom prst="bentConnector4">
            <a:avLst>
              <a:gd name="adj1" fmla="val -826"/>
              <a:gd name="adj2" fmla="val 39727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816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9800" y="1524000"/>
            <a:ext cx="28956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EAX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9800" y="3352800"/>
            <a:ext cx="28956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EDX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2743200"/>
            <a:ext cx="28956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ECX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09800" y="2133600"/>
            <a:ext cx="28956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EBX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10200" y="1524000"/>
            <a:ext cx="28956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ESP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0200" y="3352800"/>
            <a:ext cx="28956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EDI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10200" y="2743200"/>
            <a:ext cx="28956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10200" y="2133600"/>
            <a:ext cx="28956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EBP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0600" y="5105400"/>
            <a:ext cx="28956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EFLAGS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76800" y="5486400"/>
            <a:ext cx="19812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76800" y="4876800"/>
            <a:ext cx="19812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0600" y="5943600"/>
            <a:ext cx="28956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EIP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76800" y="6096000"/>
            <a:ext cx="19812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10400" y="5486400"/>
            <a:ext cx="19812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10400" y="4876800"/>
            <a:ext cx="19812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10400" y="6096000"/>
            <a:ext cx="19812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Left Brace 21"/>
          <p:cNvSpPr/>
          <p:nvPr/>
        </p:nvSpPr>
        <p:spPr>
          <a:xfrm>
            <a:off x="1752600" y="1219200"/>
            <a:ext cx="304800" cy="3048000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4800" y="1981200"/>
            <a:ext cx="121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32 bit General Purpose Registers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129145" y="4648200"/>
            <a:ext cx="428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Special Purpose Registers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29745" y="4424341"/>
            <a:ext cx="428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Segment Registers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243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66800" y="4876800"/>
            <a:ext cx="57912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EAX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62400" y="3352800"/>
            <a:ext cx="28956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10200" y="1905000"/>
            <a:ext cx="14478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62400" y="1905000"/>
            <a:ext cx="14478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AH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066800" y="5867400"/>
            <a:ext cx="5791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62400" y="4191000"/>
            <a:ext cx="2895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410200" y="2743200"/>
            <a:ext cx="1447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962400" y="2743200"/>
            <a:ext cx="1447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57600" y="6019800"/>
            <a:ext cx="13335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32 bit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105400" y="4267200"/>
            <a:ext cx="13335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16 bit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419600" y="2819400"/>
            <a:ext cx="13335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8 bit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791200" y="2819400"/>
            <a:ext cx="13335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8 bit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33400" y="235327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32 bit registers can be accessed as 16 bit or even 8 bit registers!!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473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General-Purpose Registers</a:t>
            </a:r>
          </a:p>
          <a:p>
            <a:pPr lvl="1"/>
            <a:r>
              <a:rPr lang="en-US" dirty="0" smtClean="0"/>
              <a:t>EAX </a:t>
            </a:r>
            <a:r>
              <a:rPr lang="en-US" dirty="0"/>
              <a:t>– </a:t>
            </a:r>
            <a:r>
              <a:rPr lang="en-US" dirty="0" smtClean="0"/>
              <a:t>accumulator</a:t>
            </a:r>
          </a:p>
          <a:p>
            <a:pPr lvl="1"/>
            <a:r>
              <a:rPr lang="en-US" dirty="0" smtClean="0"/>
              <a:t>ECX </a:t>
            </a:r>
            <a:r>
              <a:rPr lang="en-US" dirty="0"/>
              <a:t>– loop </a:t>
            </a:r>
            <a:r>
              <a:rPr lang="en-US" dirty="0" smtClean="0"/>
              <a:t>counter</a:t>
            </a:r>
          </a:p>
          <a:p>
            <a:pPr lvl="1"/>
            <a:r>
              <a:rPr lang="en-US" dirty="0" smtClean="0"/>
              <a:t>ESP </a:t>
            </a:r>
            <a:r>
              <a:rPr lang="en-US" dirty="0"/>
              <a:t>– stack pointer (should never be used for arithmetic or data </a:t>
            </a:r>
            <a:r>
              <a:rPr lang="en-US" dirty="0" smtClean="0"/>
              <a:t>transfer)</a:t>
            </a:r>
          </a:p>
          <a:p>
            <a:pPr lvl="1"/>
            <a:r>
              <a:rPr lang="en-US" dirty="0" smtClean="0"/>
              <a:t>ESI</a:t>
            </a:r>
            <a:r>
              <a:rPr lang="en-US" dirty="0"/>
              <a:t>, EDI – index registers (used for high-speed memory transfer </a:t>
            </a:r>
            <a:r>
              <a:rPr lang="en-US" dirty="0" smtClean="0"/>
              <a:t>instructions)</a:t>
            </a:r>
          </a:p>
          <a:p>
            <a:pPr lvl="1"/>
            <a:r>
              <a:rPr lang="en-US" dirty="0" smtClean="0"/>
              <a:t>EBP </a:t>
            </a:r>
            <a:r>
              <a:rPr lang="en-US" dirty="0"/>
              <a:t>– </a:t>
            </a:r>
            <a:r>
              <a:rPr lang="en-US" dirty="0" smtClean="0"/>
              <a:t>extended frame pointer for stack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030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Segment Registers</a:t>
            </a:r>
          </a:p>
          <a:p>
            <a:pPr lvl="1"/>
            <a:r>
              <a:rPr lang="en-US" dirty="0" smtClean="0"/>
              <a:t>CS </a:t>
            </a:r>
            <a:r>
              <a:rPr lang="en-US" dirty="0"/>
              <a:t>– code </a:t>
            </a:r>
            <a:r>
              <a:rPr lang="en-US" dirty="0" smtClean="0"/>
              <a:t>segment</a:t>
            </a:r>
          </a:p>
          <a:p>
            <a:pPr lvl="1"/>
            <a:r>
              <a:rPr lang="en-US" dirty="0" smtClean="0"/>
              <a:t>DS </a:t>
            </a:r>
            <a:r>
              <a:rPr lang="en-US" dirty="0"/>
              <a:t>– data </a:t>
            </a:r>
            <a:r>
              <a:rPr lang="en-US" dirty="0" smtClean="0"/>
              <a:t>segment</a:t>
            </a:r>
          </a:p>
          <a:p>
            <a:pPr lvl="1"/>
            <a:r>
              <a:rPr lang="en-US" dirty="0" smtClean="0"/>
              <a:t>SS </a:t>
            </a:r>
            <a:r>
              <a:rPr lang="en-US" dirty="0"/>
              <a:t>– stack </a:t>
            </a:r>
            <a:r>
              <a:rPr lang="en-US" dirty="0" smtClean="0"/>
              <a:t>segment</a:t>
            </a:r>
          </a:p>
          <a:p>
            <a:pPr lvl="1"/>
            <a:r>
              <a:rPr lang="en-US" dirty="0" smtClean="0"/>
              <a:t>ES</a:t>
            </a:r>
            <a:r>
              <a:rPr lang="en-US" dirty="0"/>
              <a:t>, FS, GS - additional </a:t>
            </a:r>
            <a:r>
              <a:rPr lang="en-US" dirty="0" smtClean="0"/>
              <a:t>segments</a:t>
            </a:r>
          </a:p>
          <a:p>
            <a:r>
              <a:rPr lang="en-US" dirty="0" smtClean="0"/>
              <a:t>EIP </a:t>
            </a:r>
            <a:r>
              <a:rPr lang="en-US" dirty="0"/>
              <a:t>– instruction pointer </a:t>
            </a:r>
          </a:p>
          <a:p>
            <a:r>
              <a:rPr lang="en-US" dirty="0" smtClean="0"/>
              <a:t>EFLAGS </a:t>
            </a:r>
          </a:p>
          <a:p>
            <a:pPr lvl="1"/>
            <a:r>
              <a:rPr lang="en-US" dirty="0" smtClean="0"/>
              <a:t>status </a:t>
            </a:r>
            <a:r>
              <a:rPr lang="en-US" dirty="0"/>
              <a:t>and control </a:t>
            </a:r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flag is a single binary bit (set or clear 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Some </a:t>
            </a:r>
            <a:r>
              <a:rPr lang="en-US" dirty="0"/>
              <a:t>other system registers such as IDTR, GDTR LDTR </a:t>
            </a:r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599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8 control registers CR0 – CR7</a:t>
            </a:r>
          </a:p>
          <a:p>
            <a:pPr lvl="1"/>
            <a:r>
              <a:rPr lang="en-US" dirty="0" smtClean="0"/>
              <a:t>CR0 : Logical processor functions, such as enabling/disabling protected mode or paging</a:t>
            </a:r>
          </a:p>
          <a:p>
            <a:pPr lvl="1"/>
            <a:r>
              <a:rPr lang="en-US" dirty="0" smtClean="0"/>
              <a:t>CR2 : When a virtual to physical address conversion fails, the VA is latched into CR2 and an exception is raised</a:t>
            </a:r>
          </a:p>
          <a:p>
            <a:pPr lvl="1"/>
            <a:r>
              <a:rPr lang="en-US" dirty="0" smtClean="0"/>
              <a:t>CR3 : Holds the memory address of the top level address translation table</a:t>
            </a:r>
          </a:p>
          <a:p>
            <a:pPr lvl="1"/>
            <a:r>
              <a:rPr lang="en-US" dirty="0" smtClean="0"/>
              <a:t>CR4 : Used to control operations like virtual 8086 support, I/O breakpoints etc.</a:t>
            </a:r>
          </a:p>
          <a:p>
            <a:pPr lvl="1"/>
            <a:r>
              <a:rPr lang="en-US" dirty="0" smtClean="0"/>
              <a:t>CR1, CR5-CR7 : Reserved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413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Addressing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4 GB addressable RAM (32-bit address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(00000000 </a:t>
            </a:r>
            <a:r>
              <a:rPr lang="en-US"/>
              <a:t>to </a:t>
            </a:r>
            <a:r>
              <a:rPr lang="en-US" smtClean="0"/>
              <a:t>FFFFFFFFH)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program assigned a memory partition </a:t>
            </a:r>
            <a:r>
              <a:rPr lang="en-US" dirty="0" smtClean="0"/>
              <a:t>which is </a:t>
            </a:r>
            <a:r>
              <a:rPr lang="en-US" dirty="0"/>
              <a:t>protected from other </a:t>
            </a:r>
            <a:r>
              <a:rPr lang="en-US" dirty="0" smtClean="0"/>
              <a:t>programs</a:t>
            </a:r>
          </a:p>
          <a:p>
            <a:pPr lvl="1"/>
            <a:r>
              <a:rPr lang="en-US" dirty="0" smtClean="0"/>
              <a:t>Designed </a:t>
            </a:r>
            <a:r>
              <a:rPr lang="en-US" dirty="0"/>
              <a:t>for </a:t>
            </a:r>
            <a:r>
              <a:rPr lang="en-US" dirty="0" smtClean="0"/>
              <a:t>multitasking</a:t>
            </a:r>
          </a:p>
          <a:p>
            <a:pPr lvl="1"/>
            <a:r>
              <a:rPr lang="en-US" dirty="0" smtClean="0"/>
              <a:t>Supported </a:t>
            </a:r>
            <a:r>
              <a:rPr lang="en-US" dirty="0"/>
              <a:t>by Linux &amp; </a:t>
            </a:r>
            <a:r>
              <a:rPr lang="en-US" dirty="0" smtClean="0"/>
              <a:t>MS-Windows</a:t>
            </a:r>
          </a:p>
          <a:p>
            <a:r>
              <a:rPr lang="en-US" dirty="0"/>
              <a:t>Segment descriptor </a:t>
            </a:r>
            <a:r>
              <a:rPr lang="en-US" dirty="0" smtClean="0"/>
              <a:t>tables</a:t>
            </a:r>
          </a:p>
          <a:p>
            <a:r>
              <a:rPr lang="en-US" dirty="0" smtClean="0"/>
              <a:t>Program structure</a:t>
            </a:r>
          </a:p>
          <a:p>
            <a:pPr lvl="1"/>
            <a:r>
              <a:rPr lang="en-US" dirty="0" smtClean="0"/>
              <a:t>code</a:t>
            </a:r>
            <a:r>
              <a:rPr lang="en-US" dirty="0"/>
              <a:t>, data, and stack </a:t>
            </a:r>
            <a:r>
              <a:rPr lang="en-US" dirty="0" smtClean="0"/>
              <a:t>areas</a:t>
            </a:r>
          </a:p>
          <a:p>
            <a:pPr lvl="1"/>
            <a:r>
              <a:rPr lang="en-US" dirty="0" smtClean="0"/>
              <a:t>CS</a:t>
            </a:r>
            <a:r>
              <a:rPr lang="en-US" dirty="0"/>
              <a:t>, DS, SS segment </a:t>
            </a:r>
            <a:r>
              <a:rPr lang="en-US" dirty="0" smtClean="0"/>
              <a:t>descriptors</a:t>
            </a:r>
          </a:p>
          <a:p>
            <a:pPr lvl="1"/>
            <a:r>
              <a:rPr lang="en-US" dirty="0" smtClean="0"/>
              <a:t>global </a:t>
            </a:r>
            <a:r>
              <a:rPr lang="en-US" dirty="0"/>
              <a:t>descriptor table (GDT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4046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in x86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program contains of 3 logical segments – code segment (CS), data segment (DS) and stack segment (SS)</a:t>
            </a:r>
          </a:p>
          <a:p>
            <a:r>
              <a:rPr lang="en-US" dirty="0" smtClean="0"/>
              <a:t>These segments can be present anywhere in memory, but in continuous memory locations</a:t>
            </a:r>
          </a:p>
          <a:p>
            <a:r>
              <a:rPr lang="en-US" dirty="0" smtClean="0"/>
              <a:t>Local Descriptor Table (LBT) holds the base address and limit of these segments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2320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Al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884</Words>
  <Application>Microsoft Office PowerPoint</Application>
  <PresentationFormat>On-screen Show (4:3)</PresentationFormat>
  <Paragraphs>196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 Review of x86 Architecture</vt:lpstr>
      <vt:lpstr>Overview of x86 Architecture</vt:lpstr>
      <vt:lpstr>Registers</vt:lpstr>
      <vt:lpstr>Registers</vt:lpstr>
      <vt:lpstr>Uses of Registers</vt:lpstr>
      <vt:lpstr>Uses of Registers</vt:lpstr>
      <vt:lpstr>Control Registers</vt:lpstr>
      <vt:lpstr>Protected Addressing Mode</vt:lpstr>
      <vt:lpstr>Segmentation in x86 Systems</vt:lpstr>
      <vt:lpstr>Slide 10</vt:lpstr>
      <vt:lpstr>Address Translation in Segmentation</vt:lpstr>
      <vt:lpstr>Slide 12</vt:lpstr>
      <vt:lpstr>Paging in x86</vt:lpstr>
      <vt:lpstr>Paging in x86</vt:lpstr>
      <vt:lpstr>Slide 15</vt:lpstr>
      <vt:lpstr>Slide 16</vt:lpstr>
      <vt:lpstr>Slide 17</vt:lpstr>
      <vt:lpstr>Interrupts in x86</vt:lpstr>
      <vt:lpstr>Interrupts in x86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</dc:title>
  <dc:creator>User</dc:creator>
  <cp:lastModifiedBy>Rahul Varma</cp:lastModifiedBy>
  <cp:revision>252</cp:revision>
  <dcterms:created xsi:type="dcterms:W3CDTF">2006-08-16T00:00:00Z</dcterms:created>
  <dcterms:modified xsi:type="dcterms:W3CDTF">2022-10-13T12:29:34Z</dcterms:modified>
</cp:coreProperties>
</file>