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329" r:id="rId5"/>
    <p:sldId id="320" r:id="rId6"/>
    <p:sldId id="328" r:id="rId7"/>
    <p:sldId id="331" r:id="rId8"/>
    <p:sldId id="332" r:id="rId9"/>
    <p:sldId id="333" r:id="rId10"/>
    <p:sldId id="334" r:id="rId11"/>
    <p:sldId id="335" r:id="rId12"/>
    <p:sldId id="33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643-CE1C-4A62-BDC6-93AF094B0D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C339-586B-49EF-8F72-748A77ED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B02E-99C7-458C-AB7D-0EBFB804BC27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73D2-D224-4D0D-B66B-E80436937EF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7FE-8654-45C3-B192-6C80FA786DB4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A31D-41ED-42F9-92DC-7E625FD83C99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DBE1-23B8-48B4-B0D4-051F79DC0721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E66-F248-4F60-93B2-C86A2E71A2CF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717B-F0C9-400E-8F33-75293056F0DB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BD68-48CD-40E5-9E29-1E9C452F6F79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DCEE-D096-4F3C-99AA-78845E5E92E5}" type="datetime1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0D8E-4E9B-4547-8955-4C6AC8E78BF0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CFFD-DBF1-4E9F-95FB-57483F1AF3C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88A3-09A1-4745-B618-1EB77F69F609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VMWare Workstation Hypervisor –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Protecting the VMM:</a:t>
            </a:r>
          </a:p>
          <a:p>
            <a:pPr lvl="1"/>
            <a:r>
              <a:rPr lang="en-US" dirty="0" smtClean="0"/>
              <a:t>The VMM address space needs to be protected from other VMs</a:t>
            </a:r>
          </a:p>
          <a:p>
            <a:pPr lvl="1"/>
            <a:r>
              <a:rPr lang="en-US" dirty="0" smtClean="0"/>
              <a:t>Segment Truncation</a:t>
            </a:r>
          </a:p>
          <a:p>
            <a:pPr lvl="2"/>
            <a:r>
              <a:rPr lang="en-US" dirty="0" smtClean="0"/>
              <a:t>Only restricts the limit – hence VMM needs to be in the top 4 MB of memory</a:t>
            </a:r>
          </a:p>
          <a:p>
            <a:r>
              <a:rPr lang="en-US" dirty="0" smtClean="0"/>
              <a:t>Host physical memory is managed </a:t>
            </a:r>
            <a:r>
              <a:rPr lang="en-US" smtClean="0"/>
              <a:t>by </a:t>
            </a:r>
            <a:r>
              <a:rPr lang="en-US" smtClean="0"/>
              <a:t>VMX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Locks required pages in memory</a:t>
            </a:r>
          </a:p>
          <a:p>
            <a:pPr lvl="1"/>
            <a:r>
              <a:rPr lang="en-US" dirty="0" smtClean="0"/>
              <a:t>Shadow Paging to ensure that guest OS only request valid pages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hypervisors can utilize the device drivers in the underlying OS</a:t>
            </a:r>
          </a:p>
          <a:p>
            <a:pPr lvl="1"/>
            <a:r>
              <a:rPr lang="en-US" dirty="0" smtClean="0"/>
              <a:t>I/O requests are remote procedure calls between VMM and VMX</a:t>
            </a:r>
          </a:p>
          <a:p>
            <a:pPr lvl="1"/>
            <a:r>
              <a:rPr lang="en-US" dirty="0" smtClean="0"/>
              <a:t>VMX issues system calls to the host OS</a:t>
            </a:r>
          </a:p>
          <a:p>
            <a:pPr lvl="1"/>
            <a:r>
              <a:rPr lang="en-US" dirty="0" smtClean="0"/>
              <a:t>Interrupts generated within the guest OS are handed over to the host OS</a:t>
            </a:r>
          </a:p>
          <a:p>
            <a:pPr lvl="1"/>
            <a:r>
              <a:rPr lang="en-US" dirty="0" smtClean="0"/>
              <a:t>Executed as if VMX thread has issued the interrupt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Device Usage by VMWare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886200"/>
            <a:ext cx="72390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Hardware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24200"/>
            <a:ext cx="36195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Host Operating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2362200"/>
            <a:ext cx="1600200" cy="6858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VMWare Workstation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2433551"/>
            <a:ext cx="1714501" cy="61444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Native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1141" y="1371600"/>
            <a:ext cx="3354659" cy="16486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05402" y="2057400"/>
            <a:ext cx="3017585" cy="4294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 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5400" y="1524000"/>
            <a:ext cx="3017587" cy="4572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2500" y="3124200"/>
            <a:ext cx="36195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Device </a:t>
            </a:r>
            <a:r>
              <a:rPr lang="en-US" sz="2800" dirty="0"/>
              <a:t>I/O is routed through the </a:t>
            </a:r>
            <a:r>
              <a:rPr lang="en-US" sz="2800" dirty="0" smtClean="0"/>
              <a:t>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standard OS system call interfaces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3380509" y="2812473"/>
            <a:ext cx="2313709" cy="1565563"/>
          </a:xfrm>
          <a:custGeom>
            <a:avLst/>
            <a:gdLst>
              <a:gd name="connsiteX0" fmla="*/ 2313709 w 2313709"/>
              <a:gd name="connsiteY0" fmla="*/ 0 h 1565563"/>
              <a:gd name="connsiteX1" fmla="*/ 2272146 w 2313709"/>
              <a:gd name="connsiteY1" fmla="*/ 180109 h 1565563"/>
              <a:gd name="connsiteX2" fmla="*/ 2244436 w 2313709"/>
              <a:gd name="connsiteY2" fmla="*/ 207818 h 1565563"/>
              <a:gd name="connsiteX3" fmla="*/ 2216727 w 2313709"/>
              <a:gd name="connsiteY3" fmla="*/ 290945 h 1565563"/>
              <a:gd name="connsiteX4" fmla="*/ 2161309 w 2313709"/>
              <a:gd name="connsiteY4" fmla="*/ 374072 h 1565563"/>
              <a:gd name="connsiteX5" fmla="*/ 2133600 w 2313709"/>
              <a:gd name="connsiteY5" fmla="*/ 401782 h 1565563"/>
              <a:gd name="connsiteX6" fmla="*/ 2064327 w 2313709"/>
              <a:gd name="connsiteY6" fmla="*/ 471054 h 1565563"/>
              <a:gd name="connsiteX7" fmla="*/ 2050473 w 2313709"/>
              <a:gd name="connsiteY7" fmla="*/ 512618 h 1565563"/>
              <a:gd name="connsiteX8" fmla="*/ 1939636 w 2313709"/>
              <a:gd name="connsiteY8" fmla="*/ 609600 h 1565563"/>
              <a:gd name="connsiteX9" fmla="*/ 1856509 w 2313709"/>
              <a:gd name="connsiteY9" fmla="*/ 665018 h 1565563"/>
              <a:gd name="connsiteX10" fmla="*/ 1731818 w 2313709"/>
              <a:gd name="connsiteY10" fmla="*/ 706582 h 1565563"/>
              <a:gd name="connsiteX11" fmla="*/ 1690255 w 2313709"/>
              <a:gd name="connsiteY11" fmla="*/ 720436 h 1565563"/>
              <a:gd name="connsiteX12" fmla="*/ 1620982 w 2313709"/>
              <a:gd name="connsiteY12" fmla="*/ 734291 h 1565563"/>
              <a:gd name="connsiteX13" fmla="*/ 1163782 w 2313709"/>
              <a:gd name="connsiteY13" fmla="*/ 692727 h 1565563"/>
              <a:gd name="connsiteX14" fmla="*/ 1122218 w 2313709"/>
              <a:gd name="connsiteY14" fmla="*/ 665018 h 1565563"/>
              <a:gd name="connsiteX15" fmla="*/ 1094509 w 2313709"/>
              <a:gd name="connsiteY15" fmla="*/ 623454 h 1565563"/>
              <a:gd name="connsiteX16" fmla="*/ 1052946 w 2313709"/>
              <a:gd name="connsiteY16" fmla="*/ 581891 h 1565563"/>
              <a:gd name="connsiteX17" fmla="*/ 1025236 w 2313709"/>
              <a:gd name="connsiteY17" fmla="*/ 498763 h 1565563"/>
              <a:gd name="connsiteX18" fmla="*/ 997527 w 2313709"/>
              <a:gd name="connsiteY18" fmla="*/ 457200 h 1565563"/>
              <a:gd name="connsiteX19" fmla="*/ 928255 w 2313709"/>
              <a:gd name="connsiteY19" fmla="*/ 346363 h 1565563"/>
              <a:gd name="connsiteX20" fmla="*/ 886691 w 2313709"/>
              <a:gd name="connsiteY20" fmla="*/ 263236 h 1565563"/>
              <a:gd name="connsiteX21" fmla="*/ 858982 w 2313709"/>
              <a:gd name="connsiteY21" fmla="*/ 180109 h 1565563"/>
              <a:gd name="connsiteX22" fmla="*/ 845127 w 2313709"/>
              <a:gd name="connsiteY22" fmla="*/ 138545 h 1565563"/>
              <a:gd name="connsiteX23" fmla="*/ 817418 w 2313709"/>
              <a:gd name="connsiteY23" fmla="*/ 96982 h 1565563"/>
              <a:gd name="connsiteX24" fmla="*/ 803564 w 2313709"/>
              <a:gd name="connsiteY24" fmla="*/ 55418 h 1565563"/>
              <a:gd name="connsiteX25" fmla="*/ 692727 w 2313709"/>
              <a:gd name="connsiteY25" fmla="*/ 13854 h 1565563"/>
              <a:gd name="connsiteX26" fmla="*/ 595746 w 2313709"/>
              <a:gd name="connsiteY26" fmla="*/ 27709 h 1565563"/>
              <a:gd name="connsiteX27" fmla="*/ 540327 w 2313709"/>
              <a:gd name="connsiteY27" fmla="*/ 96982 h 1565563"/>
              <a:gd name="connsiteX28" fmla="*/ 498764 w 2313709"/>
              <a:gd name="connsiteY28" fmla="*/ 221672 h 1565563"/>
              <a:gd name="connsiteX29" fmla="*/ 484909 w 2313709"/>
              <a:gd name="connsiteY29" fmla="*/ 263236 h 1565563"/>
              <a:gd name="connsiteX30" fmla="*/ 471055 w 2313709"/>
              <a:gd name="connsiteY30" fmla="*/ 318654 h 1565563"/>
              <a:gd name="connsiteX31" fmla="*/ 443346 w 2313709"/>
              <a:gd name="connsiteY31" fmla="*/ 401782 h 1565563"/>
              <a:gd name="connsiteX32" fmla="*/ 429491 w 2313709"/>
              <a:gd name="connsiteY32" fmla="*/ 443345 h 1565563"/>
              <a:gd name="connsiteX33" fmla="*/ 415636 w 2313709"/>
              <a:gd name="connsiteY33" fmla="*/ 498763 h 1565563"/>
              <a:gd name="connsiteX34" fmla="*/ 387927 w 2313709"/>
              <a:gd name="connsiteY34" fmla="*/ 581891 h 1565563"/>
              <a:gd name="connsiteX35" fmla="*/ 374073 w 2313709"/>
              <a:gd name="connsiteY35" fmla="*/ 623454 h 1565563"/>
              <a:gd name="connsiteX36" fmla="*/ 360218 w 2313709"/>
              <a:gd name="connsiteY36" fmla="*/ 678872 h 1565563"/>
              <a:gd name="connsiteX37" fmla="*/ 346364 w 2313709"/>
              <a:gd name="connsiteY37" fmla="*/ 789709 h 1565563"/>
              <a:gd name="connsiteX38" fmla="*/ 318655 w 2313709"/>
              <a:gd name="connsiteY38" fmla="*/ 872836 h 1565563"/>
              <a:gd name="connsiteX39" fmla="*/ 263236 w 2313709"/>
              <a:gd name="connsiteY39" fmla="*/ 1039091 h 1565563"/>
              <a:gd name="connsiteX40" fmla="*/ 221673 w 2313709"/>
              <a:gd name="connsiteY40" fmla="*/ 1163782 h 1565563"/>
              <a:gd name="connsiteX41" fmla="*/ 207818 w 2313709"/>
              <a:gd name="connsiteY41" fmla="*/ 1205345 h 1565563"/>
              <a:gd name="connsiteX42" fmla="*/ 180109 w 2313709"/>
              <a:gd name="connsiteY42" fmla="*/ 1246909 h 1565563"/>
              <a:gd name="connsiteX43" fmla="*/ 166255 w 2313709"/>
              <a:gd name="connsiteY43" fmla="*/ 1288472 h 1565563"/>
              <a:gd name="connsiteX44" fmla="*/ 138546 w 2313709"/>
              <a:gd name="connsiteY44" fmla="*/ 1316182 h 1565563"/>
              <a:gd name="connsiteX45" fmla="*/ 110836 w 2313709"/>
              <a:gd name="connsiteY45" fmla="*/ 1357745 h 1565563"/>
              <a:gd name="connsiteX46" fmla="*/ 55418 w 2313709"/>
              <a:gd name="connsiteY46" fmla="*/ 1468582 h 1565563"/>
              <a:gd name="connsiteX47" fmla="*/ 0 w 2313709"/>
              <a:gd name="connsiteY47" fmla="*/ 1565563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13709" h="1565563">
                <a:moveTo>
                  <a:pt x="2313709" y="0"/>
                </a:moveTo>
                <a:cubicBezTo>
                  <a:pt x="2309899" y="26670"/>
                  <a:pt x="2297504" y="154752"/>
                  <a:pt x="2272146" y="180109"/>
                </a:cubicBezTo>
                <a:lnTo>
                  <a:pt x="2244436" y="207818"/>
                </a:lnTo>
                <a:cubicBezTo>
                  <a:pt x="2235200" y="235527"/>
                  <a:pt x="2232929" y="266643"/>
                  <a:pt x="2216727" y="290945"/>
                </a:cubicBezTo>
                <a:cubicBezTo>
                  <a:pt x="2198254" y="318654"/>
                  <a:pt x="2184857" y="350523"/>
                  <a:pt x="2161309" y="374072"/>
                </a:cubicBezTo>
                <a:cubicBezTo>
                  <a:pt x="2152073" y="383309"/>
                  <a:pt x="2141760" y="391582"/>
                  <a:pt x="2133600" y="401782"/>
                </a:cubicBezTo>
                <a:cubicBezTo>
                  <a:pt x="2080823" y="467754"/>
                  <a:pt x="2135577" y="423554"/>
                  <a:pt x="2064327" y="471054"/>
                </a:cubicBezTo>
                <a:cubicBezTo>
                  <a:pt x="2059709" y="484909"/>
                  <a:pt x="2057004" y="499556"/>
                  <a:pt x="2050473" y="512618"/>
                </a:cubicBezTo>
                <a:cubicBezTo>
                  <a:pt x="2021610" y="570346"/>
                  <a:pt x="2001982" y="568036"/>
                  <a:pt x="1939636" y="609600"/>
                </a:cubicBezTo>
                <a:lnTo>
                  <a:pt x="1856509" y="665018"/>
                </a:lnTo>
                <a:lnTo>
                  <a:pt x="1731818" y="706582"/>
                </a:lnTo>
                <a:cubicBezTo>
                  <a:pt x="1717964" y="711200"/>
                  <a:pt x="1704575" y="717572"/>
                  <a:pt x="1690255" y="720436"/>
                </a:cubicBezTo>
                <a:lnTo>
                  <a:pt x="1620982" y="734291"/>
                </a:lnTo>
                <a:cubicBezTo>
                  <a:pt x="1349844" y="724941"/>
                  <a:pt x="1315744" y="779562"/>
                  <a:pt x="1163782" y="692727"/>
                </a:cubicBezTo>
                <a:cubicBezTo>
                  <a:pt x="1149325" y="684466"/>
                  <a:pt x="1136073" y="674254"/>
                  <a:pt x="1122218" y="665018"/>
                </a:cubicBezTo>
                <a:cubicBezTo>
                  <a:pt x="1112982" y="651163"/>
                  <a:pt x="1105169" y="636246"/>
                  <a:pt x="1094509" y="623454"/>
                </a:cubicBezTo>
                <a:cubicBezTo>
                  <a:pt x="1081966" y="608402"/>
                  <a:pt x="1062461" y="599018"/>
                  <a:pt x="1052946" y="581891"/>
                </a:cubicBezTo>
                <a:cubicBezTo>
                  <a:pt x="1038761" y="556358"/>
                  <a:pt x="1041438" y="523066"/>
                  <a:pt x="1025236" y="498763"/>
                </a:cubicBezTo>
                <a:lnTo>
                  <a:pt x="997527" y="457200"/>
                </a:lnTo>
                <a:cubicBezTo>
                  <a:pt x="964553" y="358276"/>
                  <a:pt x="994121" y="390274"/>
                  <a:pt x="928255" y="346363"/>
                </a:cubicBezTo>
                <a:cubicBezTo>
                  <a:pt x="877721" y="194770"/>
                  <a:pt x="958317" y="424396"/>
                  <a:pt x="886691" y="263236"/>
                </a:cubicBezTo>
                <a:cubicBezTo>
                  <a:pt x="874829" y="236546"/>
                  <a:pt x="868218" y="207818"/>
                  <a:pt x="858982" y="180109"/>
                </a:cubicBezTo>
                <a:cubicBezTo>
                  <a:pt x="854364" y="166254"/>
                  <a:pt x="853228" y="150696"/>
                  <a:pt x="845127" y="138545"/>
                </a:cubicBezTo>
                <a:lnTo>
                  <a:pt x="817418" y="96982"/>
                </a:lnTo>
                <a:cubicBezTo>
                  <a:pt x="812800" y="83127"/>
                  <a:pt x="812687" y="66822"/>
                  <a:pt x="803564" y="55418"/>
                </a:cubicBezTo>
                <a:cubicBezTo>
                  <a:pt x="776384" y="21442"/>
                  <a:pt x="730277" y="21364"/>
                  <a:pt x="692727" y="13854"/>
                </a:cubicBezTo>
                <a:cubicBezTo>
                  <a:pt x="660400" y="18472"/>
                  <a:pt x="626725" y="17382"/>
                  <a:pt x="595746" y="27709"/>
                </a:cubicBezTo>
                <a:cubicBezTo>
                  <a:pt x="578823" y="33350"/>
                  <a:pt x="546522" y="87689"/>
                  <a:pt x="540327" y="96982"/>
                </a:cubicBezTo>
                <a:lnTo>
                  <a:pt x="498764" y="221672"/>
                </a:lnTo>
                <a:cubicBezTo>
                  <a:pt x="494146" y="235527"/>
                  <a:pt x="488451" y="249068"/>
                  <a:pt x="484909" y="263236"/>
                </a:cubicBezTo>
                <a:cubicBezTo>
                  <a:pt x="480291" y="281709"/>
                  <a:pt x="476526" y="300416"/>
                  <a:pt x="471055" y="318654"/>
                </a:cubicBezTo>
                <a:cubicBezTo>
                  <a:pt x="462662" y="346630"/>
                  <a:pt x="452583" y="374073"/>
                  <a:pt x="443346" y="401782"/>
                </a:cubicBezTo>
                <a:cubicBezTo>
                  <a:pt x="438728" y="415636"/>
                  <a:pt x="433033" y="429177"/>
                  <a:pt x="429491" y="443345"/>
                </a:cubicBezTo>
                <a:cubicBezTo>
                  <a:pt x="424873" y="461818"/>
                  <a:pt x="421107" y="480525"/>
                  <a:pt x="415636" y="498763"/>
                </a:cubicBezTo>
                <a:cubicBezTo>
                  <a:pt x="407243" y="526739"/>
                  <a:pt x="397163" y="554182"/>
                  <a:pt x="387927" y="581891"/>
                </a:cubicBezTo>
                <a:cubicBezTo>
                  <a:pt x="383309" y="595745"/>
                  <a:pt x="377615" y="609286"/>
                  <a:pt x="374073" y="623454"/>
                </a:cubicBezTo>
                <a:lnTo>
                  <a:pt x="360218" y="678872"/>
                </a:lnTo>
                <a:cubicBezTo>
                  <a:pt x="355600" y="715818"/>
                  <a:pt x="354165" y="753302"/>
                  <a:pt x="346364" y="789709"/>
                </a:cubicBezTo>
                <a:cubicBezTo>
                  <a:pt x="340244" y="818269"/>
                  <a:pt x="327891" y="845127"/>
                  <a:pt x="318655" y="872836"/>
                </a:cubicBezTo>
                <a:lnTo>
                  <a:pt x="263236" y="1039091"/>
                </a:lnTo>
                <a:lnTo>
                  <a:pt x="221673" y="1163782"/>
                </a:lnTo>
                <a:cubicBezTo>
                  <a:pt x="217055" y="1177636"/>
                  <a:pt x="215919" y="1193194"/>
                  <a:pt x="207818" y="1205345"/>
                </a:cubicBezTo>
                <a:lnTo>
                  <a:pt x="180109" y="1246909"/>
                </a:lnTo>
                <a:cubicBezTo>
                  <a:pt x="175491" y="1260763"/>
                  <a:pt x="173768" y="1275949"/>
                  <a:pt x="166255" y="1288472"/>
                </a:cubicBezTo>
                <a:cubicBezTo>
                  <a:pt x="159535" y="1299673"/>
                  <a:pt x="146706" y="1305982"/>
                  <a:pt x="138546" y="1316182"/>
                </a:cubicBezTo>
                <a:cubicBezTo>
                  <a:pt x="128144" y="1329184"/>
                  <a:pt x="120073" y="1343891"/>
                  <a:pt x="110836" y="1357745"/>
                </a:cubicBezTo>
                <a:cubicBezTo>
                  <a:pt x="78996" y="1453264"/>
                  <a:pt x="103780" y="1420219"/>
                  <a:pt x="55418" y="1468582"/>
                </a:cubicBezTo>
                <a:cubicBezTo>
                  <a:pt x="24443" y="1561506"/>
                  <a:pt x="53833" y="1538647"/>
                  <a:pt x="0" y="1565563"/>
                </a:cubicBezTo>
              </a:path>
            </a:pathLst>
          </a:custGeom>
          <a:noFill/>
          <a:ln w="444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VMWare Workstation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VMWare Workstation is a type 2 (hosted) hypervisor</a:t>
            </a:r>
          </a:p>
          <a:p>
            <a:pPr lvl="1"/>
            <a:r>
              <a:rPr lang="en-US" dirty="0" smtClean="0"/>
              <a:t>Runs on a host operating system</a:t>
            </a:r>
          </a:p>
          <a:p>
            <a:r>
              <a:rPr lang="en-US" dirty="0" smtClean="0"/>
              <a:t>Design Goals</a:t>
            </a:r>
          </a:p>
          <a:p>
            <a:pPr lvl="1"/>
            <a:r>
              <a:rPr lang="en-US" dirty="0"/>
              <a:t>Provide the traditional benefits of virtual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Virtualize x86 PCs 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like an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with good 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4876800"/>
            <a:ext cx="31242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Hardware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4114800"/>
            <a:ext cx="31242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Operating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3352800"/>
            <a:ext cx="14478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VMWare Workstation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3325092"/>
            <a:ext cx="1447800" cy="71350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Native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34200" y="1627909"/>
            <a:ext cx="1447800" cy="16486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2313709"/>
            <a:ext cx="1302326" cy="4294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 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399" y="1780309"/>
            <a:ext cx="1302327" cy="4572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Virtualization </a:t>
            </a:r>
            <a:r>
              <a:rPr lang="en-US" sz="2800" dirty="0"/>
              <a:t>techniques require </a:t>
            </a:r>
          </a:p>
          <a:p>
            <a:pPr lvl="1" fontAlgn="base"/>
            <a:r>
              <a:rPr lang="en-US" sz="2400" dirty="0" smtClean="0"/>
              <a:t>Access </a:t>
            </a:r>
            <a:r>
              <a:rPr lang="en-US" sz="2400" dirty="0"/>
              <a:t>to privileged CPU state 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Complete </a:t>
            </a:r>
            <a:r>
              <a:rPr lang="en-US" sz="2400" dirty="0"/>
              <a:t>control of the Memory Management Unit (</a:t>
            </a:r>
            <a:r>
              <a:rPr lang="en-US" sz="2400" dirty="0" smtClean="0"/>
              <a:t>MMU)</a:t>
            </a:r>
          </a:p>
          <a:p>
            <a:pPr fontAlgn="base"/>
            <a:r>
              <a:rPr lang="en-US" sz="2800" dirty="0" smtClean="0"/>
              <a:t>The </a:t>
            </a:r>
            <a:r>
              <a:rPr lang="en-US" sz="2800" dirty="0"/>
              <a:t>Host OS gets in our way </a:t>
            </a:r>
            <a:endParaRPr lang="en-US" sz="2800" dirty="0" smtClean="0"/>
          </a:p>
          <a:p>
            <a:pPr fontAlgn="base"/>
            <a:r>
              <a:rPr lang="en-US" sz="2800" b="1" dirty="0" smtClean="0"/>
              <a:t>Need </a:t>
            </a:r>
            <a:r>
              <a:rPr lang="en-US" sz="2800" b="1" dirty="0"/>
              <a:t>to both run as an application and as a privileged virtual machine monitor</a:t>
            </a:r>
            <a:endParaRPr lang="en-US" sz="3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3 – Component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886200"/>
            <a:ext cx="72390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Hardware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24200"/>
            <a:ext cx="36195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Host Operating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2362200"/>
            <a:ext cx="1600200" cy="6858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VMWare Workstation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2433551"/>
            <a:ext cx="1714501" cy="61444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Native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1141" y="1371600"/>
            <a:ext cx="3354659" cy="16486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05402" y="2057400"/>
            <a:ext cx="3017585" cy="42949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 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5400" y="1524000"/>
            <a:ext cx="3017587" cy="4572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2500" y="3124200"/>
            <a:ext cx="3619500" cy="76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92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Switch to privileged VMM to run virtual </a:t>
            </a:r>
            <a:r>
              <a:rPr lang="en-US" sz="2800" dirty="0" smtClean="0"/>
              <a:t>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VMM </a:t>
            </a:r>
            <a:r>
              <a:rPr lang="en-US" sz="2400" dirty="0"/>
              <a:t>takes complete control of CPU and </a:t>
            </a:r>
            <a:r>
              <a:rPr lang="en-US" sz="2400" dirty="0" smtClean="0"/>
              <a:t>MMU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Host </a:t>
            </a:r>
            <a:r>
              <a:rPr lang="en-US" sz="2400" dirty="0"/>
              <a:t>OS state is saved / restored </a:t>
            </a:r>
            <a:r>
              <a:rPr lang="en-US" sz="2400" dirty="0" smtClean="0"/>
              <a:t>on </a:t>
            </a:r>
            <a:r>
              <a:rPr lang="en-US" sz="2400" dirty="0"/>
              <a:t>switch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by 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Host OS assumes it is in control all the time</a:t>
            </a:r>
          </a:p>
          <a:p>
            <a:pPr fontAlgn="base"/>
            <a:r>
              <a:rPr lang="en-US" sz="2800" dirty="0" smtClean="0"/>
              <a:t>VMM takes control for a bounded amount of time</a:t>
            </a:r>
          </a:p>
          <a:p>
            <a:pPr fontAlgn="base"/>
            <a:r>
              <a:rPr lang="en-US" sz="2800" dirty="0" smtClean="0"/>
              <a:t>Each VM is controlled by a distinct VMM instance</a:t>
            </a:r>
          </a:p>
          <a:p>
            <a:pPr fontAlgn="base"/>
            <a:r>
              <a:rPr lang="en-US" sz="2800" dirty="0" smtClean="0"/>
              <a:t>Distinct process instance of host OS – VMX</a:t>
            </a:r>
          </a:p>
          <a:p>
            <a:pPr fontAlgn="base"/>
            <a:r>
              <a:rPr lang="en-US" sz="2800" dirty="0" smtClean="0"/>
              <a:t>Kernel Resident Driver: Responsible for locking memory pages, forwarding interrupts, world switch etc.</a:t>
            </a:r>
          </a:p>
          <a:p>
            <a:pPr fontAlgn="base"/>
            <a:r>
              <a:rPr lang="en-US" sz="2800" dirty="0" smtClean="0"/>
              <a:t>Interrupts are handed over to the host OS for handling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virtualization technique </a:t>
            </a:r>
            <a:endParaRPr lang="en-US" dirty="0" smtClean="0"/>
          </a:p>
          <a:p>
            <a:pPr lvl="1"/>
            <a:r>
              <a:rPr lang="en-US" dirty="0" smtClean="0"/>
              <a:t>Direct Execution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OS at an unprivileged CPU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traps to VMM on privileged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VMM </a:t>
            </a:r>
            <a:r>
              <a:rPr lang="en-US" dirty="0"/>
              <a:t>emulates privileged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However</a:t>
            </a:r>
            <a:r>
              <a:rPr lang="en-US" dirty="0"/>
              <a:t>, x86 is not strictly </a:t>
            </a:r>
            <a:r>
              <a:rPr lang="en-US" dirty="0" err="1" smtClean="0"/>
              <a:t>virtualizable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 Binary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Inspects </a:t>
            </a:r>
            <a:r>
              <a:rPr lang="en-US" dirty="0"/>
              <a:t>each instruction before its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“dangerous” instructions with calls to emulation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sequences of translated instructions in a translation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Fast</a:t>
            </a:r>
            <a:r>
              <a:rPr lang="en-US" dirty="0"/>
              <a:t>, but slower than direct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Virtualization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traditional direct execution when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Well </a:t>
            </a:r>
            <a:r>
              <a:rPr lang="en-US" dirty="0"/>
              <a:t>behaved user-level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Use </a:t>
            </a:r>
            <a:r>
              <a:rPr lang="en-US" dirty="0"/>
              <a:t>binary translation when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mode programs (old 16 bit DOS </a:t>
            </a:r>
            <a:r>
              <a:rPr lang="en-US" dirty="0" smtClean="0"/>
              <a:t>apps)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/>
              <a:t>programs with special </a:t>
            </a:r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Proportional Share (Lottery)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very basic concept: </a:t>
            </a:r>
            <a:r>
              <a:rPr lang="en-US" dirty="0" smtClean="0"/>
              <a:t>tickets</a:t>
            </a:r>
          </a:p>
          <a:p>
            <a:pPr lvl="1"/>
            <a:r>
              <a:rPr lang="en-US" dirty="0" smtClean="0"/>
              <a:t> Represent </a:t>
            </a:r>
            <a:r>
              <a:rPr lang="en-US" dirty="0"/>
              <a:t>the share of a resource that a process </a:t>
            </a:r>
            <a:r>
              <a:rPr lang="en-US" dirty="0" smtClean="0"/>
              <a:t>should </a:t>
            </a:r>
            <a:r>
              <a:rPr lang="en-US" dirty="0"/>
              <a:t>receive.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percent of tickets that a process has represents its share of the system resource in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Achieved probabilistically by </a:t>
            </a:r>
            <a:r>
              <a:rPr lang="en-US" dirty="0"/>
              <a:t>holding a lottery every so </a:t>
            </a:r>
            <a:r>
              <a:rPr lang="en-US" dirty="0" smtClean="0"/>
              <a:t>often</a:t>
            </a:r>
          </a:p>
          <a:p>
            <a:r>
              <a:rPr lang="en-US" dirty="0" smtClean="0"/>
              <a:t>Holding a Lottery:</a:t>
            </a:r>
          </a:p>
          <a:p>
            <a:pPr lvl="1"/>
            <a:r>
              <a:rPr lang="en-US" dirty="0"/>
              <a:t>the scheduler must know how many total tickets there </a:t>
            </a:r>
            <a:r>
              <a:rPr lang="en-US" dirty="0" smtClean="0"/>
              <a:t>are</a:t>
            </a:r>
          </a:p>
          <a:p>
            <a:pPr lvl="1"/>
            <a:r>
              <a:rPr lang="en-US" dirty="0"/>
              <a:t>Scheduler picks a </a:t>
            </a:r>
            <a:r>
              <a:rPr lang="en-US" dirty="0" smtClean="0"/>
              <a:t>winning ticket</a:t>
            </a:r>
          </a:p>
          <a:p>
            <a:pPr lvl="1"/>
            <a:r>
              <a:rPr lang="en-US" dirty="0" smtClean="0"/>
              <a:t>Whichever process holds the ticket wins</a:t>
            </a:r>
          </a:p>
          <a:p>
            <a:pPr lvl="1"/>
            <a:r>
              <a:rPr lang="en-US" dirty="0" smtClean="0"/>
              <a:t>Probabilistic </a:t>
            </a:r>
            <a:r>
              <a:rPr lang="en-US" dirty="0"/>
              <a:t>correctness in meeting the desired proportion, but no </a:t>
            </a:r>
            <a:r>
              <a:rPr lang="en-US" dirty="0" smtClean="0"/>
              <a:t>guarantee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596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VMWare Workstation Hypervisor – Case Study</vt:lpstr>
      <vt:lpstr>Overview of VMWare Workstation</vt:lpstr>
      <vt:lpstr>Requirements of VMWare</vt:lpstr>
      <vt:lpstr>3 – Component Model</vt:lpstr>
      <vt:lpstr>Resource Usage by VMWare</vt:lpstr>
      <vt:lpstr>CPU Virtualization</vt:lpstr>
      <vt:lpstr>Solution : Binary Translation</vt:lpstr>
      <vt:lpstr>Dual Virtualization Method</vt:lpstr>
      <vt:lpstr>Proportional Share (Lottery) Scheduling</vt:lpstr>
      <vt:lpstr>Memory Management</vt:lpstr>
      <vt:lpstr>Device Management</vt:lpstr>
      <vt:lpstr>Device Usage by VMWare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User</dc:creator>
  <cp:lastModifiedBy>User</cp:lastModifiedBy>
  <cp:revision>231</cp:revision>
  <dcterms:created xsi:type="dcterms:W3CDTF">2006-08-16T00:00:00Z</dcterms:created>
  <dcterms:modified xsi:type="dcterms:W3CDTF">2020-10-16T03:13:21Z</dcterms:modified>
</cp:coreProperties>
</file>