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6" r:id="rId3"/>
    <p:sldId id="269" r:id="rId4"/>
    <p:sldId id="270" r:id="rId5"/>
    <p:sldId id="271" r:id="rId6"/>
    <p:sldId id="277" r:id="rId7"/>
    <p:sldId id="278" r:id="rId8"/>
    <p:sldId id="279" r:id="rId9"/>
    <p:sldId id="280" r:id="rId10"/>
    <p:sldId id="273" r:id="rId11"/>
    <p:sldId id="274" r:id="rId12"/>
    <p:sldId id="275" r:id="rId13"/>
    <p:sldId id="276" r:id="rId14"/>
    <p:sldId id="291" r:id="rId15"/>
    <p:sldId id="281" r:id="rId16"/>
    <p:sldId id="282" r:id="rId17"/>
    <p:sldId id="283" r:id="rId18"/>
    <p:sldId id="29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40B90-D118-46C6-91A7-E4948BF27DA1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</dgm:pt>
    <dgm:pt modelId="{DA8FCB4E-E899-4DB6-AD61-4B0ADA417778}">
      <dgm:prSet phldrT="[Text]"/>
      <dgm:spPr/>
      <dgm:t>
        <a:bodyPr/>
        <a:lstStyle/>
        <a:p>
          <a:r>
            <a:rPr lang="en-US" dirty="0" smtClean="0"/>
            <a:t>O</a:t>
          </a:r>
          <a:endParaRPr lang="en-US" dirty="0"/>
        </a:p>
      </dgm:t>
    </dgm:pt>
    <dgm:pt modelId="{A13F25E6-4FA0-47D0-9819-7FACC55DE6D1}" type="parTrans" cxnId="{DC669234-21BD-422E-A76E-469365323555}">
      <dgm:prSet/>
      <dgm:spPr/>
      <dgm:t>
        <a:bodyPr/>
        <a:lstStyle/>
        <a:p>
          <a:endParaRPr lang="en-US"/>
        </a:p>
      </dgm:t>
    </dgm:pt>
    <dgm:pt modelId="{535A1BFD-BA38-46C9-96E3-7520F039AAB5}" type="sibTrans" cxnId="{DC669234-21BD-422E-A76E-469365323555}">
      <dgm:prSet/>
      <dgm:spPr/>
      <dgm:t>
        <a:bodyPr/>
        <a:lstStyle/>
        <a:p>
          <a:endParaRPr lang="en-US"/>
        </a:p>
      </dgm:t>
    </dgm:pt>
    <dgm:pt modelId="{6D60EBBE-4CD8-4124-A7EA-376EFAC965F7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194BB52F-EE53-44FB-A7E1-22CDA7F450E4}" type="parTrans" cxnId="{66BF127B-12E9-4F15-AFF1-1F6A08B5BEDC}">
      <dgm:prSet/>
      <dgm:spPr/>
      <dgm:t>
        <a:bodyPr/>
        <a:lstStyle/>
        <a:p>
          <a:endParaRPr lang="en-US"/>
        </a:p>
      </dgm:t>
    </dgm:pt>
    <dgm:pt modelId="{1973F9C9-2E69-44F1-8F81-947A0506FADD}" type="sibTrans" cxnId="{66BF127B-12E9-4F15-AFF1-1F6A08B5BEDC}">
      <dgm:prSet/>
      <dgm:spPr/>
      <dgm:t>
        <a:bodyPr/>
        <a:lstStyle/>
        <a:p>
          <a:endParaRPr lang="en-US"/>
        </a:p>
      </dgm:t>
    </dgm:pt>
    <dgm:pt modelId="{6FCE176C-E8E9-46C8-8F9F-03AAF338206A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3C6AFBAB-C975-4514-8DA5-1DCB1E30A158}" type="parTrans" cxnId="{3D19C2F9-54C8-4870-9E09-58FF07698C7B}">
      <dgm:prSet/>
      <dgm:spPr/>
      <dgm:t>
        <a:bodyPr/>
        <a:lstStyle/>
        <a:p>
          <a:endParaRPr lang="en-US"/>
        </a:p>
      </dgm:t>
    </dgm:pt>
    <dgm:pt modelId="{3E99F8A3-AFCA-4436-B005-5F5AD346836E}" type="sibTrans" cxnId="{3D19C2F9-54C8-4870-9E09-58FF07698C7B}">
      <dgm:prSet/>
      <dgm:spPr/>
      <dgm:t>
        <a:bodyPr/>
        <a:lstStyle/>
        <a:p>
          <a:endParaRPr lang="en-US"/>
        </a:p>
      </dgm:t>
    </dgm:pt>
    <dgm:pt modelId="{778A7C80-1277-4DE0-8771-56B52BAB73CF}" type="pres">
      <dgm:prSet presAssocID="{6B140B90-D118-46C6-91A7-E4948BF27DA1}" presName="Name0" presStyleCnt="0">
        <dgm:presLayoutVars>
          <dgm:chMax val="7"/>
          <dgm:resizeHandles val="exact"/>
        </dgm:presLayoutVars>
      </dgm:prSet>
      <dgm:spPr/>
    </dgm:pt>
    <dgm:pt modelId="{400D084B-9ABF-40AF-86A5-E270A13D6654}" type="pres">
      <dgm:prSet presAssocID="{6B140B90-D118-46C6-91A7-E4948BF27DA1}" presName="comp1" presStyleCnt="0"/>
      <dgm:spPr/>
    </dgm:pt>
    <dgm:pt modelId="{DA40D860-331D-4468-B994-92D1A8F9D646}" type="pres">
      <dgm:prSet presAssocID="{6B140B90-D118-46C6-91A7-E4948BF27DA1}" presName="circle1" presStyleLbl="node1" presStyleIdx="0" presStyleCnt="3"/>
      <dgm:spPr/>
      <dgm:t>
        <a:bodyPr/>
        <a:lstStyle/>
        <a:p>
          <a:endParaRPr lang="en-US"/>
        </a:p>
      </dgm:t>
    </dgm:pt>
    <dgm:pt modelId="{D3D29813-BA7C-45A5-A477-E44F27E3E3B3}" type="pres">
      <dgm:prSet presAssocID="{6B140B90-D118-46C6-91A7-E4948BF27DA1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C37A4-8572-49E6-B3A4-E879B0BC2833}" type="pres">
      <dgm:prSet presAssocID="{6B140B90-D118-46C6-91A7-E4948BF27DA1}" presName="comp2" presStyleCnt="0"/>
      <dgm:spPr/>
    </dgm:pt>
    <dgm:pt modelId="{3B968C72-C6CF-46C6-897D-4777059CD5D1}" type="pres">
      <dgm:prSet presAssocID="{6B140B90-D118-46C6-91A7-E4948BF27DA1}" presName="circle2" presStyleLbl="node1" presStyleIdx="1" presStyleCnt="3"/>
      <dgm:spPr/>
      <dgm:t>
        <a:bodyPr/>
        <a:lstStyle/>
        <a:p>
          <a:endParaRPr lang="en-US"/>
        </a:p>
      </dgm:t>
    </dgm:pt>
    <dgm:pt modelId="{45857B5E-3028-4B95-B76A-6038BC4E6610}" type="pres">
      <dgm:prSet presAssocID="{6B140B90-D118-46C6-91A7-E4948BF27DA1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9822-6FB5-4149-A505-0AB2EF056ADA}" type="pres">
      <dgm:prSet presAssocID="{6B140B90-D118-46C6-91A7-E4948BF27DA1}" presName="comp3" presStyleCnt="0"/>
      <dgm:spPr/>
    </dgm:pt>
    <dgm:pt modelId="{671193F0-C1F0-45A1-9BFF-7373EBDFE244}" type="pres">
      <dgm:prSet presAssocID="{6B140B90-D118-46C6-91A7-E4948BF27DA1}" presName="circle3" presStyleLbl="node1" presStyleIdx="2" presStyleCnt="3"/>
      <dgm:spPr/>
      <dgm:t>
        <a:bodyPr/>
        <a:lstStyle/>
        <a:p>
          <a:endParaRPr lang="en-US"/>
        </a:p>
      </dgm:t>
    </dgm:pt>
    <dgm:pt modelId="{A9716569-187E-4AA4-B4C3-FBF80A187085}" type="pres">
      <dgm:prSet presAssocID="{6B140B90-D118-46C6-91A7-E4948BF27DA1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64D9D9-8074-4529-9E74-139BD8D554C2}" type="presOf" srcId="{DA8FCB4E-E899-4DB6-AD61-4B0ADA417778}" destId="{DA40D860-331D-4468-B994-92D1A8F9D646}" srcOrd="0" destOrd="0" presId="urn:microsoft.com/office/officeart/2005/8/layout/venn2"/>
    <dgm:cxn modelId="{A27C6EFC-F70D-4554-8B63-0103243435D1}" type="presOf" srcId="{6B140B90-D118-46C6-91A7-E4948BF27DA1}" destId="{778A7C80-1277-4DE0-8771-56B52BAB73CF}" srcOrd="0" destOrd="0" presId="urn:microsoft.com/office/officeart/2005/8/layout/venn2"/>
    <dgm:cxn modelId="{237DD8B4-6526-4982-8BB9-9A286C8A3B92}" type="presOf" srcId="{6FCE176C-E8E9-46C8-8F9F-03AAF338206A}" destId="{671193F0-C1F0-45A1-9BFF-7373EBDFE244}" srcOrd="0" destOrd="0" presId="urn:microsoft.com/office/officeart/2005/8/layout/venn2"/>
    <dgm:cxn modelId="{DEB71DFE-C4C6-433A-8D26-936B17472133}" type="presOf" srcId="{6D60EBBE-4CD8-4124-A7EA-376EFAC965F7}" destId="{45857B5E-3028-4B95-B76A-6038BC4E6610}" srcOrd="1" destOrd="0" presId="urn:microsoft.com/office/officeart/2005/8/layout/venn2"/>
    <dgm:cxn modelId="{E7909681-0CC3-4429-903E-16CD1983D52A}" type="presOf" srcId="{6FCE176C-E8E9-46C8-8F9F-03AAF338206A}" destId="{A9716569-187E-4AA4-B4C3-FBF80A187085}" srcOrd="1" destOrd="0" presId="urn:microsoft.com/office/officeart/2005/8/layout/venn2"/>
    <dgm:cxn modelId="{77BEA6F6-6CDB-44F5-9E53-F0047BE6815B}" type="presOf" srcId="{6D60EBBE-4CD8-4124-A7EA-376EFAC965F7}" destId="{3B968C72-C6CF-46C6-897D-4777059CD5D1}" srcOrd="0" destOrd="0" presId="urn:microsoft.com/office/officeart/2005/8/layout/venn2"/>
    <dgm:cxn modelId="{3D19C2F9-54C8-4870-9E09-58FF07698C7B}" srcId="{6B140B90-D118-46C6-91A7-E4948BF27DA1}" destId="{6FCE176C-E8E9-46C8-8F9F-03AAF338206A}" srcOrd="2" destOrd="0" parTransId="{3C6AFBAB-C975-4514-8DA5-1DCB1E30A158}" sibTransId="{3E99F8A3-AFCA-4436-B005-5F5AD346836E}"/>
    <dgm:cxn modelId="{66BF127B-12E9-4F15-AFF1-1F6A08B5BEDC}" srcId="{6B140B90-D118-46C6-91A7-E4948BF27DA1}" destId="{6D60EBBE-4CD8-4124-A7EA-376EFAC965F7}" srcOrd="1" destOrd="0" parTransId="{194BB52F-EE53-44FB-A7E1-22CDA7F450E4}" sibTransId="{1973F9C9-2E69-44F1-8F81-947A0506FADD}"/>
    <dgm:cxn modelId="{DC669234-21BD-422E-A76E-469365323555}" srcId="{6B140B90-D118-46C6-91A7-E4948BF27DA1}" destId="{DA8FCB4E-E899-4DB6-AD61-4B0ADA417778}" srcOrd="0" destOrd="0" parTransId="{A13F25E6-4FA0-47D0-9819-7FACC55DE6D1}" sibTransId="{535A1BFD-BA38-46C9-96E3-7520F039AAB5}"/>
    <dgm:cxn modelId="{2283DC90-6D90-46CD-BB61-7F7ACB8DAC4E}" type="presOf" srcId="{DA8FCB4E-E899-4DB6-AD61-4B0ADA417778}" destId="{D3D29813-BA7C-45A5-A477-E44F27E3E3B3}" srcOrd="1" destOrd="0" presId="urn:microsoft.com/office/officeart/2005/8/layout/venn2"/>
    <dgm:cxn modelId="{3ACAC979-F020-437D-8B47-8CDD23A02EE3}" type="presParOf" srcId="{778A7C80-1277-4DE0-8771-56B52BAB73CF}" destId="{400D084B-9ABF-40AF-86A5-E270A13D6654}" srcOrd="0" destOrd="0" presId="urn:microsoft.com/office/officeart/2005/8/layout/venn2"/>
    <dgm:cxn modelId="{5B1F2736-8426-4A7D-A99F-99881622E027}" type="presParOf" srcId="{400D084B-9ABF-40AF-86A5-E270A13D6654}" destId="{DA40D860-331D-4468-B994-92D1A8F9D646}" srcOrd="0" destOrd="0" presId="urn:microsoft.com/office/officeart/2005/8/layout/venn2"/>
    <dgm:cxn modelId="{2561D93B-BF77-463E-956C-BB1DEBBDB9F8}" type="presParOf" srcId="{400D084B-9ABF-40AF-86A5-E270A13D6654}" destId="{D3D29813-BA7C-45A5-A477-E44F27E3E3B3}" srcOrd="1" destOrd="0" presId="urn:microsoft.com/office/officeart/2005/8/layout/venn2"/>
    <dgm:cxn modelId="{EE4CCF9B-5B02-4B60-83AD-574D5B8B44CD}" type="presParOf" srcId="{778A7C80-1277-4DE0-8771-56B52BAB73CF}" destId="{4BDC37A4-8572-49E6-B3A4-E879B0BC2833}" srcOrd="1" destOrd="0" presId="urn:microsoft.com/office/officeart/2005/8/layout/venn2"/>
    <dgm:cxn modelId="{50B50160-BDEE-45A9-A5F0-811F2E8E7B19}" type="presParOf" srcId="{4BDC37A4-8572-49E6-B3A4-E879B0BC2833}" destId="{3B968C72-C6CF-46C6-897D-4777059CD5D1}" srcOrd="0" destOrd="0" presId="urn:microsoft.com/office/officeart/2005/8/layout/venn2"/>
    <dgm:cxn modelId="{FE07E5D3-0487-4FA2-85F7-9ED494055DE4}" type="presParOf" srcId="{4BDC37A4-8572-49E6-B3A4-E879B0BC2833}" destId="{45857B5E-3028-4B95-B76A-6038BC4E6610}" srcOrd="1" destOrd="0" presId="urn:microsoft.com/office/officeart/2005/8/layout/venn2"/>
    <dgm:cxn modelId="{07EAC664-517F-426D-9CF5-AD3E6051F13F}" type="presParOf" srcId="{778A7C80-1277-4DE0-8771-56B52BAB73CF}" destId="{54689822-6FB5-4149-A505-0AB2EF056ADA}" srcOrd="2" destOrd="0" presId="urn:microsoft.com/office/officeart/2005/8/layout/venn2"/>
    <dgm:cxn modelId="{F8ECCCD1-DF40-4C60-8599-27C596DFFE84}" type="presParOf" srcId="{54689822-6FB5-4149-A505-0AB2EF056ADA}" destId="{671193F0-C1F0-45A1-9BFF-7373EBDFE244}" srcOrd="0" destOrd="0" presId="urn:microsoft.com/office/officeart/2005/8/layout/venn2"/>
    <dgm:cxn modelId="{D2BCD6EB-C35D-48A8-9A6E-0E2F24C1783A}" type="presParOf" srcId="{54689822-6FB5-4149-A505-0AB2EF056ADA}" destId="{A9716569-187E-4AA4-B4C3-FBF80A18708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0D860-331D-4468-B994-92D1A8F9D646}">
      <dsp:nvSpPr>
        <dsp:cNvPr id="0" name=""/>
        <dsp:cNvSpPr/>
      </dsp:nvSpPr>
      <dsp:spPr>
        <a:xfrm>
          <a:off x="0" y="243681"/>
          <a:ext cx="4038600" cy="40386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</a:t>
          </a:r>
          <a:endParaRPr lang="en-US" sz="2000" kern="1200" dirty="0"/>
        </a:p>
      </dsp:txBody>
      <dsp:txXfrm>
        <a:off x="1313554" y="445611"/>
        <a:ext cx="1411490" cy="605790"/>
      </dsp:txXfrm>
    </dsp:sp>
    <dsp:sp modelId="{3B968C72-C6CF-46C6-897D-4777059CD5D1}">
      <dsp:nvSpPr>
        <dsp:cNvPr id="0" name=""/>
        <dsp:cNvSpPr/>
      </dsp:nvSpPr>
      <dsp:spPr>
        <a:xfrm>
          <a:off x="504824" y="1253331"/>
          <a:ext cx="3028950" cy="30289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</a:t>
          </a:r>
          <a:endParaRPr lang="en-US" sz="2000" kern="1200" dirty="0"/>
        </a:p>
      </dsp:txBody>
      <dsp:txXfrm>
        <a:off x="1313554" y="1442640"/>
        <a:ext cx="1411490" cy="567928"/>
      </dsp:txXfrm>
    </dsp:sp>
    <dsp:sp modelId="{671193F0-C1F0-45A1-9BFF-7373EBDFE244}">
      <dsp:nvSpPr>
        <dsp:cNvPr id="0" name=""/>
        <dsp:cNvSpPr/>
      </dsp:nvSpPr>
      <dsp:spPr>
        <a:xfrm>
          <a:off x="1009650" y="2262981"/>
          <a:ext cx="2019300" cy="20193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</a:t>
          </a:r>
          <a:endParaRPr lang="en-US" sz="2000" kern="1200" dirty="0"/>
        </a:p>
      </dsp:txBody>
      <dsp:txXfrm>
        <a:off x="1305369" y="2767806"/>
        <a:ext cx="1427860" cy="1009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23E45-7BE0-491A-B63B-9CA758DF2C8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A7D89-6BC8-4513-949B-20CF74E05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2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61FC-55FC-457D-8E4E-1DDE8826376B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DC11-8690-40E1-8733-3F9AD8A44509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8A00-6776-4774-A410-0607627FB465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21EF-5056-4CF3-A65D-C6C3C3F8B68D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E273-C1CC-434F-9E45-16EC5ED26CAE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BAD5-133D-40F2-A940-7C2BB6A5329D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9CA4-0A0B-4CE8-96FC-E18DA080158D}" type="datetime1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0D51-EF4A-41C3-B916-7F5C66431439}" type="datetime1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C172-9D0D-4CFA-A158-AFB1EBAABB4A}" type="datetime1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C935-0477-4239-A2B8-45F60A81D480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9D5F-516A-488B-94C3-875FBA15656B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EFC05-62B4-4C63-8DC4-2E34E2219114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X86 CPU Virtualization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Amit </a:t>
            </a:r>
            <a:r>
              <a:rPr lang="en-US" dirty="0" err="1" smtClean="0"/>
              <a:t>Praseed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x86 assembly cannot be virtualized because some privileged instructions don’t generate exceptions</a:t>
            </a:r>
          </a:p>
          <a:p>
            <a:r>
              <a:rPr lang="en-US" dirty="0" smtClean="0"/>
              <a:t>Workaround: translate the unsafe assembly from the guest to safe assembly</a:t>
            </a:r>
          </a:p>
          <a:p>
            <a:pPr lvl="1"/>
            <a:r>
              <a:rPr lang="en-US" dirty="0" smtClean="0"/>
              <a:t>Known as binary translation</a:t>
            </a:r>
          </a:p>
          <a:p>
            <a:pPr lvl="1"/>
            <a:r>
              <a:rPr lang="en-US" dirty="0" smtClean="0"/>
              <a:t>Performed by the VMM</a:t>
            </a:r>
          </a:p>
          <a:p>
            <a:pPr lvl="1"/>
            <a:r>
              <a:rPr lang="en-US" dirty="0" smtClean="0"/>
              <a:t>Privileged instructions are changed to function calls to code in VMM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Binary Translation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009665"/>
            <a:ext cx="4040188" cy="639762"/>
          </a:xfrm>
          <a:solidFill>
            <a:schemeClr val="accent4"/>
          </a:solidFill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Guest OS Assembly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5025" y="1009665"/>
            <a:ext cx="4041775" cy="639762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Translated Assembly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1649426"/>
            <a:ext cx="4382969" cy="4915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do_atomic_operation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call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vmm_disable_interrupts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xchg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lock_addr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test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jnz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spinlock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lock_addr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], 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call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vmm_enable_interrupts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649427"/>
            <a:ext cx="4040188" cy="4539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do_atomic_operation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cli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xchg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lock_addr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test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jnz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spinlock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lock_addr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], 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sti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ret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451" y="2122227"/>
            <a:ext cx="696036" cy="4094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099" y="5645624"/>
            <a:ext cx="696036" cy="4094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3"/>
          </p:cNvCxnSpPr>
          <p:nvPr/>
        </p:nvCxnSpPr>
        <p:spPr>
          <a:xfrm>
            <a:off x="1453487" y="2326943"/>
            <a:ext cx="356206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</p:cNvCxnSpPr>
          <p:nvPr/>
        </p:nvCxnSpPr>
        <p:spPr>
          <a:xfrm>
            <a:off x="1467135" y="5850340"/>
            <a:ext cx="354841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04716" y="1235122"/>
            <a:ext cx="8734568" cy="541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Advantages of binary translation</a:t>
            </a:r>
          </a:p>
          <a:p>
            <a:pPr lvl="1"/>
            <a:r>
              <a:rPr lang="en-US" dirty="0" smtClean="0"/>
              <a:t>It makes it safe to virtualize x86 assembly code</a:t>
            </a:r>
          </a:p>
          <a:p>
            <a:pPr lvl="1"/>
            <a:r>
              <a:rPr lang="en-US" dirty="0" smtClean="0"/>
              <a:t>Translation occurs dynamically, on demand</a:t>
            </a:r>
          </a:p>
          <a:p>
            <a:pPr lvl="2"/>
            <a:r>
              <a:rPr lang="en-US" dirty="0" smtClean="0"/>
              <a:t>No need to translate the entire guest OS</a:t>
            </a:r>
          </a:p>
          <a:p>
            <a:pPr lvl="1"/>
            <a:r>
              <a:rPr lang="en-US" dirty="0" smtClean="0"/>
              <a:t>App code running in the guest does not need to be translated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Translation is slow</a:t>
            </a:r>
          </a:p>
          <a:p>
            <a:pPr lvl="1"/>
            <a:r>
              <a:rPr lang="en-US" dirty="0" smtClean="0"/>
              <a:t>Wastes memory (duplicate copies of code in memory)</a:t>
            </a:r>
          </a:p>
          <a:p>
            <a:pPr lvl="1"/>
            <a:r>
              <a:rPr lang="en-US" dirty="0" smtClean="0"/>
              <a:t>Translation may cause code to be expanded or shortened</a:t>
            </a:r>
          </a:p>
          <a:p>
            <a:pPr lvl="2"/>
            <a:r>
              <a:rPr lang="en-US" dirty="0" smtClean="0"/>
              <a:t>Thus,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jmp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en-US" dirty="0" smtClean="0"/>
              <a:t> addresses may also need to be patched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Translated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VMMs maintain a cache of translated code blocks</a:t>
            </a:r>
            <a:endParaRPr lang="en-US" dirty="0"/>
          </a:p>
          <a:p>
            <a:pPr lvl="1"/>
            <a:r>
              <a:rPr lang="en-US" dirty="0" smtClean="0"/>
              <a:t>LRU replacement</a:t>
            </a:r>
          </a:p>
          <a:p>
            <a:r>
              <a:rPr lang="en-US" dirty="0" smtClean="0"/>
              <a:t>Thus, frequently used code will only be translated once</a:t>
            </a:r>
          </a:p>
          <a:p>
            <a:pPr lvl="1"/>
            <a:r>
              <a:rPr lang="en-US" dirty="0" smtClean="0"/>
              <a:t>The first execution of this code will be slow</a:t>
            </a:r>
          </a:p>
          <a:p>
            <a:pPr lvl="1"/>
            <a:r>
              <a:rPr lang="en-US" dirty="0" smtClean="0"/>
              <a:t>Other invocations occur at native speed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Paravirtualized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privileged instructions are run by the guest OS</a:t>
            </a:r>
          </a:p>
          <a:p>
            <a:pPr lvl="1"/>
            <a:r>
              <a:rPr lang="en-US" dirty="0" smtClean="0"/>
              <a:t>OS is modified – virtualization aware</a:t>
            </a:r>
          </a:p>
          <a:p>
            <a:pPr lvl="1"/>
            <a:r>
              <a:rPr lang="en-US" dirty="0" smtClean="0"/>
              <a:t>Executes </a:t>
            </a:r>
            <a:r>
              <a:rPr lang="en-US" dirty="0" err="1" smtClean="0"/>
              <a:t>hypercalls</a:t>
            </a:r>
            <a:r>
              <a:rPr lang="en-US" dirty="0" smtClean="0"/>
              <a:t> to the hypervisor instead of system calls</a:t>
            </a:r>
          </a:p>
          <a:p>
            <a:pPr lvl="1"/>
            <a:r>
              <a:rPr lang="en-US" dirty="0" smtClean="0"/>
              <a:t>Hypervisor executes the required privileged instruction safely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in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Maintaining time is crucial for an OS</a:t>
            </a:r>
          </a:p>
          <a:p>
            <a:pPr lvl="1"/>
            <a:r>
              <a:rPr lang="en-US" dirty="0" smtClean="0"/>
              <a:t>Job deadlines</a:t>
            </a:r>
          </a:p>
          <a:p>
            <a:pPr lvl="1"/>
            <a:r>
              <a:rPr lang="en-US" dirty="0" smtClean="0"/>
              <a:t>Task switching </a:t>
            </a:r>
          </a:p>
          <a:p>
            <a:r>
              <a:rPr lang="en-US" dirty="0" smtClean="0"/>
              <a:t>Real time operating systems especially have strict deadlines for tasks</a:t>
            </a:r>
          </a:p>
          <a:p>
            <a:r>
              <a:rPr lang="en-US" dirty="0" smtClean="0"/>
              <a:t>In a non-virtualized scenario, this is not an issue, as the OS only needs to maintain a single time value – the </a:t>
            </a:r>
            <a:r>
              <a:rPr lang="en-US" dirty="0" err="1" smtClean="0"/>
              <a:t>wallclock</a:t>
            </a:r>
            <a:r>
              <a:rPr lang="en-US" dirty="0" smtClean="0"/>
              <a:t> time (or real time)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vs Virtual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a virtualized scenario, there are two concepts of time</a:t>
            </a:r>
          </a:p>
          <a:p>
            <a:pPr lvl="1"/>
            <a:r>
              <a:rPr lang="en-US" dirty="0" smtClean="0"/>
              <a:t>Real time (or wall-clock time)</a:t>
            </a:r>
          </a:p>
          <a:p>
            <a:pPr lvl="1"/>
            <a:r>
              <a:rPr lang="en-US" dirty="0" smtClean="0"/>
              <a:t>Virtual Time for different OS</a:t>
            </a:r>
          </a:p>
          <a:p>
            <a:r>
              <a:rPr lang="en-US" i="1" dirty="0"/>
              <a:t>A virtual machine's virtual time advances only while the VM (here VM#0 or VM#1) is active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76400"/>
            <a:ext cx="4038599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scheduling </a:t>
            </a:r>
            <a:r>
              <a:rPr lang="en-US" dirty="0"/>
              <a:t>algorithm should be efficient, </a:t>
            </a:r>
            <a:r>
              <a:rPr lang="en-US" dirty="0" smtClean="0"/>
              <a:t>fair, and </a:t>
            </a:r>
            <a:r>
              <a:rPr lang="en-US" dirty="0"/>
              <a:t>starvation-free.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objectives of a scheduler for a batch system are to maximize the </a:t>
            </a:r>
            <a:r>
              <a:rPr lang="en-US" dirty="0" smtClean="0"/>
              <a:t>throughput (the </a:t>
            </a:r>
            <a:r>
              <a:rPr lang="en-US" dirty="0"/>
              <a:t>number of jobs completed in one unit of time, e.g., in one hour) and to minimize the </a:t>
            </a:r>
            <a:r>
              <a:rPr lang="en-US" dirty="0" smtClean="0"/>
              <a:t>turnaround time </a:t>
            </a:r>
            <a:r>
              <a:rPr lang="en-US" dirty="0"/>
              <a:t>(the time between job submission and its completion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objectives of a real-time system </a:t>
            </a:r>
            <a:r>
              <a:rPr lang="en-US" dirty="0" smtClean="0"/>
              <a:t>scheduler are </a:t>
            </a:r>
            <a:r>
              <a:rPr lang="en-US" dirty="0"/>
              <a:t>to meet the deadlines and to be predictable.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 in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Max-Min Fairness Criterion</a:t>
            </a:r>
            <a:r>
              <a:rPr lang="en-US" dirty="0" smtClean="0"/>
              <a:t>: Consider </a:t>
            </a:r>
            <a:r>
              <a:rPr lang="en-US" dirty="0"/>
              <a:t>a resource with bandwidth </a:t>
            </a:r>
            <a:r>
              <a:rPr lang="en-US" i="1" dirty="0"/>
              <a:t>B </a:t>
            </a:r>
            <a:r>
              <a:rPr lang="en-US" dirty="0"/>
              <a:t>shared among </a:t>
            </a:r>
            <a:r>
              <a:rPr lang="en-US" i="1" dirty="0"/>
              <a:t>n </a:t>
            </a:r>
            <a:r>
              <a:rPr lang="en-US" dirty="0"/>
              <a:t>users who have equal </a:t>
            </a:r>
            <a:r>
              <a:rPr lang="en-US" dirty="0" smtClean="0"/>
              <a:t>rights. Each </a:t>
            </a:r>
            <a:r>
              <a:rPr lang="en-US" dirty="0"/>
              <a:t>user requests an amount </a:t>
            </a:r>
            <a:r>
              <a:rPr lang="en-US" i="1" dirty="0"/>
              <a:t>bi </a:t>
            </a:r>
            <a:r>
              <a:rPr lang="en-US" dirty="0"/>
              <a:t>and receives </a:t>
            </a:r>
            <a:r>
              <a:rPr lang="en-US" i="1" dirty="0"/>
              <a:t>Bi </a:t>
            </a:r>
            <a:r>
              <a:rPr lang="en-US" dirty="0"/>
              <a:t>. Then, according to </a:t>
            </a:r>
            <a:r>
              <a:rPr lang="en-US" dirty="0" smtClean="0"/>
              <a:t>the max-min </a:t>
            </a:r>
            <a:r>
              <a:rPr lang="en-US" dirty="0"/>
              <a:t>criterion, the </a:t>
            </a:r>
            <a:r>
              <a:rPr lang="en-US" dirty="0" smtClean="0"/>
              <a:t>following conditions </a:t>
            </a:r>
            <a:r>
              <a:rPr lang="en-US" dirty="0"/>
              <a:t>must be satisfied by a fair allocation: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amount received by any user is not larger than the amount requested, </a:t>
            </a:r>
            <a:r>
              <a:rPr lang="en-US" i="1" dirty="0"/>
              <a:t>Bi </a:t>
            </a:r>
            <a:r>
              <a:rPr lang="en-US" dirty="0" smtClean="0"/>
              <a:t>≤ </a:t>
            </a:r>
            <a:r>
              <a:rPr lang="en-US" i="1" dirty="0" smtClean="0"/>
              <a:t>bi 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minimum allocation of any user is </a:t>
            </a:r>
            <a:r>
              <a:rPr lang="en-US" i="1" dirty="0" err="1"/>
              <a:t>Bmin</a:t>
            </a:r>
            <a:r>
              <a:rPr lang="en-US" i="1" dirty="0"/>
              <a:t> </a:t>
            </a:r>
            <a:r>
              <a:rPr lang="en-US" dirty="0"/>
              <a:t>no allocation satisfying condition </a:t>
            </a:r>
            <a:r>
              <a:rPr lang="en-US" i="1" dirty="0" smtClean="0"/>
              <a:t>1</a:t>
            </a:r>
            <a:r>
              <a:rPr lang="en-US" dirty="0" smtClean="0"/>
              <a:t> </a:t>
            </a:r>
            <a:r>
              <a:rPr lang="en-US" dirty="0"/>
              <a:t>has a </a:t>
            </a:r>
            <a:r>
              <a:rPr lang="en-US" dirty="0" smtClean="0"/>
              <a:t>higher </a:t>
            </a:r>
            <a:r>
              <a:rPr lang="en-US" i="1" dirty="0" err="1" smtClean="0"/>
              <a:t>Bmin</a:t>
            </a:r>
            <a:r>
              <a:rPr lang="en-US" i="1" dirty="0" smtClean="0"/>
              <a:t> </a:t>
            </a:r>
            <a:r>
              <a:rPr lang="en-US" dirty="0"/>
              <a:t>than the current allocation.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we remove the user receiving </a:t>
            </a:r>
            <a:r>
              <a:rPr lang="en-US" dirty="0" smtClean="0"/>
              <a:t>the minimum </a:t>
            </a:r>
            <a:r>
              <a:rPr lang="en-US" dirty="0"/>
              <a:t>allocation </a:t>
            </a:r>
            <a:r>
              <a:rPr lang="en-US" i="1" dirty="0" err="1"/>
              <a:t>Bmin</a:t>
            </a:r>
            <a:r>
              <a:rPr lang="en-US" i="1" dirty="0"/>
              <a:t> </a:t>
            </a:r>
            <a:r>
              <a:rPr lang="en-US" dirty="0"/>
              <a:t>and then reduce the total </a:t>
            </a:r>
            <a:r>
              <a:rPr lang="en-US" dirty="0" smtClean="0"/>
              <a:t>amount of </a:t>
            </a:r>
            <a:r>
              <a:rPr lang="en-US" dirty="0"/>
              <a:t>the resource available from </a:t>
            </a:r>
            <a:r>
              <a:rPr lang="en-US" i="1" dirty="0"/>
              <a:t>B </a:t>
            </a:r>
            <a:r>
              <a:rPr lang="en-US" dirty="0"/>
              <a:t>to </a:t>
            </a:r>
            <a:r>
              <a:rPr lang="en-US" i="1" dirty="0"/>
              <a:t>(B </a:t>
            </a:r>
            <a:r>
              <a:rPr lang="en-US" dirty="0"/>
              <a:t>− </a:t>
            </a:r>
            <a:r>
              <a:rPr lang="en-US" i="1" dirty="0" err="1"/>
              <a:t>Bmin</a:t>
            </a:r>
            <a:r>
              <a:rPr lang="en-US" i="1" dirty="0"/>
              <a:t>)</a:t>
            </a:r>
            <a:r>
              <a:rPr lang="en-US" dirty="0"/>
              <a:t>, the condition </a:t>
            </a:r>
            <a:r>
              <a:rPr lang="en-US" dirty="0" smtClean="0"/>
              <a:t>2 </a:t>
            </a:r>
            <a:r>
              <a:rPr lang="en-US" dirty="0"/>
              <a:t>remains recursively true.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21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Time Fair Queuing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ierarchical </a:t>
            </a:r>
            <a:r>
              <a:rPr lang="en-US" dirty="0"/>
              <a:t>CPU </a:t>
            </a:r>
            <a:r>
              <a:rPr lang="en-US" dirty="0" smtClean="0"/>
              <a:t>scheduler</a:t>
            </a:r>
          </a:p>
          <a:p>
            <a:r>
              <a:rPr lang="en-US" dirty="0" smtClean="0"/>
              <a:t>Organize </a:t>
            </a:r>
            <a:r>
              <a:rPr lang="en-US" dirty="0"/>
              <a:t>the consumers of the CPU bandwidth in </a:t>
            </a:r>
            <a:r>
              <a:rPr lang="en-US" dirty="0" smtClean="0"/>
              <a:t>a tree structure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root node is the </a:t>
            </a:r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leaves </a:t>
            </a:r>
            <a:r>
              <a:rPr lang="en-US" dirty="0"/>
              <a:t>of this tree are the threads of each application.</a:t>
            </a:r>
          </a:p>
          <a:p>
            <a:pPr lvl="1"/>
            <a:r>
              <a:rPr lang="en-US" dirty="0" smtClean="0"/>
              <a:t>A scheduler acts at each level of the hierarchy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5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and Physical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35122"/>
            <a:ext cx="4360460" cy="511108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Each guest has a virtual CPU created by the VMM</a:t>
            </a:r>
          </a:p>
          <a:p>
            <a:r>
              <a:rPr lang="en-US" sz="2800" dirty="0" smtClean="0"/>
              <a:t>However, the virtual CPU is only used to store state</a:t>
            </a:r>
          </a:p>
          <a:p>
            <a:pPr lvl="1"/>
            <a:r>
              <a:rPr lang="en-US" sz="2400" dirty="0" smtClean="0"/>
              <a:t>E.g. if a guest updates </a:t>
            </a:r>
            <a:r>
              <a:rPr lang="en-US" sz="2400" i="1" dirty="0" smtClean="0"/>
              <a:t>cr3 </a:t>
            </a:r>
            <a:r>
              <a:rPr lang="en-US" sz="2400" dirty="0" smtClean="0"/>
              <a:t>or </a:t>
            </a:r>
            <a:r>
              <a:rPr lang="en-US" sz="2400" i="1" dirty="0" err="1" smtClean="0"/>
              <a:t>eflags</a:t>
            </a:r>
            <a:r>
              <a:rPr lang="en-US" sz="2400" dirty="0" smtClean="0"/>
              <a:t>, the new value is stored in the virtual CPU</a:t>
            </a:r>
          </a:p>
          <a:p>
            <a:r>
              <a:rPr lang="en-US" sz="2800" dirty="0" smtClean="0"/>
              <a:t>Guest code executes on the physical CPU</a:t>
            </a:r>
          </a:p>
          <a:p>
            <a:pPr lvl="1"/>
            <a:r>
              <a:rPr lang="en-US" sz="2400" dirty="0" smtClean="0"/>
              <a:t>Keeps guest performance high</a:t>
            </a:r>
          </a:p>
          <a:p>
            <a:pPr lvl="1"/>
            <a:r>
              <a:rPr lang="en-US" sz="2400" dirty="0" smtClean="0"/>
              <a:t>Guests run in </a:t>
            </a:r>
            <a:r>
              <a:rPr lang="en-US" sz="2400" dirty="0" err="1" smtClean="0"/>
              <a:t>userland</a:t>
            </a:r>
            <a:r>
              <a:rPr lang="en-US" sz="2400" dirty="0" smtClean="0"/>
              <a:t>, so security is maintained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903267" y="5316170"/>
            <a:ext cx="2767983" cy="736979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04818" y="3648859"/>
            <a:ext cx="2767984" cy="73697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VMM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216848" y="2871452"/>
            <a:ext cx="2456597" cy="67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515749" y="2982475"/>
            <a:ext cx="664191" cy="4156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CPU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216845" y="1488778"/>
            <a:ext cx="1091823" cy="500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581621" y="1488777"/>
            <a:ext cx="1091823" cy="500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904818" y="4490142"/>
            <a:ext cx="2767074" cy="7369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 OS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216847" y="2035477"/>
            <a:ext cx="2456597" cy="787144"/>
            <a:chOff x="2674956" y="2423271"/>
            <a:chExt cx="2456597" cy="787144"/>
          </a:xfrm>
        </p:grpSpPr>
        <p:sp>
          <p:nvSpPr>
            <p:cNvPr id="16" name="Rectangle 15"/>
            <p:cNvSpPr/>
            <p:nvPr/>
          </p:nvSpPr>
          <p:spPr>
            <a:xfrm>
              <a:off x="2674956" y="2442653"/>
              <a:ext cx="2456597" cy="7369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7" name="Picture 3" descr="D:\Classes\5600\assets\windows-7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883" y="2423271"/>
              <a:ext cx="791566" cy="78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641048" y="2586010"/>
              <a:ext cx="1327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Guest OS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62756" y="295949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VM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0068" y="5396490"/>
            <a:ext cx="664191" cy="576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CPU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769644" y="5453825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dirty="0" smtClean="0">
                <a:solidFill>
                  <a:schemeClr val="bg1"/>
                </a:solidFill>
              </a:rPr>
              <a:t>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7383323" y="3260155"/>
            <a:ext cx="1590079" cy="566828"/>
          </a:xfrm>
          <a:prstGeom prst="wedgeRectCallout">
            <a:avLst>
              <a:gd name="adj1" fmla="val -66494"/>
              <a:gd name="adj2" fmla="val -61793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 cr3</a:t>
            </a:r>
            <a:endParaRPr lang="en-US" sz="2400" dirty="0"/>
          </a:p>
        </p:txBody>
      </p:sp>
      <p:sp>
        <p:nvSpPr>
          <p:cNvPr id="24" name="Rectangular Callout 23"/>
          <p:cNvSpPr/>
          <p:nvPr/>
        </p:nvSpPr>
        <p:spPr>
          <a:xfrm>
            <a:off x="7383323" y="5874468"/>
            <a:ext cx="1590079" cy="566828"/>
          </a:xfrm>
          <a:prstGeom prst="wedgeRectCallout">
            <a:avLst>
              <a:gd name="adj1" fmla="val -66494"/>
              <a:gd name="adj2" fmla="val -61793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 cr3</a:t>
            </a:r>
            <a:endParaRPr lang="en-US" sz="2400" dirty="0"/>
          </a:p>
        </p:txBody>
      </p:sp>
      <p:sp>
        <p:nvSpPr>
          <p:cNvPr id="25" name="Multiply 24"/>
          <p:cNvSpPr/>
          <p:nvPr/>
        </p:nvSpPr>
        <p:spPr>
          <a:xfrm>
            <a:off x="7573483" y="5553003"/>
            <a:ext cx="1209758" cy="120975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6653307" y="3379791"/>
            <a:ext cx="386613" cy="53813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7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Time Fair Queuing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620000" cy="49530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74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Time Fair Queuing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The fraction of the processor bandwidth, </a:t>
                </a:r>
                <a:r>
                  <a:rPr lang="en-US" i="1" dirty="0"/>
                  <a:t>B</a:t>
                </a:r>
                <a:r>
                  <a:rPr lang="en-US" dirty="0"/>
                  <a:t>, allocated </a:t>
                </a:r>
                <a:r>
                  <a:rPr lang="en-US" dirty="0" smtClean="0"/>
                  <a:t>to the </a:t>
                </a:r>
                <a:r>
                  <a:rPr lang="en-US" dirty="0"/>
                  <a:t>intermediate node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 smtClean="0"/>
                  <a:t>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When a virtual machine is not active, its bandwidth is reallocated to the other VMs active at the time.</a:t>
                </a:r>
              </a:p>
              <a:p>
                <a:pPr lvl="1"/>
                <a:r>
                  <a:rPr lang="en-US" dirty="0"/>
                  <a:t>When one of the applications of a virtual machine is not active, its allocation is transferred to the </a:t>
                </a:r>
                <a:r>
                  <a:rPr lang="en-US" dirty="0" smtClean="0"/>
                  <a:t>other applications </a:t>
                </a:r>
                <a:r>
                  <a:rPr lang="en-US" dirty="0"/>
                  <a:t>running on the same VM.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:r>
                  <a:rPr lang="en-US" dirty="0"/>
                  <a:t>one of the threads of an application is not </a:t>
                </a:r>
                <a:r>
                  <a:rPr lang="en-US" dirty="0" smtClean="0"/>
                  <a:t>runnable, its </a:t>
                </a:r>
                <a:r>
                  <a:rPr lang="en-US" dirty="0"/>
                  <a:t>allocation is transferred to the other threads of the applications.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74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STFQ Scheduling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The threads are serviced in the order of their virtual start-up time; ties are broken arbitrarily.</a:t>
                </a:r>
              </a:p>
              <a:p>
                <a:r>
                  <a:rPr lang="en-US" dirty="0"/>
                  <a:t>The virtual startup time of the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activation of thread </a:t>
                </a:r>
                <a:r>
                  <a:rPr lang="en-US" i="1" dirty="0"/>
                  <a:t>x </a:t>
                </a:r>
                <a:r>
                  <a:rPr lang="en-US" dirty="0" smtClean="0"/>
                  <a:t>is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max</m:t>
                    </m:r>
                    <m:r>
                      <a:rPr lang="en-US" b="0" i="0" smtClean="0">
                        <a:latin typeface="Cambria Math"/>
                      </a:rPr>
                      <m:t> [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v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l-G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τ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 smtClean="0"/>
                  <a:t>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 smtClean="0"/>
                  <a:t>]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/>
                  <a:t>The virtual finish time of the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activation of thread </a:t>
                </a:r>
                <a:r>
                  <a:rPr lang="en-US" i="1" dirty="0"/>
                  <a:t>x </a:t>
                </a:r>
                <a:r>
                  <a:rPr lang="en-US" dirty="0" smtClean="0"/>
                  <a:t>is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num>
                      <m:den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/>
                  <a:t>The virtual time of all threads is initially </a:t>
                </a:r>
                <a:r>
                  <a:rPr lang="en-US" dirty="0" smtClean="0"/>
                  <a:t>zero. </a:t>
                </a:r>
                <a:r>
                  <a:rPr lang="en-US" dirty="0"/>
                  <a:t>The virtual time </a:t>
                </a:r>
                <a:r>
                  <a:rPr lang="en-US" i="1" dirty="0"/>
                  <a:t>v(t) </a:t>
                </a:r>
                <a:r>
                  <a:rPr lang="en-US" dirty="0"/>
                  <a:t>at real time </a:t>
                </a:r>
                <a:r>
                  <a:rPr lang="en-US" i="1" dirty="0"/>
                  <a:t>t </a:t>
                </a:r>
                <a:r>
                  <a:rPr lang="en-US" dirty="0" smtClean="0"/>
                  <a:t>is computed as </a:t>
                </a:r>
              </a:p>
              <a:p>
                <a:pPr lvl="1"/>
                <a:r>
                  <a:rPr lang="en-US" dirty="0" smtClean="0"/>
                  <a:t>the virtual </a:t>
                </a:r>
                <a:r>
                  <a:rPr lang="en-US" dirty="0"/>
                  <a:t>start time of the thread in service at time </a:t>
                </a:r>
                <a:r>
                  <a:rPr lang="en-US" i="1" dirty="0"/>
                  <a:t>t, </a:t>
                </a:r>
                <a:r>
                  <a:rPr lang="en-US" dirty="0"/>
                  <a:t>if CPU is </a:t>
                </a:r>
                <a:r>
                  <a:rPr lang="en-US" dirty="0" smtClean="0"/>
                  <a:t>busy and </a:t>
                </a:r>
              </a:p>
              <a:p>
                <a:pPr lvl="1"/>
                <a:r>
                  <a:rPr lang="en-US" dirty="0" smtClean="0"/>
                  <a:t>the maximum </a:t>
                </a:r>
                <a:r>
                  <a:rPr lang="en-US" dirty="0"/>
                  <a:t>finish virtual time of any thread</a:t>
                </a:r>
                <a:r>
                  <a:rPr lang="en-US" i="1" dirty="0"/>
                  <a:t>, </a:t>
                </a:r>
                <a:r>
                  <a:rPr lang="en-US" dirty="0"/>
                  <a:t>if CPU is idle</a:t>
                </a:r>
                <a:r>
                  <a:rPr lang="en-US" i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  <a:blipFill rotWithShape="1">
                <a:blip r:embed="rId2"/>
                <a:stretch>
                  <a:fillRect l="-1037" t="-2151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68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Borrowed Virtual Time (BVT)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 of BVT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low-latency dispatching </a:t>
            </a:r>
            <a:r>
              <a:rPr lang="en-US" dirty="0" smtClean="0"/>
              <a:t>of real-time </a:t>
            </a:r>
            <a:r>
              <a:rPr lang="en-US" dirty="0"/>
              <a:t>applications </a:t>
            </a:r>
            <a:endParaRPr lang="en-US" dirty="0" smtClean="0"/>
          </a:p>
          <a:p>
            <a:pPr lvl="1"/>
            <a:r>
              <a:rPr lang="en-US" dirty="0" smtClean="0"/>
              <a:t>weighted </a:t>
            </a:r>
            <a:r>
              <a:rPr lang="en-US" dirty="0"/>
              <a:t>sharing of the CPU among several classes of applications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scheduling of a mix of applications, some with </a:t>
            </a:r>
            <a:r>
              <a:rPr lang="en-US" dirty="0" smtClean="0"/>
              <a:t>hard, some </a:t>
            </a:r>
            <a:r>
              <a:rPr lang="en-US" dirty="0"/>
              <a:t>with soft real-time constraints, and applications demanding only a best effort.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48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BVT Scheduling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Thread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 smtClean="0"/>
                  <a:t>has </a:t>
                </a:r>
              </a:p>
              <a:p>
                <a:pPr lvl="1"/>
                <a:r>
                  <a:rPr lang="en-US" i="1" dirty="0" smtClean="0"/>
                  <a:t>effective </a:t>
                </a:r>
                <a:r>
                  <a:rPr lang="en-US" i="1" dirty="0"/>
                  <a:t>virtual time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i="1" dirty="0" smtClean="0"/>
                  <a:t>actual </a:t>
                </a:r>
                <a:r>
                  <a:rPr lang="en-US" i="1" dirty="0"/>
                  <a:t>virtual time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i="1" dirty="0" smtClean="0"/>
              </a:p>
              <a:p>
                <a:pPr lvl="1"/>
                <a:r>
                  <a:rPr lang="en-US" i="1" dirty="0" smtClean="0"/>
                  <a:t>virtual </a:t>
                </a:r>
                <a:r>
                  <a:rPr lang="en-US" i="1" dirty="0"/>
                  <a:t>time warp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scheduler thread maintains its own </a:t>
                </a:r>
                <a:r>
                  <a:rPr lang="en-US" i="1" dirty="0"/>
                  <a:t>scheduler virtual time (SVT)</a:t>
                </a:r>
                <a:r>
                  <a:rPr lang="en-US" dirty="0"/>
                  <a:t>, defined as the minimum </a:t>
                </a:r>
                <a:r>
                  <a:rPr lang="en-US" dirty="0" smtClean="0"/>
                  <a:t>actual virtual </a:t>
                </a:r>
                <a:r>
                  <a:rPr lang="en-US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of any thread. </a:t>
                </a:r>
                <a:endParaRPr lang="en-US" dirty="0" smtClean="0"/>
              </a:p>
              <a:p>
                <a:r>
                  <a:rPr lang="en-US" dirty="0" smtClean="0"/>
                  <a:t>The threads are dispatched in the order of their effective virtual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policy called the earliest virtual time (EVT).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2074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25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BVT Scheduling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virtual time warp allows a thread to acquire an earlier effective virtual time</a:t>
                </a:r>
              </a:p>
              <a:p>
                <a:pPr lvl="1"/>
                <a:r>
                  <a:rPr lang="en-US" dirty="0" smtClean="0"/>
                  <a:t>borrow </a:t>
                </a:r>
                <a:r>
                  <a:rPr lang="en-US" dirty="0"/>
                  <a:t>virtual time from its future CPU allocation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EVT of any thread is calculated as</a:t>
                </a:r>
              </a:p>
              <a:p>
                <a:pPr marL="457200" lvl="1" indent="0">
                  <a:buNone/>
                </a:pPr>
                <a:r>
                  <a:rPr lang="en-US" i="1" dirty="0" smtClean="0"/>
                  <a:t>EVT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/>
                  <a:t> – (warp?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i="1" dirty="0" smtClean="0"/>
                  <a:t>:0)</a:t>
                </a:r>
                <a:endParaRPr lang="en-US" i="1" dirty="0"/>
              </a:p>
              <a:p>
                <a:r>
                  <a:rPr lang="en-US" dirty="0" smtClean="0"/>
                  <a:t>The thread with the lowest value of EVT runs</a:t>
                </a:r>
              </a:p>
              <a:p>
                <a:pPr lvl="1"/>
                <a:r>
                  <a:rPr lang="en-US" dirty="0" smtClean="0"/>
                  <a:t>The time warp allows real time processes to execute faster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9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BVT Scheduling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Each thread also has a warp time limit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an unwarp time requirement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lvl="1"/>
                <a:r>
                  <a:rPr lang="en-US" dirty="0" smtClean="0"/>
                  <a:t>Thread i </a:t>
                </a:r>
                <a:r>
                  <a:rPr lang="en-US" dirty="0"/>
                  <a:t>is allowed to run warped for at </a:t>
                </a:r>
                <a:r>
                  <a:rPr lang="en-US" dirty="0" smtClean="0"/>
                  <a:t>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thread i </a:t>
                </a:r>
                <a:r>
                  <a:rPr lang="en-US" dirty="0"/>
                  <a:t>attempts to warp after having previously warped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, the scheduler runs it </a:t>
                </a:r>
                <a:r>
                  <a:rPr lang="en-US" dirty="0" err="1"/>
                  <a:t>unwarped</a:t>
                </a:r>
                <a:r>
                  <a:rPr lang="en-US" dirty="0"/>
                  <a:t> until at least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has passed. </a:t>
                </a:r>
                <a:endParaRPr lang="en-US" dirty="0" smtClean="0"/>
              </a:p>
              <a:p>
                <a:r>
                  <a:rPr lang="en-US" dirty="0" smtClean="0"/>
                  <a:t>This prevents the starvation of other processes</a:t>
                </a:r>
              </a:p>
              <a:p>
                <a:r>
                  <a:rPr lang="en-US" dirty="0" smtClean="0"/>
                  <a:t>BVT Scheduler is one of the schedulers that was used in Xen hypervisor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4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9448"/>
          </a:xfrm>
        </p:spPr>
        <p:txBody>
          <a:bodyPr/>
          <a:lstStyle/>
          <a:p>
            <a:r>
              <a:rPr lang="en-US" dirty="0" smtClean="0"/>
              <a:t>Most modern CPUs support </a:t>
            </a:r>
            <a:r>
              <a:rPr lang="en-US" dirty="0" smtClean="0">
                <a:solidFill>
                  <a:schemeClr val="accent1"/>
                </a:solidFill>
              </a:rPr>
              <a:t>protected mode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91269" y="2278557"/>
            <a:ext cx="3832746" cy="383274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26859" y="2714147"/>
            <a:ext cx="2961566" cy="296156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48235" y="3135523"/>
            <a:ext cx="2118815" cy="21188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Mode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79845" y="3567133"/>
            <a:ext cx="1255594" cy="12555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Ring 0</a:t>
            </a:r>
          </a:p>
          <a:p>
            <a:pPr algn="ctr"/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694708" y="316702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Ring 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94707" y="273541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Ring 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94706" y="2285356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Ring 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71577" y="4693072"/>
            <a:ext cx="1672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Device Drivers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71580" y="5188581"/>
            <a:ext cx="1672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Device Drivers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5895" y="5662065"/>
            <a:ext cx="152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Applications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45827" y="2332038"/>
            <a:ext cx="5568288" cy="3779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x86 CPUs support three rings with different privileges</a:t>
            </a:r>
          </a:p>
          <a:p>
            <a:pPr lvl="1"/>
            <a:r>
              <a:rPr lang="en-US" dirty="0" smtClean="0"/>
              <a:t>Ring 0: OS kernel</a:t>
            </a:r>
          </a:p>
          <a:p>
            <a:pPr lvl="1"/>
            <a:r>
              <a:rPr lang="en-US" dirty="0" smtClean="0"/>
              <a:t>Ring 1, 2: </a:t>
            </a:r>
            <a:r>
              <a:rPr lang="en-US" dirty="0"/>
              <a:t>d</a:t>
            </a:r>
            <a:r>
              <a:rPr lang="en-US" dirty="0" smtClean="0"/>
              <a:t>evice drivers</a:t>
            </a:r>
          </a:p>
          <a:p>
            <a:pPr lvl="1"/>
            <a:r>
              <a:rPr lang="en-US" dirty="0" smtClean="0"/>
              <a:t>Ring 3: “</a:t>
            </a:r>
            <a:r>
              <a:rPr lang="en-US" dirty="0" err="1" smtClean="0"/>
              <a:t>userland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Most </a:t>
            </a:r>
            <a:r>
              <a:rPr lang="en-US" dirty="0" err="1" smtClean="0"/>
              <a:t>OSes</a:t>
            </a:r>
            <a:r>
              <a:rPr lang="en-US" dirty="0" smtClean="0"/>
              <a:t> only use rings 0 and 3</a:t>
            </a: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OSes</a:t>
            </a:r>
            <a:r>
              <a:rPr lang="en-US" dirty="0" smtClean="0"/>
              <a:t> rely on many privileges of ring 0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cri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sti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popf</a:t>
            </a:r>
            <a:r>
              <a:rPr lang="en-US" dirty="0" smtClean="0"/>
              <a:t> – Enable/disable interrupts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hlt</a:t>
            </a:r>
            <a:r>
              <a:rPr lang="en-US" dirty="0" smtClean="0"/>
              <a:t> – Halt the CPU until the next interrupt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cr3, 0x00FA546C </a:t>
            </a:r>
            <a:r>
              <a:rPr lang="en-US" dirty="0" smtClean="0"/>
              <a:t>– install a page table</a:t>
            </a:r>
          </a:p>
          <a:p>
            <a:pPr lvl="1"/>
            <a:r>
              <a:rPr lang="en-US" dirty="0" smtClean="0"/>
              <a:t>Install interrupt and trap handlers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However, guests run in </a:t>
            </a:r>
            <a:r>
              <a:rPr lang="en-US" dirty="0" err="1" smtClean="0"/>
              <a:t>userland</a:t>
            </a:r>
            <a:r>
              <a:rPr lang="en-US" dirty="0"/>
              <a:t> </a:t>
            </a:r>
            <a:r>
              <a:rPr lang="en-US" dirty="0" smtClean="0"/>
              <a:t>(ring 3)</a:t>
            </a:r>
          </a:p>
          <a:p>
            <a:r>
              <a:rPr lang="en-US" dirty="0" smtClean="0"/>
              <a:t>VMM must somehow virtualize privileged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Exceptions for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Ideally, when a guest executes a privileged instruction in ring 3, the CPU should generate an exception</a:t>
            </a:r>
          </a:p>
          <a:p>
            <a:r>
              <a:rPr lang="en-US" dirty="0" smtClean="0"/>
              <a:t>Example: suppose the guest executes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hlt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CPU generates a protection exception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exception gets passed to the VMM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VMM can emulate the privileged instruction</a:t>
            </a:r>
          </a:p>
          <a:p>
            <a:pPr marL="1371600" lvl="2" indent="-514350"/>
            <a:r>
              <a:rPr lang="en-US" dirty="0" smtClean="0"/>
              <a:t>If guest 1 runs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hlt</a:t>
            </a:r>
            <a:r>
              <a:rPr lang="en-US" dirty="0" smtClean="0"/>
              <a:t>, then it wants to go to sleep</a:t>
            </a:r>
          </a:p>
          <a:p>
            <a:pPr marL="1371600" lvl="2" indent="-514350"/>
            <a:r>
              <a:rPr lang="en-US" dirty="0" smtClean="0"/>
              <a:t>VMM can do guest1.yield(), then schedule guest 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rivileged </a:t>
            </a:r>
            <a:r>
              <a:rPr lang="en-US" b="1" dirty="0"/>
              <a:t>instructions </a:t>
            </a:r>
            <a:endParaRPr lang="en-US" b="1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xecuted in </a:t>
            </a:r>
            <a:r>
              <a:rPr lang="en-US" dirty="0"/>
              <a:t>kernel </a:t>
            </a:r>
            <a:r>
              <a:rPr lang="en-US" dirty="0" smtClean="0"/>
              <a:t>mode 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attempted to </a:t>
            </a:r>
            <a:r>
              <a:rPr lang="en-US" dirty="0" smtClean="0"/>
              <a:t>be executed </a:t>
            </a:r>
            <a:r>
              <a:rPr lang="en-US" dirty="0"/>
              <a:t>in user mode, they cause a </a:t>
            </a:r>
            <a:r>
              <a:rPr lang="en-US" dirty="0" smtClean="0"/>
              <a:t>trap and </a:t>
            </a:r>
            <a:r>
              <a:rPr lang="en-US" dirty="0"/>
              <a:t>so executed in kernel mode.</a:t>
            </a:r>
          </a:p>
          <a:p>
            <a:r>
              <a:rPr lang="en-US" b="1" dirty="0" smtClean="0"/>
              <a:t>Non-privileged </a:t>
            </a:r>
            <a:r>
              <a:rPr lang="en-US" b="1" dirty="0"/>
              <a:t>instructions 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executed in user mode</a:t>
            </a:r>
          </a:p>
          <a:p>
            <a:r>
              <a:rPr lang="en-US" b="1" dirty="0"/>
              <a:t>S</a:t>
            </a:r>
            <a:r>
              <a:rPr lang="en-US" b="1" dirty="0" smtClean="0"/>
              <a:t>ensitive </a:t>
            </a:r>
            <a:r>
              <a:rPr lang="en-US" b="1" dirty="0"/>
              <a:t>instructions </a:t>
            </a:r>
            <a:endParaRPr lang="en-US" b="1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executed in either kernel or user but </a:t>
            </a:r>
            <a:r>
              <a:rPr lang="en-US" dirty="0" smtClean="0"/>
              <a:t>they behave differently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 </a:t>
            </a:r>
            <a:r>
              <a:rPr lang="en-US" dirty="0"/>
              <a:t>special precautions </a:t>
            </a:r>
            <a:r>
              <a:rPr lang="en-US" dirty="0" smtClean="0"/>
              <a:t>at execution </a:t>
            </a:r>
            <a:r>
              <a:rPr lang="en-US" dirty="0"/>
              <a:t>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Let O be the set of instructions, then </a:t>
            </a:r>
            <a:r>
              <a:rPr lang="en-US" dirty="0"/>
              <a:t>O = P ∪ S ∪ </a:t>
            </a:r>
            <a:r>
              <a:rPr lang="en-US" dirty="0" smtClean="0"/>
              <a:t>I, where</a:t>
            </a:r>
          </a:p>
          <a:p>
            <a:pPr lvl="1"/>
            <a:r>
              <a:rPr lang="en-US" dirty="0" smtClean="0"/>
              <a:t>P is the set of </a:t>
            </a:r>
            <a:r>
              <a:rPr lang="en-US" b="1" dirty="0" smtClean="0"/>
              <a:t>Privileged Instructions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Execution in system mode is possible, execution in user mode </a:t>
            </a:r>
            <a:r>
              <a:rPr lang="en-US" dirty="0" smtClean="0"/>
              <a:t>traps</a:t>
            </a:r>
            <a:endParaRPr lang="en-US" dirty="0"/>
          </a:p>
          <a:p>
            <a:pPr lvl="1"/>
            <a:r>
              <a:rPr lang="en-US" dirty="0"/>
              <a:t>S </a:t>
            </a:r>
            <a:r>
              <a:rPr lang="en-US" dirty="0" smtClean="0"/>
              <a:t>is a set of </a:t>
            </a:r>
            <a:r>
              <a:rPr lang="en-US" b="1" dirty="0"/>
              <a:t>Sensitive </a:t>
            </a:r>
            <a:r>
              <a:rPr lang="en-US" b="1" dirty="0" smtClean="0"/>
              <a:t>instructions</a:t>
            </a:r>
            <a:r>
              <a:rPr lang="en-US" dirty="0" smtClean="0"/>
              <a:t>, and </a:t>
            </a:r>
            <a:r>
              <a:rPr lang="en-US" dirty="0"/>
              <a:t>S = C ∪ B </a:t>
            </a:r>
            <a:r>
              <a:rPr lang="en-US" dirty="0" smtClean="0"/>
              <a:t>where</a:t>
            </a:r>
            <a:endParaRPr lang="en-US" dirty="0"/>
          </a:p>
          <a:p>
            <a:pPr lvl="2"/>
            <a:r>
              <a:rPr lang="en-US" dirty="0"/>
              <a:t>C – Control sensitive instructions: Change configuration of system </a:t>
            </a:r>
            <a:r>
              <a:rPr lang="en-US" dirty="0" smtClean="0"/>
              <a:t>resources</a:t>
            </a:r>
            <a:endParaRPr lang="en-US" dirty="0"/>
          </a:p>
          <a:p>
            <a:pPr lvl="2"/>
            <a:r>
              <a:rPr lang="en-US" dirty="0"/>
              <a:t>B – Behavior sensitive instructions: Behavior depends on configuration of system </a:t>
            </a:r>
            <a:r>
              <a:rPr lang="en-US" dirty="0" smtClean="0"/>
              <a:t>resources</a:t>
            </a:r>
            <a:endParaRPr lang="en-US" dirty="0"/>
          </a:p>
          <a:p>
            <a:pPr lvl="1"/>
            <a:r>
              <a:rPr lang="en-US" dirty="0"/>
              <a:t>I </a:t>
            </a:r>
            <a:r>
              <a:rPr lang="en-US" dirty="0" smtClean="0"/>
              <a:t>is the set of </a:t>
            </a:r>
            <a:r>
              <a:rPr lang="en-US" b="1" dirty="0" smtClean="0"/>
              <a:t>Insensitive instructions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Popek</a:t>
            </a:r>
            <a:r>
              <a:rPr lang="en-US" dirty="0" smtClean="0"/>
              <a:t> and Goldberg theorized that the construction of an efficient VM is possible if S </a:t>
            </a:r>
            <a:r>
              <a:rPr lang="en-US" dirty="0"/>
              <a:t>⊆ </a:t>
            </a:r>
            <a:r>
              <a:rPr lang="en-US" dirty="0" smtClean="0"/>
              <a:t>P</a:t>
            </a:r>
          </a:p>
          <a:p>
            <a:pPr lvl="1"/>
            <a:r>
              <a:rPr lang="en-US" dirty="0" smtClean="0"/>
              <a:t>All sensitive instructions must also be privileged</a:t>
            </a:r>
          </a:p>
          <a:p>
            <a:r>
              <a:rPr lang="en-US" dirty="0" smtClean="0"/>
              <a:t>Sadly, this is not the case with the x86 architecture</a:t>
            </a:r>
          </a:p>
          <a:p>
            <a:pPr lvl="1"/>
            <a:r>
              <a:rPr lang="en-US" dirty="0" smtClean="0"/>
              <a:t>17 </a:t>
            </a:r>
            <a:r>
              <a:rPr lang="en-US" dirty="0"/>
              <a:t>instructions are sensitive but not privileged </a:t>
            </a:r>
          </a:p>
          <a:p>
            <a:pPr lvl="1"/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71263611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Make sure that no sensitive but unprivileged instructions are executed</a:t>
            </a:r>
          </a:p>
          <a:p>
            <a:pPr lvl="1"/>
            <a:r>
              <a:rPr lang="en-US" dirty="0" smtClean="0"/>
              <a:t>Instructions </a:t>
            </a:r>
            <a:r>
              <a:rPr lang="en-US" dirty="0"/>
              <a:t>are replaced by VMM at runtime </a:t>
            </a:r>
          </a:p>
          <a:p>
            <a:pPr lvl="1"/>
            <a:r>
              <a:rPr lang="en-US" dirty="0"/>
              <a:t>Instructions are replaced before </a:t>
            </a:r>
            <a:r>
              <a:rPr lang="en-US" dirty="0" smtClean="0"/>
              <a:t>runtime</a:t>
            </a:r>
            <a:endParaRPr lang="en-US" dirty="0"/>
          </a:p>
          <a:p>
            <a:pPr lvl="1"/>
            <a:r>
              <a:rPr lang="en-US" dirty="0"/>
              <a:t>Adapting the guest OS </a:t>
            </a:r>
            <a:endParaRPr lang="en-US" dirty="0" smtClean="0"/>
          </a:p>
          <a:p>
            <a:r>
              <a:rPr lang="en-US" dirty="0" smtClean="0"/>
              <a:t>Hardware </a:t>
            </a:r>
            <a:r>
              <a:rPr lang="en-US" dirty="0"/>
              <a:t>becomes virtualization-aware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instructions for </a:t>
            </a:r>
            <a:r>
              <a:rPr lang="en-US" dirty="0" smtClean="0"/>
              <a:t>virtualization</a:t>
            </a:r>
            <a:endParaRPr lang="en-US" dirty="0"/>
          </a:p>
          <a:p>
            <a:pPr lvl="1"/>
            <a:r>
              <a:rPr lang="en-US" dirty="0"/>
              <a:t>Add new mode for </a:t>
            </a:r>
            <a:r>
              <a:rPr lang="en-US" dirty="0" smtClean="0"/>
              <a:t>virtualization</a:t>
            </a:r>
            <a:endParaRPr lang="en-US" dirty="0"/>
          </a:p>
          <a:p>
            <a:pPr lvl="2"/>
            <a:r>
              <a:rPr lang="en-US" dirty="0"/>
              <a:t>Orthogonal to traditional </a:t>
            </a:r>
            <a:r>
              <a:rPr lang="en-US" dirty="0" smtClean="0"/>
              <a:t>modes</a:t>
            </a:r>
          </a:p>
          <a:p>
            <a:pPr lvl="2"/>
            <a:r>
              <a:rPr lang="en-US" dirty="0" smtClean="0"/>
              <a:t>New </a:t>
            </a:r>
            <a:r>
              <a:rPr lang="en-US" dirty="0"/>
              <a:t>mode “above” system mode (even more privileged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Example: AMD-V, Intel VT-x, ARM Virtualization Extensions as an extension of ARMv7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1743</Words>
  <Application>Microsoft Office PowerPoint</Application>
  <PresentationFormat>On-screen Show (4:3)</PresentationFormat>
  <Paragraphs>237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X86 CPU Virtualization</vt:lpstr>
      <vt:lpstr>Virtual and Physical CPU</vt:lpstr>
      <vt:lpstr>Protected Mode</vt:lpstr>
      <vt:lpstr>Privileged Instructions</vt:lpstr>
      <vt:lpstr>Using Exceptions for Virtualization</vt:lpstr>
      <vt:lpstr>Types of Machine Instructions</vt:lpstr>
      <vt:lpstr>Issues</vt:lpstr>
      <vt:lpstr>Issues</vt:lpstr>
      <vt:lpstr>Solutions</vt:lpstr>
      <vt:lpstr>Binary Translation</vt:lpstr>
      <vt:lpstr>Binary Translation Example</vt:lpstr>
      <vt:lpstr>Pros and Cons</vt:lpstr>
      <vt:lpstr>Caching Translated Code</vt:lpstr>
      <vt:lpstr>The Paravirtualized Solution</vt:lpstr>
      <vt:lpstr>Timing in OS</vt:lpstr>
      <vt:lpstr>Real vs Virtual Time</vt:lpstr>
      <vt:lpstr>VM Scheduling</vt:lpstr>
      <vt:lpstr>Fairness in Scheduling</vt:lpstr>
      <vt:lpstr>Start Time Fair Queuing Algorithm</vt:lpstr>
      <vt:lpstr>Start Time Fair Queuing Algorithm</vt:lpstr>
      <vt:lpstr>Start Time Fair Queuing Algorithm</vt:lpstr>
      <vt:lpstr>STFQ Scheduling Rules</vt:lpstr>
      <vt:lpstr>Borrowed Virtual Time (BVT) Scheduling</vt:lpstr>
      <vt:lpstr>Basics of BVT Scheduling</vt:lpstr>
      <vt:lpstr>Basics of BVT Scheduling</vt:lpstr>
      <vt:lpstr>Basics of BVT Scheduling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Virtualizing the x86 Architecture</dc:title>
  <dc:creator>User</dc:creator>
  <cp:lastModifiedBy>User</cp:lastModifiedBy>
  <cp:revision>66</cp:revision>
  <dcterms:created xsi:type="dcterms:W3CDTF">2006-08-16T00:00:00Z</dcterms:created>
  <dcterms:modified xsi:type="dcterms:W3CDTF">2020-10-09T03:56:28Z</dcterms:modified>
</cp:coreProperties>
</file>