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302" r:id="rId3"/>
    <p:sldId id="320" r:id="rId4"/>
    <p:sldId id="333" r:id="rId5"/>
    <p:sldId id="334" r:id="rId6"/>
    <p:sldId id="335" r:id="rId7"/>
    <p:sldId id="346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8" r:id="rId17"/>
    <p:sldId id="347" r:id="rId18"/>
    <p:sldId id="344" r:id="rId19"/>
    <p:sldId id="345" r:id="rId20"/>
    <p:sldId id="34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49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9D643-CE1C-4A62-BDC6-93AF094B0D02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1C339-586B-49EF-8F72-748A77ED1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32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10244-12ED-4E0F-8FE4-A4A554C1FFB0}" type="datetime1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Amit Praseed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3C96-4D25-4EBB-912A-600AFAF071DF}" type="datetime1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Amit Praseed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04F8-DFD5-40B2-BFED-A82838CDBEA6}" type="datetime1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Amit Praseed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25FE-4062-47C7-A6F6-0AF2E3D3ADBF}" type="datetime1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Amit Praseed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FEC4C-8ADA-4DD9-81A6-0D4E7C4425F6}" type="datetime1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Amit Praseed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FD22-75ED-4C14-B47B-23C992585F23}" type="datetime1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Amit Praseed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19B1E-F39B-4279-B93E-9520CE0EAE67}" type="datetime1">
              <a:rPr lang="en-US" smtClean="0"/>
              <a:t>10/14/2022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Amit Praseed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134B-3DE2-474F-A512-B7B1A3F9C1B6}" type="datetime1">
              <a:rPr lang="en-US" smtClean="0"/>
              <a:t>10/14/2022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Amit Praseed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DC072-3E8B-4D37-BE13-7E138015D28B}" type="datetime1">
              <a:rPr lang="en-US" smtClean="0"/>
              <a:t>10/14/2022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Amit Praseed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EE619-0DDB-4DFB-836D-DD01FC70AA48}" type="datetime1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Amit Praseed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B3BE-AF3D-4EF7-8CD4-97F0726FDD96}" type="datetime1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Amit Praseed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8A080-D709-42B0-A682-6691184592C6}" type="datetime1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Dr. Amit Praseed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Review of </a:t>
            </a:r>
            <a:r>
              <a:rPr lang="en-US"/>
              <a:t>x86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Amit </a:t>
            </a:r>
            <a:r>
              <a:rPr lang="en-US" dirty="0" err="1"/>
              <a:t>Praseed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Amit Praseed</a:t>
            </a:r>
          </a:p>
        </p:txBody>
      </p:sp>
    </p:spTree>
    <p:extLst>
      <p:ext uri="{BB962C8B-B14F-4D97-AF65-F5344CB8AC3E}">
        <p14:creationId xmlns:p14="http://schemas.microsoft.com/office/powerpoint/2010/main" val="554418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72200" y="304800"/>
            <a:ext cx="1676400" cy="61722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72200" y="1676400"/>
            <a:ext cx="1676400" cy="990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72200" y="4114800"/>
            <a:ext cx="1676400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72200" y="5257800"/>
            <a:ext cx="1676400" cy="495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675032"/>
              </p:ext>
            </p:extLst>
          </p:nvPr>
        </p:nvGraphicFramePr>
        <p:xfrm>
          <a:off x="762000" y="3469640"/>
          <a:ext cx="335280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00026000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00008000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00003000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0" name="Elbow Connector 9"/>
          <p:cNvCxnSpPr>
            <a:endCxn id="5" idx="1"/>
          </p:cNvCxnSpPr>
          <p:nvPr/>
        </p:nvCxnSpPr>
        <p:spPr>
          <a:xfrm flipV="1">
            <a:off x="3581400" y="2171700"/>
            <a:ext cx="2590800" cy="18669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6" idx="1"/>
          </p:cNvCxnSpPr>
          <p:nvPr/>
        </p:nvCxnSpPr>
        <p:spPr>
          <a:xfrm>
            <a:off x="3581400" y="4457700"/>
            <a:ext cx="2590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endCxn id="7" idx="1"/>
          </p:cNvCxnSpPr>
          <p:nvPr/>
        </p:nvCxnSpPr>
        <p:spPr>
          <a:xfrm>
            <a:off x="3581400" y="4800600"/>
            <a:ext cx="2590800" cy="70485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848600" y="2514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00026000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848600" y="458366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00008000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48600" y="557426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00003000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38200" y="5758934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Limit is multiplied by 1000h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Amit Praseed</a:t>
            </a:r>
          </a:p>
        </p:txBody>
      </p:sp>
    </p:spTree>
    <p:extLst>
      <p:ext uri="{BB962C8B-B14F-4D97-AF65-F5344CB8AC3E}">
        <p14:creationId xmlns:p14="http://schemas.microsoft.com/office/powerpoint/2010/main" val="808348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Address Translation in 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program refers to instructions using a base address and an offset</a:t>
            </a:r>
          </a:p>
          <a:p>
            <a:pPr lvl="1"/>
            <a:r>
              <a:rPr lang="en-US" dirty="0"/>
              <a:t>“4</a:t>
            </a:r>
            <a:r>
              <a:rPr lang="en-US" baseline="30000" dirty="0"/>
              <a:t>th</a:t>
            </a:r>
            <a:r>
              <a:rPr lang="en-US" dirty="0"/>
              <a:t> byte in the Data Segment”</a:t>
            </a:r>
          </a:p>
          <a:p>
            <a:r>
              <a:rPr lang="en-US" dirty="0"/>
              <a:t>So address translation is relatively simple</a:t>
            </a:r>
          </a:p>
          <a:p>
            <a:pPr lvl="1"/>
            <a:r>
              <a:rPr lang="en-US" dirty="0"/>
              <a:t>Find out where the segment begins (refer the LDT)</a:t>
            </a:r>
          </a:p>
          <a:p>
            <a:pPr lvl="1"/>
            <a:r>
              <a:rPr lang="en-US" dirty="0"/>
              <a:t>Add the offset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Amit Praseed</a:t>
            </a:r>
          </a:p>
        </p:txBody>
      </p:sp>
    </p:spTree>
    <p:extLst>
      <p:ext uri="{BB962C8B-B14F-4D97-AF65-F5344CB8AC3E}">
        <p14:creationId xmlns:p14="http://schemas.microsoft.com/office/powerpoint/2010/main" val="1487899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990600"/>
            <a:ext cx="1828800" cy="4572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Selector</a:t>
            </a:r>
          </a:p>
        </p:txBody>
      </p:sp>
      <p:sp>
        <p:nvSpPr>
          <p:cNvPr id="5" name="Rectangle 4"/>
          <p:cNvSpPr/>
          <p:nvPr/>
        </p:nvSpPr>
        <p:spPr>
          <a:xfrm>
            <a:off x="2743200" y="990600"/>
            <a:ext cx="1295400" cy="4572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Offset</a:t>
            </a:r>
          </a:p>
        </p:txBody>
      </p:sp>
      <p:sp>
        <p:nvSpPr>
          <p:cNvPr id="6" name="Rectangle 5"/>
          <p:cNvSpPr/>
          <p:nvPr/>
        </p:nvSpPr>
        <p:spPr>
          <a:xfrm>
            <a:off x="2743200" y="2743200"/>
            <a:ext cx="2438400" cy="28956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43200" y="3810000"/>
            <a:ext cx="2438400" cy="4572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Segment Descriptor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00" y="2373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Descriptor Table</a:t>
            </a:r>
          </a:p>
        </p:txBody>
      </p:sp>
      <p:cxnSp>
        <p:nvCxnSpPr>
          <p:cNvPr id="10" name="Elbow Connector 9"/>
          <p:cNvCxnSpPr>
            <a:stCxn id="4" idx="2"/>
            <a:endCxn id="7" idx="1"/>
          </p:cNvCxnSpPr>
          <p:nvPr/>
        </p:nvCxnSpPr>
        <p:spPr>
          <a:xfrm rot="16200000" flipH="1">
            <a:off x="990600" y="2286000"/>
            <a:ext cx="2590800" cy="914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Connector 10"/>
          <p:cNvSpPr/>
          <p:nvPr/>
        </p:nvSpPr>
        <p:spPr>
          <a:xfrm>
            <a:off x="6781800" y="3657600"/>
            <a:ext cx="762000" cy="750332"/>
          </a:xfrm>
          <a:prstGeom prst="flowChartConnector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13" name="Straight Arrow Connector 12"/>
          <p:cNvCxnSpPr>
            <a:stCxn id="7" idx="3"/>
            <a:endCxn id="11" idx="2"/>
          </p:cNvCxnSpPr>
          <p:nvPr/>
        </p:nvCxnSpPr>
        <p:spPr>
          <a:xfrm flipV="1">
            <a:off x="5181600" y="4032766"/>
            <a:ext cx="1600200" cy="5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5" idx="3"/>
            <a:endCxn id="11" idx="0"/>
          </p:cNvCxnSpPr>
          <p:nvPr/>
        </p:nvCxnSpPr>
        <p:spPr>
          <a:xfrm>
            <a:off x="4038600" y="1219200"/>
            <a:ext cx="3124200" cy="2438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4"/>
          </p:cNvCxnSpPr>
          <p:nvPr/>
        </p:nvCxnSpPr>
        <p:spPr>
          <a:xfrm>
            <a:off x="7162800" y="4407932"/>
            <a:ext cx="0" cy="1002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85800" y="6019800"/>
            <a:ext cx="1219200" cy="4572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LDTR</a:t>
            </a:r>
          </a:p>
        </p:txBody>
      </p:sp>
      <p:cxnSp>
        <p:nvCxnSpPr>
          <p:cNvPr id="20" name="Elbow Connector 19"/>
          <p:cNvCxnSpPr>
            <a:stCxn id="18" idx="3"/>
            <a:endCxn id="6" idx="2"/>
          </p:cNvCxnSpPr>
          <p:nvPr/>
        </p:nvCxnSpPr>
        <p:spPr>
          <a:xfrm flipV="1">
            <a:off x="1905000" y="5638800"/>
            <a:ext cx="2057400" cy="609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38301" y="5334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Logical Address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248400" y="5608904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Linear Address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Amit Praseed</a:t>
            </a:r>
          </a:p>
        </p:txBody>
      </p:sp>
    </p:spTree>
    <p:extLst>
      <p:ext uri="{BB962C8B-B14F-4D97-AF65-F5344CB8AC3E}">
        <p14:creationId xmlns:p14="http://schemas.microsoft.com/office/powerpoint/2010/main" val="1515288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Paging in x86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Virtual memory uses disk as part of the memory, thus allowing sum of all programs can be larger than physical memory</a:t>
            </a:r>
          </a:p>
          <a:p>
            <a:r>
              <a:rPr lang="en-US" dirty="0"/>
              <a:t>Only part of a program must be kept in memory, while the remaining parts are kept on disks </a:t>
            </a:r>
          </a:p>
          <a:p>
            <a:r>
              <a:rPr lang="en-US" dirty="0"/>
              <a:t>The memory used by the program is divided into small units called pages (4096-byte)</a:t>
            </a:r>
          </a:p>
          <a:p>
            <a:r>
              <a:rPr lang="en-US" dirty="0"/>
              <a:t>As the program runs, the processor selectively unloads inactive pages from memory and loads other pages that are immediately required.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Amit Praseed</a:t>
            </a:r>
          </a:p>
        </p:txBody>
      </p:sp>
    </p:spTree>
    <p:extLst>
      <p:ext uri="{BB962C8B-B14F-4D97-AF65-F5344CB8AC3E}">
        <p14:creationId xmlns:p14="http://schemas.microsoft.com/office/powerpoint/2010/main" val="226610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Paging in x86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OS maintains page directory and page tables</a:t>
            </a:r>
          </a:p>
          <a:p>
            <a:r>
              <a:rPr lang="en-US" dirty="0"/>
              <a:t>Page translation: CPU converts the linear address into a physical address</a:t>
            </a:r>
          </a:p>
          <a:p>
            <a:r>
              <a:rPr lang="en-US" dirty="0"/>
              <a:t>Page fault: occurs when a needed page is not in memory, and the CPU interrupts the program</a:t>
            </a:r>
          </a:p>
          <a:p>
            <a:r>
              <a:rPr lang="en-US" dirty="0"/>
              <a:t>Virtual memory manager (VMM) – OS utility that manages the loading and unloading of pages</a:t>
            </a:r>
          </a:p>
          <a:p>
            <a:r>
              <a:rPr lang="en-US" dirty="0"/>
              <a:t>OS copies the page into memory, program resumes execution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Amit Praseed</a:t>
            </a:r>
          </a:p>
        </p:txBody>
      </p:sp>
    </p:spTree>
    <p:extLst>
      <p:ext uri="{BB962C8B-B14F-4D97-AF65-F5344CB8AC3E}">
        <p14:creationId xmlns:p14="http://schemas.microsoft.com/office/powerpoint/2010/main" val="2223465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609600"/>
            <a:ext cx="1828800" cy="4572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Directory(10)</a:t>
            </a:r>
          </a:p>
        </p:txBody>
      </p:sp>
      <p:sp>
        <p:nvSpPr>
          <p:cNvPr id="5" name="Rectangle 4"/>
          <p:cNvSpPr/>
          <p:nvPr/>
        </p:nvSpPr>
        <p:spPr>
          <a:xfrm>
            <a:off x="1981200" y="609600"/>
            <a:ext cx="1295400" cy="4572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Table(10)</a:t>
            </a:r>
          </a:p>
        </p:txBody>
      </p:sp>
      <p:sp>
        <p:nvSpPr>
          <p:cNvPr id="6" name="Rectangle 5"/>
          <p:cNvSpPr/>
          <p:nvPr/>
        </p:nvSpPr>
        <p:spPr>
          <a:xfrm>
            <a:off x="1371600" y="2286000"/>
            <a:ext cx="2438400" cy="28956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71600" y="3352800"/>
            <a:ext cx="2438400" cy="4572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Directory Entry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6400" y="19166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Page Directory</a:t>
            </a:r>
          </a:p>
        </p:txBody>
      </p:sp>
      <p:cxnSp>
        <p:nvCxnSpPr>
          <p:cNvPr id="10" name="Elbow Connector 9"/>
          <p:cNvCxnSpPr>
            <a:stCxn id="4" idx="2"/>
            <a:endCxn id="7" idx="1"/>
          </p:cNvCxnSpPr>
          <p:nvPr/>
        </p:nvCxnSpPr>
        <p:spPr>
          <a:xfrm rot="16200000" flipH="1">
            <a:off x="-38100" y="2171700"/>
            <a:ext cx="2514600" cy="304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6" idx="3"/>
            <a:endCxn id="26" idx="1"/>
          </p:cNvCxnSpPr>
          <p:nvPr/>
        </p:nvCxnSpPr>
        <p:spPr>
          <a:xfrm>
            <a:off x="4572000" y="838200"/>
            <a:ext cx="3061855" cy="2438400"/>
          </a:xfrm>
          <a:prstGeom prst="bentConnector3">
            <a:avLst>
              <a:gd name="adj1" fmla="val 8484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85800" y="6019800"/>
            <a:ext cx="1219200" cy="4572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?????</a:t>
            </a:r>
          </a:p>
        </p:txBody>
      </p:sp>
      <p:cxnSp>
        <p:nvCxnSpPr>
          <p:cNvPr id="20" name="Elbow Connector 19"/>
          <p:cNvCxnSpPr>
            <a:stCxn id="18" idx="3"/>
            <a:endCxn id="6" idx="2"/>
          </p:cNvCxnSpPr>
          <p:nvPr/>
        </p:nvCxnSpPr>
        <p:spPr>
          <a:xfrm flipV="1">
            <a:off x="1905000" y="5181600"/>
            <a:ext cx="685800" cy="1066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752600" y="1524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Linear Address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276600" y="609600"/>
            <a:ext cx="1295400" cy="4572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Offset(12)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800600" y="2775466"/>
            <a:ext cx="2121408" cy="2634734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800600" y="3842266"/>
            <a:ext cx="2121408" cy="416011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Page Table Entry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00650" y="2406134"/>
            <a:ext cx="165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Page Table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633855" y="2775466"/>
            <a:ext cx="1295400" cy="16764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Page Frame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633855" y="2971800"/>
            <a:ext cx="1295400" cy="6096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Physical Memory</a:t>
            </a:r>
          </a:p>
        </p:txBody>
      </p:sp>
      <p:cxnSp>
        <p:nvCxnSpPr>
          <p:cNvPr id="31" name="Elbow Connector 30"/>
          <p:cNvCxnSpPr>
            <a:stCxn id="23" idx="3"/>
          </p:cNvCxnSpPr>
          <p:nvPr/>
        </p:nvCxnSpPr>
        <p:spPr>
          <a:xfrm>
            <a:off x="6922008" y="4050272"/>
            <a:ext cx="711847" cy="40159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580169" y="2373868"/>
            <a:ext cx="165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Page Frame</a:t>
            </a:r>
          </a:p>
        </p:txBody>
      </p:sp>
      <p:cxnSp>
        <p:nvCxnSpPr>
          <p:cNvPr id="42" name="Straight Arrow Connector 41"/>
          <p:cNvCxnSpPr>
            <a:stCxn id="7" idx="3"/>
          </p:cNvCxnSpPr>
          <p:nvPr/>
        </p:nvCxnSpPr>
        <p:spPr>
          <a:xfrm>
            <a:off x="3810000" y="3581400"/>
            <a:ext cx="99060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 rot="16200000" flipH="1">
            <a:off x="3390900" y="2628900"/>
            <a:ext cx="2514600" cy="304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5" idx="2"/>
          </p:cNvCxnSpPr>
          <p:nvPr/>
        </p:nvCxnSpPr>
        <p:spPr>
          <a:xfrm rot="16200000" flipH="1">
            <a:off x="3333750" y="361950"/>
            <a:ext cx="457200" cy="18669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Amit Praseed</a:t>
            </a:r>
          </a:p>
        </p:txBody>
      </p:sp>
    </p:spTree>
    <p:extLst>
      <p:ext uri="{BB962C8B-B14F-4D97-AF65-F5344CB8AC3E}">
        <p14:creationId xmlns:p14="http://schemas.microsoft.com/office/powerpoint/2010/main" val="2857892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609600"/>
            <a:ext cx="1828800" cy="4572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Directory(10)</a:t>
            </a:r>
          </a:p>
        </p:txBody>
      </p:sp>
      <p:sp>
        <p:nvSpPr>
          <p:cNvPr id="5" name="Rectangle 4"/>
          <p:cNvSpPr/>
          <p:nvPr/>
        </p:nvSpPr>
        <p:spPr>
          <a:xfrm>
            <a:off x="1981200" y="609600"/>
            <a:ext cx="1295400" cy="4572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Table(10)</a:t>
            </a:r>
          </a:p>
        </p:txBody>
      </p:sp>
      <p:sp>
        <p:nvSpPr>
          <p:cNvPr id="6" name="Rectangle 5"/>
          <p:cNvSpPr/>
          <p:nvPr/>
        </p:nvSpPr>
        <p:spPr>
          <a:xfrm>
            <a:off x="1371600" y="2286000"/>
            <a:ext cx="2438400" cy="28956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71600" y="3352800"/>
            <a:ext cx="2438400" cy="4572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Directory Entry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6400" y="19166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Page Directory</a:t>
            </a:r>
          </a:p>
        </p:txBody>
      </p:sp>
      <p:cxnSp>
        <p:nvCxnSpPr>
          <p:cNvPr id="10" name="Elbow Connector 9"/>
          <p:cNvCxnSpPr>
            <a:stCxn id="4" idx="2"/>
            <a:endCxn id="7" idx="1"/>
          </p:cNvCxnSpPr>
          <p:nvPr/>
        </p:nvCxnSpPr>
        <p:spPr>
          <a:xfrm rot="16200000" flipH="1">
            <a:off x="-38100" y="2171700"/>
            <a:ext cx="2514600" cy="304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6" idx="3"/>
            <a:endCxn id="26" idx="1"/>
          </p:cNvCxnSpPr>
          <p:nvPr/>
        </p:nvCxnSpPr>
        <p:spPr>
          <a:xfrm>
            <a:off x="4572000" y="838200"/>
            <a:ext cx="3061855" cy="2438400"/>
          </a:xfrm>
          <a:prstGeom prst="bentConnector3">
            <a:avLst>
              <a:gd name="adj1" fmla="val 8484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85800" y="6019800"/>
            <a:ext cx="1219200" cy="4572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?????</a:t>
            </a:r>
          </a:p>
        </p:txBody>
      </p:sp>
      <p:cxnSp>
        <p:nvCxnSpPr>
          <p:cNvPr id="20" name="Elbow Connector 19"/>
          <p:cNvCxnSpPr>
            <a:stCxn id="18" idx="3"/>
            <a:endCxn id="6" idx="2"/>
          </p:cNvCxnSpPr>
          <p:nvPr/>
        </p:nvCxnSpPr>
        <p:spPr>
          <a:xfrm flipV="1">
            <a:off x="1905000" y="5181600"/>
            <a:ext cx="685800" cy="1066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752600" y="1524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Linear Address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276600" y="609600"/>
            <a:ext cx="1295400" cy="4572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Offset(12)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800600" y="2775466"/>
            <a:ext cx="2121408" cy="2634734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800600" y="3842266"/>
            <a:ext cx="2121408" cy="416011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Page Table Entry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00650" y="2406134"/>
            <a:ext cx="165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Page Table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633855" y="2775466"/>
            <a:ext cx="1295400" cy="16764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Page Frame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633855" y="2971800"/>
            <a:ext cx="1295400" cy="6096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Physical Memory</a:t>
            </a:r>
          </a:p>
        </p:txBody>
      </p:sp>
      <p:cxnSp>
        <p:nvCxnSpPr>
          <p:cNvPr id="31" name="Elbow Connector 30"/>
          <p:cNvCxnSpPr>
            <a:stCxn id="23" idx="3"/>
          </p:cNvCxnSpPr>
          <p:nvPr/>
        </p:nvCxnSpPr>
        <p:spPr>
          <a:xfrm>
            <a:off x="6922008" y="4050272"/>
            <a:ext cx="711847" cy="40159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580169" y="2373868"/>
            <a:ext cx="165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Page Frame</a:t>
            </a:r>
          </a:p>
        </p:txBody>
      </p:sp>
      <p:cxnSp>
        <p:nvCxnSpPr>
          <p:cNvPr id="42" name="Straight Arrow Connector 41"/>
          <p:cNvCxnSpPr>
            <a:stCxn id="7" idx="3"/>
          </p:cNvCxnSpPr>
          <p:nvPr/>
        </p:nvCxnSpPr>
        <p:spPr>
          <a:xfrm>
            <a:off x="3810000" y="3581400"/>
            <a:ext cx="99060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 rot="16200000" flipH="1">
            <a:off x="3390900" y="2628900"/>
            <a:ext cx="2514600" cy="304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5" idx="2"/>
          </p:cNvCxnSpPr>
          <p:nvPr/>
        </p:nvCxnSpPr>
        <p:spPr>
          <a:xfrm rot="16200000" flipH="1">
            <a:off x="3333750" y="361950"/>
            <a:ext cx="457200" cy="18669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497408" y="5832901"/>
            <a:ext cx="487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QUICK QUESTION: What value should be filled in here?</a:t>
            </a:r>
          </a:p>
        </p:txBody>
      </p:sp>
      <p:sp>
        <p:nvSpPr>
          <p:cNvPr id="3" name="Left Arrow 2"/>
          <p:cNvSpPr/>
          <p:nvPr/>
        </p:nvSpPr>
        <p:spPr>
          <a:xfrm>
            <a:off x="2057400" y="6324600"/>
            <a:ext cx="1440008" cy="26309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Amit Praseed</a:t>
            </a:r>
          </a:p>
        </p:txBody>
      </p:sp>
    </p:spTree>
    <p:extLst>
      <p:ext uri="{BB962C8B-B14F-4D97-AF65-F5344CB8AC3E}">
        <p14:creationId xmlns:p14="http://schemas.microsoft.com/office/powerpoint/2010/main" val="953380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609600"/>
            <a:ext cx="1828800" cy="4572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Directory(10)</a:t>
            </a:r>
          </a:p>
        </p:txBody>
      </p:sp>
      <p:sp>
        <p:nvSpPr>
          <p:cNvPr id="5" name="Rectangle 4"/>
          <p:cNvSpPr/>
          <p:nvPr/>
        </p:nvSpPr>
        <p:spPr>
          <a:xfrm>
            <a:off x="1981200" y="609600"/>
            <a:ext cx="1295400" cy="4572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Table(10)</a:t>
            </a:r>
          </a:p>
        </p:txBody>
      </p:sp>
      <p:sp>
        <p:nvSpPr>
          <p:cNvPr id="6" name="Rectangle 5"/>
          <p:cNvSpPr/>
          <p:nvPr/>
        </p:nvSpPr>
        <p:spPr>
          <a:xfrm>
            <a:off x="1371600" y="2286000"/>
            <a:ext cx="2438400" cy="28956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71600" y="3352800"/>
            <a:ext cx="2438400" cy="4572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Directory Entry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6400" y="19166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Page Directory</a:t>
            </a:r>
          </a:p>
        </p:txBody>
      </p:sp>
      <p:cxnSp>
        <p:nvCxnSpPr>
          <p:cNvPr id="10" name="Elbow Connector 9"/>
          <p:cNvCxnSpPr>
            <a:stCxn id="4" idx="2"/>
            <a:endCxn id="7" idx="1"/>
          </p:cNvCxnSpPr>
          <p:nvPr/>
        </p:nvCxnSpPr>
        <p:spPr>
          <a:xfrm rot="16200000" flipH="1">
            <a:off x="-38100" y="2171700"/>
            <a:ext cx="2514600" cy="304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6" idx="3"/>
            <a:endCxn id="26" idx="1"/>
          </p:cNvCxnSpPr>
          <p:nvPr/>
        </p:nvCxnSpPr>
        <p:spPr>
          <a:xfrm>
            <a:off x="4572000" y="838200"/>
            <a:ext cx="3061855" cy="2438400"/>
          </a:xfrm>
          <a:prstGeom prst="bentConnector3">
            <a:avLst>
              <a:gd name="adj1" fmla="val 8484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85800" y="6019800"/>
            <a:ext cx="1219200" cy="4572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CR3</a:t>
            </a:r>
          </a:p>
        </p:txBody>
      </p:sp>
      <p:cxnSp>
        <p:nvCxnSpPr>
          <p:cNvPr id="20" name="Elbow Connector 19"/>
          <p:cNvCxnSpPr>
            <a:stCxn id="18" idx="3"/>
            <a:endCxn id="6" idx="2"/>
          </p:cNvCxnSpPr>
          <p:nvPr/>
        </p:nvCxnSpPr>
        <p:spPr>
          <a:xfrm flipV="1">
            <a:off x="1905000" y="5181600"/>
            <a:ext cx="685800" cy="1066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752600" y="1524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Linear Address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276600" y="609600"/>
            <a:ext cx="1295400" cy="4572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Offset(12)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800600" y="2775466"/>
            <a:ext cx="2121408" cy="2634734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800600" y="3842266"/>
            <a:ext cx="2121408" cy="416011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Page Table Entry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00650" y="2406134"/>
            <a:ext cx="165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Page Table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633855" y="2775466"/>
            <a:ext cx="1295400" cy="16764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Page Frame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633855" y="2971800"/>
            <a:ext cx="1295400" cy="6096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Physical Memory</a:t>
            </a:r>
          </a:p>
        </p:txBody>
      </p:sp>
      <p:cxnSp>
        <p:nvCxnSpPr>
          <p:cNvPr id="31" name="Elbow Connector 30"/>
          <p:cNvCxnSpPr>
            <a:stCxn id="23" idx="3"/>
          </p:cNvCxnSpPr>
          <p:nvPr/>
        </p:nvCxnSpPr>
        <p:spPr>
          <a:xfrm>
            <a:off x="6922008" y="4050272"/>
            <a:ext cx="711847" cy="40159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580169" y="2373868"/>
            <a:ext cx="165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Page Frame</a:t>
            </a:r>
          </a:p>
        </p:txBody>
      </p:sp>
      <p:cxnSp>
        <p:nvCxnSpPr>
          <p:cNvPr id="42" name="Straight Arrow Connector 41"/>
          <p:cNvCxnSpPr>
            <a:stCxn id="7" idx="3"/>
          </p:cNvCxnSpPr>
          <p:nvPr/>
        </p:nvCxnSpPr>
        <p:spPr>
          <a:xfrm>
            <a:off x="3810000" y="3581400"/>
            <a:ext cx="99060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 rot="16200000" flipH="1">
            <a:off x="3390900" y="2628900"/>
            <a:ext cx="2514600" cy="304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5" idx="2"/>
          </p:cNvCxnSpPr>
          <p:nvPr/>
        </p:nvCxnSpPr>
        <p:spPr>
          <a:xfrm rot="16200000" flipH="1">
            <a:off x="3333750" y="361950"/>
            <a:ext cx="457200" cy="18669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Amit Praseed</a:t>
            </a:r>
          </a:p>
        </p:txBody>
      </p:sp>
    </p:spTree>
    <p:extLst>
      <p:ext uri="{BB962C8B-B14F-4D97-AF65-F5344CB8AC3E}">
        <p14:creationId xmlns:p14="http://schemas.microsoft.com/office/powerpoint/2010/main" val="953380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Interrupts in x86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Interrupts are events from devices to the CPU signalizing that device has something to tell, like user input on the keyboard or network packet arrival</a:t>
            </a:r>
          </a:p>
          <a:p>
            <a:pPr lvl="1"/>
            <a:r>
              <a:rPr lang="en-US" dirty="0"/>
              <a:t>Without interrupts, polling is the only option - introducing latency and being a horrible person.</a:t>
            </a:r>
          </a:p>
          <a:p>
            <a:r>
              <a:rPr lang="en-US" dirty="0"/>
              <a:t>There are 3 sources or types of interrupts:</a:t>
            </a:r>
          </a:p>
          <a:p>
            <a:pPr lvl="1"/>
            <a:r>
              <a:rPr lang="en-US" dirty="0"/>
              <a:t>Hardware interrupts - comes from hardware devices like keyboard or network card.</a:t>
            </a:r>
          </a:p>
          <a:p>
            <a:pPr lvl="1"/>
            <a:r>
              <a:rPr lang="en-US" dirty="0"/>
              <a:t>Software interrupts - generated by the software </a:t>
            </a:r>
            <a:r>
              <a:rPr lang="en-US" dirty="0" err="1"/>
              <a:t>int</a:t>
            </a:r>
            <a:r>
              <a:rPr lang="en-US" dirty="0"/>
              <a:t> instruction. Before introducing SYSENTER/SYSEXIT system calls invocation was implemented via the software interrupt </a:t>
            </a:r>
            <a:r>
              <a:rPr lang="en-US" dirty="0" err="1"/>
              <a:t>int</a:t>
            </a:r>
            <a:r>
              <a:rPr lang="en-US" dirty="0"/>
              <a:t> $0x80.</a:t>
            </a:r>
          </a:p>
          <a:p>
            <a:pPr lvl="1"/>
            <a:r>
              <a:rPr lang="en-US" dirty="0"/>
              <a:t>Exceptions - generated by CPU itself in response to some error like “divide by zero” or “page fault”.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Amit Praseed</a:t>
            </a:r>
          </a:p>
        </p:txBody>
      </p:sp>
    </p:spTree>
    <p:extLst>
      <p:ext uri="{BB962C8B-B14F-4D97-AF65-F5344CB8AC3E}">
        <p14:creationId xmlns:p14="http://schemas.microsoft.com/office/powerpoint/2010/main" val="2484749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Interrupts in x86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x86 interrupt </a:t>
            </a:r>
            <a:r>
              <a:rPr lang="en-US"/>
              <a:t>system involves </a:t>
            </a:r>
            <a:r>
              <a:rPr lang="en-US" dirty="0"/>
              <a:t>3 parts to work conjointly:</a:t>
            </a:r>
          </a:p>
          <a:p>
            <a:pPr lvl="1"/>
            <a:r>
              <a:rPr lang="en-US" b="1" dirty="0"/>
              <a:t>Programmable Interrupt Controller (PIC)</a:t>
            </a:r>
            <a:r>
              <a:rPr lang="en-US" dirty="0"/>
              <a:t> must be configured to receive interrupt requests (IRQs) from devices and send them to CPU.</a:t>
            </a:r>
          </a:p>
          <a:p>
            <a:pPr lvl="1"/>
            <a:r>
              <a:rPr lang="en-US" dirty="0"/>
              <a:t>CPU must be configured to receive IRQs from PIC and invoke correct interrupt handler, via gate described in an </a:t>
            </a:r>
            <a:r>
              <a:rPr lang="en-US" b="1" dirty="0"/>
              <a:t>Interrupt Descriptor Table (IDT)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Operating system kernel must provide </a:t>
            </a:r>
            <a:r>
              <a:rPr lang="en-US" b="1" dirty="0"/>
              <a:t>Interrupt Service Routines (ISRs)</a:t>
            </a:r>
            <a:r>
              <a:rPr lang="en-US" dirty="0"/>
              <a:t> to handle interrupts and be ready to be preempted by an interrupt. It also must configure both PIC and CPU to enable interrupts.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Amit Praseed</a:t>
            </a:r>
          </a:p>
        </p:txBody>
      </p:sp>
    </p:spTree>
    <p:extLst>
      <p:ext uri="{BB962C8B-B14F-4D97-AF65-F5344CB8AC3E}">
        <p14:creationId xmlns:p14="http://schemas.microsoft.com/office/powerpoint/2010/main" val="1377398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x86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fontAlgn="base"/>
            <a:r>
              <a:rPr lang="en-US" sz="3000" b="1" dirty="0"/>
              <a:t>CISC Architecture</a:t>
            </a:r>
          </a:p>
          <a:p>
            <a:pPr lvl="1" fontAlgn="base"/>
            <a:r>
              <a:rPr lang="en-US" sz="2600" dirty="0"/>
              <a:t>Complex Instruction Set Computing</a:t>
            </a:r>
          </a:p>
          <a:p>
            <a:pPr fontAlgn="base"/>
            <a:r>
              <a:rPr lang="en-US" sz="3000" b="1" dirty="0"/>
              <a:t>4 GB addressable memory</a:t>
            </a:r>
          </a:p>
          <a:p>
            <a:pPr lvl="1" fontAlgn="base"/>
            <a:r>
              <a:rPr lang="en-US" sz="2600" dirty="0"/>
              <a:t>32 bit address space</a:t>
            </a:r>
          </a:p>
          <a:p>
            <a:pPr lvl="1" fontAlgn="base"/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Amit Praseed</a:t>
            </a:r>
          </a:p>
        </p:txBody>
      </p:sp>
    </p:spTree>
    <p:extLst>
      <p:ext uri="{BB962C8B-B14F-4D97-AF65-F5344CB8AC3E}">
        <p14:creationId xmlns:p14="http://schemas.microsoft.com/office/powerpoint/2010/main" val="40727299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71600" y="2286000"/>
            <a:ext cx="1905000" cy="11430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PIC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28600" y="5562600"/>
            <a:ext cx="1676400" cy="9144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Peripheral Devices</a:t>
            </a:r>
          </a:p>
        </p:txBody>
      </p:sp>
      <p:cxnSp>
        <p:nvCxnSpPr>
          <p:cNvPr id="20" name="Elbow Connector 19"/>
          <p:cNvCxnSpPr>
            <a:stCxn id="18" idx="3"/>
            <a:endCxn id="6" idx="2"/>
          </p:cNvCxnSpPr>
          <p:nvPr/>
        </p:nvCxnSpPr>
        <p:spPr>
          <a:xfrm flipV="1">
            <a:off x="1905000" y="3429000"/>
            <a:ext cx="419100" cy="2590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114800" y="2139434"/>
            <a:ext cx="2121408" cy="1441966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934200" y="304800"/>
            <a:ext cx="1995055" cy="61722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Memory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934200" y="990600"/>
            <a:ext cx="1995055" cy="1459468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ISR0 (timer)</a:t>
            </a:r>
          </a:p>
          <a:p>
            <a:r>
              <a:rPr lang="en-US" b="1" dirty="0">
                <a:solidFill>
                  <a:schemeClr val="tx1"/>
                </a:solidFill>
              </a:rPr>
              <a:t>ISR1 (keyboard)</a:t>
            </a:r>
          </a:p>
        </p:txBody>
      </p:sp>
      <p:cxnSp>
        <p:nvCxnSpPr>
          <p:cNvPr id="42" name="Straight Arrow Connector 41"/>
          <p:cNvCxnSpPr>
            <a:stCxn id="6" idx="3"/>
            <a:endCxn id="19" idx="1"/>
          </p:cNvCxnSpPr>
          <p:nvPr/>
        </p:nvCxnSpPr>
        <p:spPr>
          <a:xfrm>
            <a:off x="3276600" y="2857500"/>
            <a:ext cx="838200" cy="29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76400" y="44958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IRQ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114800" y="2139434"/>
            <a:ext cx="2121408" cy="3810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IDTR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276600" y="24500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 n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946392" y="990600"/>
            <a:ext cx="1982863" cy="3810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IDT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934200" y="3429000"/>
            <a:ext cx="1995055" cy="3810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ISR0 Code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934200" y="4267200"/>
            <a:ext cx="1995055" cy="3810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ISR1 Code</a:t>
            </a:r>
          </a:p>
        </p:txBody>
      </p:sp>
      <p:cxnSp>
        <p:nvCxnSpPr>
          <p:cNvPr id="22" name="Elbow Connector 21"/>
          <p:cNvCxnSpPr>
            <a:stCxn id="28" idx="0"/>
          </p:cNvCxnSpPr>
          <p:nvPr/>
        </p:nvCxnSpPr>
        <p:spPr>
          <a:xfrm rot="5400000" flipH="1" flipV="1">
            <a:off x="5575685" y="780919"/>
            <a:ext cx="958334" cy="175869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endCxn id="35" idx="1"/>
          </p:cNvCxnSpPr>
          <p:nvPr/>
        </p:nvCxnSpPr>
        <p:spPr>
          <a:xfrm rot="5400000">
            <a:off x="5886450" y="2571750"/>
            <a:ext cx="2095500" cy="12700"/>
          </a:xfrm>
          <a:prstGeom prst="bentConnector4">
            <a:avLst>
              <a:gd name="adj1" fmla="val -826"/>
              <a:gd name="adj2" fmla="val 397273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Amit Praseed</a:t>
            </a:r>
          </a:p>
        </p:txBody>
      </p:sp>
    </p:spTree>
    <p:extLst>
      <p:ext uri="{BB962C8B-B14F-4D97-AF65-F5344CB8AC3E}">
        <p14:creationId xmlns:p14="http://schemas.microsoft.com/office/powerpoint/2010/main" val="3238166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</a:t>
            </a:r>
          </a:p>
        </p:txBody>
      </p:sp>
      <p:sp>
        <p:nvSpPr>
          <p:cNvPr id="5" name="Rectangle 4"/>
          <p:cNvSpPr/>
          <p:nvPr/>
        </p:nvSpPr>
        <p:spPr>
          <a:xfrm>
            <a:off x="2209800" y="1524000"/>
            <a:ext cx="2895600" cy="6096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EAX</a:t>
            </a:r>
          </a:p>
        </p:txBody>
      </p:sp>
      <p:sp>
        <p:nvSpPr>
          <p:cNvPr id="6" name="Rectangle 5"/>
          <p:cNvSpPr/>
          <p:nvPr/>
        </p:nvSpPr>
        <p:spPr>
          <a:xfrm>
            <a:off x="2209800" y="3352800"/>
            <a:ext cx="2895600" cy="6096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EDX</a:t>
            </a:r>
          </a:p>
        </p:txBody>
      </p:sp>
      <p:sp>
        <p:nvSpPr>
          <p:cNvPr id="7" name="Rectangle 6"/>
          <p:cNvSpPr/>
          <p:nvPr/>
        </p:nvSpPr>
        <p:spPr>
          <a:xfrm>
            <a:off x="2209800" y="2743200"/>
            <a:ext cx="2895600" cy="6096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ECX</a:t>
            </a:r>
          </a:p>
        </p:txBody>
      </p:sp>
      <p:sp>
        <p:nvSpPr>
          <p:cNvPr id="9" name="Rectangle 8"/>
          <p:cNvSpPr/>
          <p:nvPr/>
        </p:nvSpPr>
        <p:spPr>
          <a:xfrm>
            <a:off x="2209800" y="2133600"/>
            <a:ext cx="2895600" cy="6096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EBX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10200" y="1524000"/>
            <a:ext cx="2895600" cy="6096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ESP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10200" y="3352800"/>
            <a:ext cx="2895600" cy="6096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EDI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410200" y="2743200"/>
            <a:ext cx="2895600" cy="6096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ESI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410200" y="2133600"/>
            <a:ext cx="2895600" cy="6096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EBP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90600" y="5105400"/>
            <a:ext cx="2895600" cy="6096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EFLAGS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76800" y="5486400"/>
            <a:ext cx="1981200" cy="6096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876800" y="4876800"/>
            <a:ext cx="1981200" cy="6096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90600" y="5943600"/>
            <a:ext cx="2895600" cy="6096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EIP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876800" y="6096000"/>
            <a:ext cx="1981200" cy="6096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010400" y="5486400"/>
            <a:ext cx="1981200" cy="6096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010400" y="4876800"/>
            <a:ext cx="1981200" cy="6096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010400" y="6096000"/>
            <a:ext cx="1981200" cy="6096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GS</a:t>
            </a:r>
          </a:p>
        </p:txBody>
      </p:sp>
      <p:sp>
        <p:nvSpPr>
          <p:cNvPr id="22" name="Left Brace 21"/>
          <p:cNvSpPr/>
          <p:nvPr/>
        </p:nvSpPr>
        <p:spPr>
          <a:xfrm>
            <a:off x="1752600" y="1219200"/>
            <a:ext cx="304800" cy="3048000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04800" y="1981200"/>
            <a:ext cx="121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32 bit General Purpose Registers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29145" y="4648200"/>
            <a:ext cx="4281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Special Purpose Registers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929745" y="4424341"/>
            <a:ext cx="4281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Segment Registers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Amit Praseed</a:t>
            </a:r>
          </a:p>
        </p:txBody>
      </p:sp>
    </p:spTree>
    <p:extLst>
      <p:ext uri="{BB962C8B-B14F-4D97-AF65-F5344CB8AC3E}">
        <p14:creationId xmlns:p14="http://schemas.microsoft.com/office/powerpoint/2010/main" val="2572439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66800" y="4876800"/>
            <a:ext cx="5791200" cy="6096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EAX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962400" y="3352800"/>
            <a:ext cx="2895600" cy="6096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AX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410200" y="1905000"/>
            <a:ext cx="1447800" cy="6096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AL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962400" y="1905000"/>
            <a:ext cx="1447800" cy="6096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AH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066800" y="5867400"/>
            <a:ext cx="57912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962400" y="4191000"/>
            <a:ext cx="28956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410200" y="2743200"/>
            <a:ext cx="14478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962400" y="2743200"/>
            <a:ext cx="14478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657600" y="6019800"/>
            <a:ext cx="13335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32 bit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105400" y="4267200"/>
            <a:ext cx="13335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16 bit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419600" y="2819400"/>
            <a:ext cx="13335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8 bit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791200" y="2819400"/>
            <a:ext cx="13335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8 bit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33400" y="2353270"/>
            <a:ext cx="289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32 bit registers can be accessed as 16 bit or even 8 bit registers!!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Amit Praseed</a:t>
            </a:r>
          </a:p>
        </p:txBody>
      </p:sp>
    </p:spTree>
    <p:extLst>
      <p:ext uri="{BB962C8B-B14F-4D97-AF65-F5344CB8AC3E}">
        <p14:creationId xmlns:p14="http://schemas.microsoft.com/office/powerpoint/2010/main" val="2974731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General-Purpose Registers</a:t>
            </a:r>
          </a:p>
          <a:p>
            <a:pPr lvl="1"/>
            <a:r>
              <a:rPr lang="en-US" dirty="0"/>
              <a:t>EAX – accumulator</a:t>
            </a:r>
          </a:p>
          <a:p>
            <a:pPr lvl="1"/>
            <a:r>
              <a:rPr lang="en-US" dirty="0"/>
              <a:t>ECX – loop counter</a:t>
            </a:r>
          </a:p>
          <a:p>
            <a:pPr lvl="1"/>
            <a:r>
              <a:rPr lang="en-US" dirty="0"/>
              <a:t>ESP – stack pointer (should never be used for arithmetic or data transfer)</a:t>
            </a:r>
          </a:p>
          <a:p>
            <a:pPr lvl="1"/>
            <a:r>
              <a:rPr lang="en-US" dirty="0"/>
              <a:t>ESI, EDI – index registers (used for high-speed memory transfer instructions)</a:t>
            </a:r>
          </a:p>
          <a:p>
            <a:pPr lvl="1"/>
            <a:r>
              <a:rPr lang="en-US" dirty="0"/>
              <a:t>EBP – extended frame pointer for stack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Amit Praseed</a:t>
            </a:r>
          </a:p>
        </p:txBody>
      </p:sp>
    </p:spTree>
    <p:extLst>
      <p:ext uri="{BB962C8B-B14F-4D97-AF65-F5344CB8AC3E}">
        <p14:creationId xmlns:p14="http://schemas.microsoft.com/office/powerpoint/2010/main" val="1380304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Segment Registers</a:t>
            </a:r>
          </a:p>
          <a:p>
            <a:pPr lvl="1"/>
            <a:r>
              <a:rPr lang="en-US" dirty="0"/>
              <a:t>CS – code segment</a:t>
            </a:r>
          </a:p>
          <a:p>
            <a:pPr lvl="1"/>
            <a:r>
              <a:rPr lang="en-US" dirty="0"/>
              <a:t>DS – data segment</a:t>
            </a:r>
          </a:p>
          <a:p>
            <a:pPr lvl="1"/>
            <a:r>
              <a:rPr lang="en-US" dirty="0"/>
              <a:t>SS – stack segment</a:t>
            </a:r>
          </a:p>
          <a:p>
            <a:pPr lvl="1"/>
            <a:r>
              <a:rPr lang="en-US" dirty="0"/>
              <a:t>ES, FS, GS - additional segments</a:t>
            </a:r>
          </a:p>
          <a:p>
            <a:r>
              <a:rPr lang="en-US" dirty="0"/>
              <a:t>EIP – instruction pointer </a:t>
            </a:r>
          </a:p>
          <a:p>
            <a:r>
              <a:rPr lang="en-US" dirty="0"/>
              <a:t>EFLAGS </a:t>
            </a:r>
          </a:p>
          <a:p>
            <a:pPr lvl="1"/>
            <a:r>
              <a:rPr lang="en-US" dirty="0"/>
              <a:t>status and control flags</a:t>
            </a:r>
          </a:p>
          <a:p>
            <a:pPr lvl="1"/>
            <a:r>
              <a:rPr lang="en-US" dirty="0"/>
              <a:t>each flag is a single binary bit (set or clear )</a:t>
            </a:r>
          </a:p>
          <a:p>
            <a:r>
              <a:rPr lang="en-US" dirty="0"/>
              <a:t>Some other system registers such as IDTR, GDTR LDTR etc.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Amit Praseed</a:t>
            </a:r>
          </a:p>
        </p:txBody>
      </p:sp>
    </p:spTree>
    <p:extLst>
      <p:ext uri="{BB962C8B-B14F-4D97-AF65-F5344CB8AC3E}">
        <p14:creationId xmlns:p14="http://schemas.microsoft.com/office/powerpoint/2010/main" val="3335990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8 control registers CR0 – CR7</a:t>
            </a:r>
          </a:p>
          <a:p>
            <a:pPr lvl="1"/>
            <a:r>
              <a:rPr lang="en-US" dirty="0"/>
              <a:t>CR0 : Logical processor functions, such as enabling/disabling protected mode or paging</a:t>
            </a:r>
          </a:p>
          <a:p>
            <a:pPr lvl="1"/>
            <a:r>
              <a:rPr lang="en-US" dirty="0"/>
              <a:t>CR2 : When a virtual to physical address conversion fails, the VA is latched into CR2 and an exception is raised</a:t>
            </a:r>
          </a:p>
          <a:p>
            <a:pPr lvl="1"/>
            <a:r>
              <a:rPr lang="en-US" dirty="0"/>
              <a:t>CR3 : Holds the memory address of the top level address translation table</a:t>
            </a:r>
          </a:p>
          <a:p>
            <a:pPr lvl="1"/>
            <a:r>
              <a:rPr lang="en-US" dirty="0"/>
              <a:t>CR4 : Used to control operations like virtual 8086 support, I/O breakpoints etc.</a:t>
            </a:r>
          </a:p>
          <a:p>
            <a:pPr lvl="1"/>
            <a:r>
              <a:rPr lang="en-US" dirty="0"/>
              <a:t>CR1, CR5-CR7 : Reserved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Amit Praseed</a:t>
            </a:r>
          </a:p>
        </p:txBody>
      </p:sp>
    </p:spTree>
    <p:extLst>
      <p:ext uri="{BB962C8B-B14F-4D97-AF65-F5344CB8AC3E}">
        <p14:creationId xmlns:p14="http://schemas.microsoft.com/office/powerpoint/2010/main" val="3414138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Protected Addressing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4 GB addressable RAM (32-bit address)</a:t>
            </a:r>
          </a:p>
          <a:p>
            <a:pPr lvl="1"/>
            <a:r>
              <a:rPr lang="en-US" dirty="0"/>
              <a:t>(00000000 </a:t>
            </a:r>
            <a:r>
              <a:rPr lang="en-US"/>
              <a:t>to FFFFFFFFH)</a:t>
            </a:r>
            <a:endParaRPr lang="en-US" dirty="0"/>
          </a:p>
          <a:p>
            <a:pPr lvl="1"/>
            <a:r>
              <a:rPr lang="en-US" dirty="0"/>
              <a:t>Each program assigned a memory partition which is protected from other programs</a:t>
            </a:r>
          </a:p>
          <a:p>
            <a:pPr lvl="1"/>
            <a:r>
              <a:rPr lang="en-US" dirty="0"/>
              <a:t>Designed for multitasking</a:t>
            </a:r>
          </a:p>
          <a:p>
            <a:pPr lvl="1"/>
            <a:r>
              <a:rPr lang="en-US" dirty="0"/>
              <a:t>Supported by Linux &amp; MS-Windows</a:t>
            </a:r>
          </a:p>
          <a:p>
            <a:r>
              <a:rPr lang="en-US" dirty="0"/>
              <a:t>Segment descriptor tables</a:t>
            </a:r>
          </a:p>
          <a:p>
            <a:r>
              <a:rPr lang="en-US" dirty="0"/>
              <a:t>Program structure</a:t>
            </a:r>
          </a:p>
          <a:p>
            <a:pPr lvl="1"/>
            <a:r>
              <a:rPr lang="en-US" dirty="0"/>
              <a:t>code, data, and stack areas</a:t>
            </a:r>
          </a:p>
          <a:p>
            <a:pPr lvl="1"/>
            <a:r>
              <a:rPr lang="en-US" dirty="0"/>
              <a:t>CS, DS, SS segment descriptors</a:t>
            </a:r>
          </a:p>
          <a:p>
            <a:pPr lvl="1"/>
            <a:r>
              <a:rPr lang="en-US" dirty="0"/>
              <a:t>global descriptor table (GDT)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Amit Praseed</a:t>
            </a:r>
          </a:p>
        </p:txBody>
      </p:sp>
    </p:spTree>
    <p:extLst>
      <p:ext uri="{BB962C8B-B14F-4D97-AF65-F5344CB8AC3E}">
        <p14:creationId xmlns:p14="http://schemas.microsoft.com/office/powerpoint/2010/main" val="4204046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in x86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program contains of 3 logical segments – code segment (CS), data segment (DS) and stack segment (SS)</a:t>
            </a:r>
          </a:p>
          <a:p>
            <a:r>
              <a:rPr lang="en-US" dirty="0"/>
              <a:t>These segments can be present anywhere in memory, but in continuous memory locations</a:t>
            </a:r>
          </a:p>
          <a:p>
            <a:r>
              <a:rPr lang="en-US" dirty="0"/>
              <a:t>Local Descriptor Table (LBT) holds the base address and limit of these segments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Amit Praseed</a:t>
            </a:r>
          </a:p>
        </p:txBody>
      </p:sp>
    </p:spTree>
    <p:extLst>
      <p:ext uri="{BB962C8B-B14F-4D97-AF65-F5344CB8AC3E}">
        <p14:creationId xmlns:p14="http://schemas.microsoft.com/office/powerpoint/2010/main" val="552320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 Al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1875</TotalTime>
  <Words>1029</Words>
  <Application>Microsoft Office PowerPoint</Application>
  <PresentationFormat>On-screen Show (4:3)</PresentationFormat>
  <Paragraphs>196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Times New Roman</vt:lpstr>
      <vt:lpstr>Office Theme</vt:lpstr>
      <vt:lpstr>A Review of x86 Architecture</vt:lpstr>
      <vt:lpstr>Overview of x86 Architecture</vt:lpstr>
      <vt:lpstr>Registers</vt:lpstr>
      <vt:lpstr>Registers</vt:lpstr>
      <vt:lpstr>Uses of Registers</vt:lpstr>
      <vt:lpstr>Uses of Registers</vt:lpstr>
      <vt:lpstr>Control Registers</vt:lpstr>
      <vt:lpstr>Protected Addressing Mode</vt:lpstr>
      <vt:lpstr>Segmentation in x86 Systems</vt:lpstr>
      <vt:lpstr>PowerPoint Presentation</vt:lpstr>
      <vt:lpstr>Address Translation in Segmentation</vt:lpstr>
      <vt:lpstr>PowerPoint Presentation</vt:lpstr>
      <vt:lpstr>Paging in x86</vt:lpstr>
      <vt:lpstr>Paging in x86</vt:lpstr>
      <vt:lpstr>PowerPoint Presentation</vt:lpstr>
      <vt:lpstr>PowerPoint Presentation</vt:lpstr>
      <vt:lpstr>PowerPoint Presentation</vt:lpstr>
      <vt:lpstr>Interrupts in x86</vt:lpstr>
      <vt:lpstr>Interrupts in x86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Cloud Computing</dc:title>
  <dc:creator>User</dc:creator>
  <cp:lastModifiedBy>Rahul Varma</cp:lastModifiedBy>
  <cp:revision>252</cp:revision>
  <dcterms:created xsi:type="dcterms:W3CDTF">2006-08-16T00:00:00Z</dcterms:created>
  <dcterms:modified xsi:type="dcterms:W3CDTF">2022-10-14T14:19:59Z</dcterms:modified>
</cp:coreProperties>
</file>