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30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23E45-7BE0-491A-B63B-9CA758DF2C8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A7D89-6BC8-4513-949B-20CF74E05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23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44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DD72-CEA6-4251-B4EE-950AD69BF19A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05BA-BB63-4527-A65A-2AF4302E2A8B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894B-B6E7-4748-B181-8B802DF3A426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1CBC-FD90-43D3-A86C-2C7ACD0BD379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8AAA-EB47-4221-B3E9-A9313826C634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25A5-0F96-431C-825A-8BECEBC9959E}" type="datetime1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8918-913D-450D-A568-F862905B3415}" type="datetime1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B026-2A8A-4D42-8D6E-CC1F77DD0499}" type="datetime1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724A-FB74-4609-8A27-0650DF7060DD}" type="datetime1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8CD1-53D7-4741-A662-99FA7498930C}" type="datetime1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A18-8809-449B-90DA-EC740C34429A}" type="datetime1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02ADE-D49B-4E39-B1E4-583DB188D82B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dirty="0" smtClean="0"/>
              <a:t>86 Memory Virtualization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Amit </a:t>
            </a:r>
            <a:r>
              <a:rPr lang="en-US" dirty="0" err="1" smtClean="0"/>
              <a:t>Praseed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2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Second Level Address Translation (SLAT)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Hardware support for memory virtualization</a:t>
            </a:r>
          </a:p>
          <a:p>
            <a:pPr lvl="1"/>
            <a:r>
              <a:rPr lang="en-US" dirty="0" smtClean="0"/>
              <a:t>Extended Page Tables (EPT) – Intel</a:t>
            </a:r>
          </a:p>
          <a:p>
            <a:pPr lvl="1"/>
            <a:r>
              <a:rPr lang="en-US" dirty="0" smtClean="0"/>
              <a:t>Nested Page Tables (NPT) - AMD</a:t>
            </a:r>
          </a:p>
          <a:p>
            <a:r>
              <a:rPr lang="en-US" dirty="0" smtClean="0"/>
              <a:t>Walking the guest and host page tables can be combined into a single multilevel page table</a:t>
            </a:r>
          </a:p>
          <a:p>
            <a:pPr lvl="1"/>
            <a:r>
              <a:rPr lang="en-US" dirty="0" smtClean="0"/>
              <a:t>Page table depth increases tremendously in some cases!!!</a:t>
            </a:r>
          </a:p>
          <a:p>
            <a:pPr lvl="1"/>
            <a:r>
              <a:rPr lang="en-US" dirty="0" smtClean="0"/>
              <a:t>Extremely important to use an effective TLB to avoid expensive page table walks</a:t>
            </a:r>
          </a:p>
          <a:p>
            <a:r>
              <a:rPr lang="en-US" dirty="0"/>
              <a:t>TLB modified to reduce miss rate</a:t>
            </a:r>
          </a:p>
          <a:p>
            <a:pPr lvl="1"/>
            <a:r>
              <a:rPr lang="en-US" dirty="0"/>
              <a:t>Larger TLB</a:t>
            </a:r>
          </a:p>
          <a:p>
            <a:pPr lvl="2"/>
            <a:r>
              <a:rPr lang="en-US" dirty="0"/>
              <a:t>More expensive, though!!!</a:t>
            </a:r>
          </a:p>
          <a:p>
            <a:pPr lvl="1"/>
            <a:r>
              <a:rPr lang="en-US" dirty="0"/>
              <a:t>Tagged TLB</a:t>
            </a:r>
          </a:p>
          <a:p>
            <a:pPr lvl="2"/>
            <a:r>
              <a:rPr lang="en-US" dirty="0"/>
              <a:t>Every entry in TLB now has an address space identifier</a:t>
            </a:r>
          </a:p>
          <a:p>
            <a:pPr lvl="2"/>
            <a:r>
              <a:rPr lang="en-US" dirty="0"/>
              <a:t>No need to flush TLB for every “world switch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7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Typical x86 architecture has a virtual to physical address mapping (VA </a:t>
            </a:r>
            <a:r>
              <a:rPr lang="en-US" dirty="0" smtClean="0">
                <a:sym typeface="Wingdings" panose="05000000000000000000" pitchFamily="2" charset="2"/>
              </a:rPr>
              <a:t> PA)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Virtualized x86 architecture requires a two level address translation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VA  PA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Physical address (PA)  Machine Address (MA)</a:t>
            </a:r>
          </a:p>
          <a:p>
            <a:r>
              <a:rPr lang="en-US" dirty="0" smtClean="0"/>
              <a:t>Guest OS has no idea about this translation</a:t>
            </a:r>
          </a:p>
          <a:p>
            <a:pPr lvl="1"/>
            <a:r>
              <a:rPr lang="en-US" dirty="0" smtClean="0"/>
              <a:t>Guest continues to maintain page tables containing VA </a:t>
            </a:r>
            <a:r>
              <a:rPr lang="en-US" dirty="0" smtClean="0">
                <a:sym typeface="Wingdings" panose="05000000000000000000" pitchFamily="2" charset="2"/>
              </a:rPr>
              <a:t> PA mappings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without Virtualization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71599" y="3111692"/>
            <a:ext cx="873457" cy="22655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19329" y="2326947"/>
            <a:ext cx="1577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Guest App’s</a:t>
            </a:r>
          </a:p>
          <a:p>
            <a:pPr algn="ctr"/>
            <a:r>
              <a:rPr lang="en-US" sz="2000" b="1" dirty="0" smtClean="0"/>
              <a:t>View of RAM</a:t>
            </a:r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2371599" y="3289110"/>
            <a:ext cx="873457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371599" y="3725839"/>
            <a:ext cx="873457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371599" y="4162568"/>
            <a:ext cx="873457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371599" y="4601573"/>
            <a:ext cx="873457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0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5021605" y="1726446"/>
            <a:ext cx="2064995" cy="4394156"/>
            <a:chOff x="3277805" y="1726446"/>
            <a:chExt cx="2064995" cy="4394156"/>
          </a:xfrm>
        </p:grpSpPr>
        <p:sp>
          <p:nvSpPr>
            <p:cNvPr id="7" name="Rectangle 6"/>
            <p:cNvSpPr/>
            <p:nvPr/>
          </p:nvSpPr>
          <p:spPr>
            <a:xfrm>
              <a:off x="4117073" y="2531663"/>
              <a:ext cx="873457" cy="342558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64803" y="1726446"/>
              <a:ext cx="157799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Guest OS’s</a:t>
              </a:r>
            </a:p>
            <a:p>
              <a:pPr algn="ctr"/>
              <a:r>
                <a:rPr lang="en-US" sz="2000" b="1" dirty="0" smtClean="0"/>
                <a:t>View of RAM</a:t>
              </a:r>
              <a:endParaRPr lang="en-US" sz="2000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117072" y="4797194"/>
              <a:ext cx="873457" cy="43672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3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17073" y="5233923"/>
              <a:ext cx="873457" cy="43672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2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17073" y="3744041"/>
              <a:ext cx="873457" cy="43672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1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17071" y="2816468"/>
              <a:ext cx="873457" cy="43672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0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81747" y="2346997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0xFFFF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77805" y="5751270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0x0000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615331" y="292702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592889" y="519255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</a:t>
            </a:r>
            <a:endParaRPr lang="en-US" dirty="0"/>
          </a:p>
        </p:txBody>
      </p:sp>
      <p:cxnSp>
        <p:nvCxnSpPr>
          <p:cNvPr id="31" name="Straight Arrow Connector 30"/>
          <p:cNvCxnSpPr>
            <a:endCxn id="16" idx="1"/>
          </p:cNvCxnSpPr>
          <p:nvPr/>
        </p:nvCxnSpPr>
        <p:spPr>
          <a:xfrm>
            <a:off x="3245056" y="3507474"/>
            <a:ext cx="2615816" cy="150808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3"/>
            <a:endCxn id="17" idx="1"/>
          </p:cNvCxnSpPr>
          <p:nvPr/>
        </p:nvCxnSpPr>
        <p:spPr>
          <a:xfrm>
            <a:off x="3245056" y="3944204"/>
            <a:ext cx="2615817" cy="1508084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3"/>
            <a:endCxn id="18" idx="1"/>
          </p:cNvCxnSpPr>
          <p:nvPr/>
        </p:nvCxnSpPr>
        <p:spPr>
          <a:xfrm flipV="1">
            <a:off x="3245056" y="3962406"/>
            <a:ext cx="2615817" cy="418527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3"/>
            <a:endCxn id="19" idx="1"/>
          </p:cNvCxnSpPr>
          <p:nvPr/>
        </p:nvCxnSpPr>
        <p:spPr>
          <a:xfrm flipV="1">
            <a:off x="3245056" y="3034833"/>
            <a:ext cx="2615815" cy="178510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6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001" y="161741"/>
            <a:ext cx="8229600" cy="1143000"/>
          </a:xfrm>
        </p:spPr>
        <p:txBody>
          <a:bodyPr/>
          <a:lstStyle/>
          <a:p>
            <a:r>
              <a:rPr lang="en-US" dirty="0" smtClean="0"/>
              <a:t>Paging with Virtualization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7799" y="3111692"/>
            <a:ext cx="873457" cy="22655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529" y="2326947"/>
            <a:ext cx="1577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Guest App’s</a:t>
            </a:r>
          </a:p>
          <a:p>
            <a:pPr algn="ctr"/>
            <a:r>
              <a:rPr lang="en-US" sz="2000" b="1" dirty="0" smtClean="0"/>
              <a:t>View of RAM</a:t>
            </a:r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627799" y="3289110"/>
            <a:ext cx="873457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7799" y="3725839"/>
            <a:ext cx="873457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7799" y="4162568"/>
            <a:ext cx="873457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27799" y="4601573"/>
            <a:ext cx="873457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0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6361775" y="1200090"/>
            <a:ext cx="2451386" cy="5507367"/>
            <a:chOff x="6361775" y="1200090"/>
            <a:chExt cx="2451386" cy="5507367"/>
          </a:xfrm>
        </p:grpSpPr>
        <p:sp>
          <p:nvSpPr>
            <p:cNvPr id="8" name="Rectangle 7"/>
            <p:cNvSpPr/>
            <p:nvPr/>
          </p:nvSpPr>
          <p:spPr>
            <a:xfrm>
              <a:off x="7654118" y="1726446"/>
              <a:ext cx="873457" cy="48513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68535" y="1200090"/>
              <a:ext cx="1444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Actual RAM</a:t>
              </a:r>
              <a:endParaRPr lang="en-US" sz="2000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54118" y="4069318"/>
              <a:ext cx="873457" cy="43672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3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54117" y="2379738"/>
              <a:ext cx="873457" cy="43672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2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654119" y="4940492"/>
              <a:ext cx="873457" cy="43672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1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54117" y="2816467"/>
              <a:ext cx="873457" cy="43672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0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06660" y="1541780"/>
              <a:ext cx="124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0xFFFFFFFF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361775" y="6338125"/>
              <a:ext cx="133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0x00000000</a:t>
              </a:r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277805" y="1726446"/>
            <a:ext cx="2064995" cy="4394156"/>
            <a:chOff x="3277805" y="1726446"/>
            <a:chExt cx="2064995" cy="4394156"/>
          </a:xfrm>
        </p:grpSpPr>
        <p:sp>
          <p:nvSpPr>
            <p:cNvPr id="7" name="Rectangle 6"/>
            <p:cNvSpPr/>
            <p:nvPr/>
          </p:nvSpPr>
          <p:spPr>
            <a:xfrm>
              <a:off x="4117073" y="2531663"/>
              <a:ext cx="873457" cy="342558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64803" y="1726446"/>
              <a:ext cx="157799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Guest OS’s</a:t>
              </a:r>
            </a:p>
            <a:p>
              <a:pPr algn="ctr"/>
              <a:r>
                <a:rPr lang="en-US" sz="2000" b="1" dirty="0" smtClean="0"/>
                <a:t>View of RAM</a:t>
              </a:r>
              <a:endParaRPr lang="en-US" sz="2000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117072" y="4797194"/>
              <a:ext cx="873457" cy="43672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3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17073" y="5233923"/>
              <a:ext cx="873457" cy="43672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2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17073" y="3744041"/>
              <a:ext cx="873457" cy="43672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1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17071" y="2816468"/>
              <a:ext cx="873457" cy="43672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0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81747" y="2346997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0xFFFF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77805" y="5751270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0x0000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5131" y="292702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-7311" y="519255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</a:t>
            </a:r>
            <a:endParaRPr lang="en-US" dirty="0"/>
          </a:p>
        </p:txBody>
      </p:sp>
      <p:cxnSp>
        <p:nvCxnSpPr>
          <p:cNvPr id="31" name="Straight Arrow Connector 30"/>
          <p:cNvCxnSpPr>
            <a:endCxn id="16" idx="1"/>
          </p:cNvCxnSpPr>
          <p:nvPr/>
        </p:nvCxnSpPr>
        <p:spPr>
          <a:xfrm>
            <a:off x="1501256" y="3507474"/>
            <a:ext cx="2615816" cy="150808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3"/>
            <a:endCxn id="17" idx="1"/>
          </p:cNvCxnSpPr>
          <p:nvPr/>
        </p:nvCxnSpPr>
        <p:spPr>
          <a:xfrm>
            <a:off x="1501256" y="3944204"/>
            <a:ext cx="2615817" cy="1508084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3"/>
            <a:endCxn id="18" idx="1"/>
          </p:cNvCxnSpPr>
          <p:nvPr/>
        </p:nvCxnSpPr>
        <p:spPr>
          <a:xfrm flipV="1">
            <a:off x="1501256" y="3962406"/>
            <a:ext cx="2615817" cy="418527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3"/>
            <a:endCxn id="19" idx="1"/>
          </p:cNvCxnSpPr>
          <p:nvPr/>
        </p:nvCxnSpPr>
        <p:spPr>
          <a:xfrm flipV="1">
            <a:off x="1501256" y="3034833"/>
            <a:ext cx="2615815" cy="178510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3"/>
            <a:endCxn id="23" idx="1"/>
          </p:cNvCxnSpPr>
          <p:nvPr/>
        </p:nvCxnSpPr>
        <p:spPr>
          <a:xfrm flipV="1">
            <a:off x="4990528" y="3034832"/>
            <a:ext cx="2663589" cy="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2" idx="1"/>
          </p:cNvCxnSpPr>
          <p:nvPr/>
        </p:nvCxnSpPr>
        <p:spPr>
          <a:xfrm>
            <a:off x="4990530" y="3962407"/>
            <a:ext cx="2663589" cy="119645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0" idx="1"/>
          </p:cNvCxnSpPr>
          <p:nvPr/>
        </p:nvCxnSpPr>
        <p:spPr>
          <a:xfrm flipV="1">
            <a:off x="4990530" y="4287683"/>
            <a:ext cx="2663588" cy="75061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7" idx="3"/>
            <a:endCxn id="21" idx="1"/>
          </p:cNvCxnSpPr>
          <p:nvPr/>
        </p:nvCxnSpPr>
        <p:spPr>
          <a:xfrm flipV="1">
            <a:off x="4990530" y="2598103"/>
            <a:ext cx="2663587" cy="285418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09176" y="57912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VA </a:t>
            </a:r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PA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10200" y="57912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P</a:t>
            </a:r>
            <a:r>
              <a:rPr lang="en-US" sz="3200" dirty="0" smtClean="0">
                <a:solidFill>
                  <a:srgbClr val="FF0000"/>
                </a:solidFill>
              </a:rPr>
              <a:t>A </a:t>
            </a:r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MA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6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a 2 Level Indirection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Guest is only aware of VA </a:t>
            </a:r>
            <a:r>
              <a:rPr lang="en-US" dirty="0" smtClean="0">
                <a:sym typeface="Wingdings" panose="05000000000000000000" pitchFamily="2" charset="2"/>
              </a:rPr>
              <a:t> PA mapping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Issues only VA to hardware MMU</a:t>
            </a:r>
          </a:p>
          <a:p>
            <a:pPr lvl="1"/>
            <a:r>
              <a:rPr lang="en-US" b="1" dirty="0" smtClean="0">
                <a:sym typeface="Wingdings" panose="05000000000000000000" pitchFamily="2" charset="2"/>
              </a:rPr>
              <a:t>MMU supports only a single mapping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Solution: Shadow Page Table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Hypervisor maintains a single shadow page table in the MMU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Shadow page table contains direct VA  MA mapping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Trick is to maintain consistency!!!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4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2043552" y="1219200"/>
            <a:ext cx="4664429" cy="24336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043552" y="3778518"/>
            <a:ext cx="4750807" cy="24002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71099"/>
          </a:xfrm>
        </p:spPr>
        <p:txBody>
          <a:bodyPr/>
          <a:lstStyle/>
          <a:p>
            <a:r>
              <a:rPr lang="en-US" dirty="0" smtClean="0"/>
              <a:t>Shadow Page Tables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52400" y="2627831"/>
            <a:ext cx="1990195" cy="2290245"/>
            <a:chOff x="158918" y="2780260"/>
            <a:chExt cx="1990195" cy="2290245"/>
          </a:xfrm>
        </p:grpSpPr>
        <p:sp>
          <p:nvSpPr>
            <p:cNvPr id="5" name="Rectangle 4"/>
            <p:cNvSpPr/>
            <p:nvPr/>
          </p:nvSpPr>
          <p:spPr>
            <a:xfrm>
              <a:off x="633200" y="4496858"/>
              <a:ext cx="1153234" cy="40863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7427" y="47011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8918" y="318037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64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8918" y="430027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8918" y="393094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32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8918" y="35448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48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3201" y="4115613"/>
              <a:ext cx="1153234" cy="38223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1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33201" y="3739849"/>
              <a:ext cx="1153234" cy="3854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2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3201" y="3359015"/>
              <a:ext cx="1153234" cy="37159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3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0522" y="2780260"/>
              <a:ext cx="18785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Virtual Memory</a:t>
              </a:r>
              <a:endParaRPr lang="en-US" sz="2000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661306" y="1282924"/>
            <a:ext cx="2009575" cy="2303892"/>
            <a:chOff x="4378351" y="2767602"/>
            <a:chExt cx="2009575" cy="2303892"/>
          </a:xfrm>
        </p:grpSpPr>
        <p:sp>
          <p:nvSpPr>
            <p:cNvPr id="15" name="Rectangle 14"/>
            <p:cNvSpPr/>
            <p:nvPr/>
          </p:nvSpPr>
          <p:spPr>
            <a:xfrm>
              <a:off x="4852633" y="4497847"/>
              <a:ext cx="1153234" cy="4086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0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36860" y="47021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78351" y="3181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64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78351" y="430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78351" y="39319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32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78351" y="354580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48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52634" y="4116602"/>
              <a:ext cx="1153234" cy="38223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1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852634" y="3740838"/>
              <a:ext cx="1153234" cy="38549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2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2634" y="3360004"/>
              <a:ext cx="1153234" cy="3715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3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80773" y="2767602"/>
              <a:ext cx="20071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Physical Memory</a:t>
              </a:r>
              <a:endParaRPr lang="en-US" sz="2000" b="1" dirty="0"/>
            </a:p>
          </p:txBody>
        </p: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777766"/>
              </p:ext>
            </p:extLst>
          </p:nvPr>
        </p:nvGraphicFramePr>
        <p:xfrm>
          <a:off x="2561228" y="1692105"/>
          <a:ext cx="15500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018"/>
                <a:gridCol w="7750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VPN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PFN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4624205" y="3817413"/>
            <a:ext cx="2083776" cy="2322414"/>
            <a:chOff x="4312534" y="2749080"/>
            <a:chExt cx="2083776" cy="2322414"/>
          </a:xfrm>
        </p:grpSpPr>
        <p:sp>
          <p:nvSpPr>
            <p:cNvPr id="29" name="Rectangle 28"/>
            <p:cNvSpPr/>
            <p:nvPr/>
          </p:nvSpPr>
          <p:spPr>
            <a:xfrm>
              <a:off x="4852633" y="4497847"/>
              <a:ext cx="1153234" cy="40863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0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36860" y="47021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78351" y="3181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64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78351" y="430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78351" y="39319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32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78351" y="354580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48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852634" y="4116602"/>
              <a:ext cx="1153234" cy="38223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1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852634" y="3740838"/>
              <a:ext cx="1153234" cy="38549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2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852634" y="3360004"/>
              <a:ext cx="1153234" cy="37159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3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12534" y="2749080"/>
              <a:ext cx="2083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Machine Memory</a:t>
              </a:r>
              <a:endParaRPr lang="en-US" sz="2000" b="1" dirty="0"/>
            </a:p>
          </p:txBody>
        </p:sp>
      </p:grp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447356"/>
              </p:ext>
            </p:extLst>
          </p:nvPr>
        </p:nvGraphicFramePr>
        <p:xfrm>
          <a:off x="2561228" y="4217167"/>
          <a:ext cx="15500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018"/>
                <a:gridCol w="7750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VPN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MFN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2308410" y="1280624"/>
            <a:ext cx="1990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Guest Page Table</a:t>
            </a:r>
            <a:endParaRPr lang="en-US" sz="2000" b="1" dirty="0"/>
          </a:p>
        </p:txBody>
      </p:sp>
      <p:sp>
        <p:nvSpPr>
          <p:cNvPr id="43" name="Right Arrow 42"/>
          <p:cNvSpPr/>
          <p:nvPr/>
        </p:nvSpPr>
        <p:spPr>
          <a:xfrm rot="19191418">
            <a:off x="1882281" y="2999784"/>
            <a:ext cx="696036" cy="571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4176507" y="2355713"/>
            <a:ext cx="494238" cy="57188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 rot="2193883">
            <a:off x="1880174" y="4523232"/>
            <a:ext cx="696036" cy="571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4195784" y="4908724"/>
            <a:ext cx="494238" cy="57188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ular Callout 49"/>
          <p:cNvSpPr/>
          <p:nvPr/>
        </p:nvSpPr>
        <p:spPr>
          <a:xfrm>
            <a:off x="6911232" y="1648118"/>
            <a:ext cx="2038087" cy="1342159"/>
          </a:xfrm>
          <a:prstGeom prst="wedgeRectCallout">
            <a:avLst>
              <a:gd name="adj1" fmla="val -68729"/>
              <a:gd name="adj2" fmla="val -8054"/>
            </a:avLst>
          </a:prstGeom>
          <a:solidFill>
            <a:schemeClr val="accent4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Maintained by the guest 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Invalid for the MMU</a:t>
            </a:r>
            <a:endParaRPr lang="en-US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2230299" y="3817413"/>
            <a:ext cx="2223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Shadow Page Table</a:t>
            </a:r>
            <a:endParaRPr lang="en-US" sz="2000" b="1" dirty="0"/>
          </a:p>
        </p:txBody>
      </p:sp>
      <p:sp>
        <p:nvSpPr>
          <p:cNvPr id="52" name="Rectangular Callout 51"/>
          <p:cNvSpPr/>
          <p:nvPr/>
        </p:nvSpPr>
        <p:spPr>
          <a:xfrm>
            <a:off x="6911232" y="4212108"/>
            <a:ext cx="2038087" cy="1342159"/>
          </a:xfrm>
          <a:prstGeom prst="wedgeRectCallout">
            <a:avLst>
              <a:gd name="adj1" fmla="val -68729"/>
              <a:gd name="adj2" fmla="val -805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Maintained by the VMM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Valid for the MMU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1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6" grpId="0" animBg="1"/>
      <p:bldP spid="48" grpId="0" animBg="1"/>
      <p:bldP spid="49" grpId="0" animBg="1"/>
      <p:bldP spid="50" grpId="0" animBg="1"/>
      <p:bldP spid="51" grpId="0"/>
      <p:bldP spid="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Shadow Page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guest can update its page tables at any time</a:t>
            </a:r>
          </a:p>
          <a:p>
            <a:pPr lvl="1"/>
            <a:r>
              <a:rPr lang="en-US" dirty="0" smtClean="0"/>
              <a:t>Not a privileged instruction – not trapped!</a:t>
            </a:r>
          </a:p>
          <a:p>
            <a:pPr lvl="1"/>
            <a:r>
              <a:rPr lang="en-US" dirty="0" smtClean="0"/>
              <a:t>Without knowing when the guest OS updates its page table, the hypervisor cannot maintain the correct entry in the shadow page table</a:t>
            </a:r>
          </a:p>
          <a:p>
            <a:r>
              <a:rPr lang="en-US" dirty="0" smtClean="0"/>
              <a:t>Solution: Mark the guest page tables as read only</a:t>
            </a:r>
          </a:p>
          <a:p>
            <a:pPr lvl="1"/>
            <a:r>
              <a:rPr lang="en-US" dirty="0" smtClean="0"/>
              <a:t>Writing generates an exception, which can be trapped by hypervisor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during page faults?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Two kinds of page faults can occur:</a:t>
            </a:r>
          </a:p>
          <a:p>
            <a:pPr lvl="1"/>
            <a:r>
              <a:rPr lang="en-US" dirty="0" smtClean="0"/>
              <a:t>True Miss : The mapping does not exist in the guest page table</a:t>
            </a:r>
          </a:p>
          <a:p>
            <a:pPr lvl="1"/>
            <a:r>
              <a:rPr lang="en-US" dirty="0" smtClean="0"/>
              <a:t>Hidden Miss : The mapping exists in the guest page table, but is absent in the shadow page table</a:t>
            </a:r>
          </a:p>
          <a:p>
            <a:r>
              <a:rPr lang="en-US" dirty="0" smtClean="0"/>
              <a:t>The hypervisor should disambiguate between the two</a:t>
            </a:r>
          </a:p>
          <a:p>
            <a:r>
              <a:rPr lang="en-US" dirty="0" smtClean="0"/>
              <a:t>On every miss, the hypervisor walks the guest page table [Tracing]</a:t>
            </a:r>
          </a:p>
          <a:p>
            <a:pPr lvl="1"/>
            <a:r>
              <a:rPr lang="en-US" dirty="0" smtClean="0"/>
              <a:t>If a mapping exists, the hypervisor silently updates the shadow page table and retries the instruction</a:t>
            </a:r>
          </a:p>
          <a:p>
            <a:pPr lvl="1"/>
            <a:r>
              <a:rPr lang="en-US" dirty="0" smtClean="0"/>
              <a:t>Otherwise, the hypervisor forwards the page fault to the guest OS for handling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1235122"/>
            <a:ext cx="8734568" cy="5540991"/>
          </a:xfrm>
        </p:spPr>
        <p:txBody>
          <a:bodyPr/>
          <a:lstStyle/>
          <a:p>
            <a:r>
              <a:rPr lang="en-US" dirty="0" smtClean="0"/>
              <a:t>The good: shadow tables allow the MMU to directly translate guest VPNs to hardware pages</a:t>
            </a:r>
          </a:p>
          <a:p>
            <a:pPr lvl="1"/>
            <a:r>
              <a:rPr lang="en-US" dirty="0" smtClean="0"/>
              <a:t>Thus, guest OS code and guest apps can execute directly on the CPU</a:t>
            </a:r>
          </a:p>
          <a:p>
            <a:r>
              <a:rPr lang="en-US" dirty="0" smtClean="0"/>
              <a:t>The bad:</a:t>
            </a:r>
          </a:p>
          <a:p>
            <a:pPr lvl="1"/>
            <a:r>
              <a:rPr lang="en-US" dirty="0" smtClean="0"/>
              <a:t>Double the amount of memory used for page tables</a:t>
            </a:r>
          </a:p>
          <a:p>
            <a:pPr lvl="2"/>
            <a:r>
              <a:rPr lang="en-US" dirty="0" smtClean="0"/>
              <a:t>i.e. the guest’s tables and the shadow tables</a:t>
            </a:r>
          </a:p>
          <a:p>
            <a:pPr lvl="1"/>
            <a:r>
              <a:rPr lang="en-US" dirty="0" smtClean="0"/>
              <a:t>Overhead due to VMM traps</a:t>
            </a:r>
          </a:p>
          <a:p>
            <a:pPr lvl="1"/>
            <a:r>
              <a:rPr lang="en-US" dirty="0" smtClean="0"/>
              <a:t>TLB flush whenever a “world switch” occurs</a:t>
            </a:r>
          </a:p>
          <a:p>
            <a:pPr lvl="2"/>
            <a:r>
              <a:rPr lang="en-US" dirty="0" smtClean="0"/>
              <a:t>Loss of performance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682</Words>
  <Application>Microsoft Office PowerPoint</Application>
  <PresentationFormat>On-screen Show (4:3)</PresentationFormat>
  <Paragraphs>167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x86 Memory Virtualization</vt:lpstr>
      <vt:lpstr>Memory Virtualization</vt:lpstr>
      <vt:lpstr>Paging without Virtualization</vt:lpstr>
      <vt:lpstr>Paging with Virtualization</vt:lpstr>
      <vt:lpstr>Does a 2 Level Indirection Work?</vt:lpstr>
      <vt:lpstr>Shadow Page Tables</vt:lpstr>
      <vt:lpstr>Building Shadow Page Tables</vt:lpstr>
      <vt:lpstr>What happens during page faults?</vt:lpstr>
      <vt:lpstr>Pros and Cons</vt:lpstr>
      <vt:lpstr>Second Level Address Translation (SLAT)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Virtualizing the x86 Architecture</dc:title>
  <dc:creator>User</dc:creator>
  <cp:lastModifiedBy>User</cp:lastModifiedBy>
  <cp:revision>87</cp:revision>
  <dcterms:created xsi:type="dcterms:W3CDTF">2006-08-16T00:00:00Z</dcterms:created>
  <dcterms:modified xsi:type="dcterms:W3CDTF">2020-10-13T07:51:40Z</dcterms:modified>
</cp:coreProperties>
</file>