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327" r:id="rId5"/>
    <p:sldId id="320" r:id="rId6"/>
    <p:sldId id="328" r:id="rId7"/>
    <p:sldId id="329" r:id="rId8"/>
    <p:sldId id="330" r:id="rId9"/>
    <p:sldId id="331" r:id="rId10"/>
    <p:sldId id="332" r:id="rId11"/>
    <p:sldId id="333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643-CE1C-4A62-BDC6-93AF094B0D0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C339-586B-49EF-8F72-748A77ED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D3EE-F096-4683-9B82-875C22CF2755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D54B-8712-407E-8676-85989CF5638E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C238-B77E-45EF-82E4-FBFB1D5915B5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6CA-8C9B-4486-86A1-3E9D3BA1C9CD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530E-36D0-401D-871F-477879FB09C2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0C45-83D9-4F85-B8E9-B5DA8813A2EE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F700-AC12-4209-BC3E-611F0ABAD080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9C0-04E1-4487-9E4D-25B9C4D4E5F1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C93A-B2CD-4DD9-BB1E-3D62E9B92B3C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4A7C-4FF3-4EE1-AACF-4444425D1F2F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7921-1C42-4B98-B73C-31992FBF143D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4BD-F863-4775-9384-9714F9DFF428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Xen Hypervisor –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channels </a:t>
            </a:r>
            <a:r>
              <a:rPr lang="en-US" dirty="0"/>
              <a:t>are mediums through which events, the Xen equivalent of a hardware interrupt, </a:t>
            </a:r>
            <a:r>
              <a:rPr lang="en-US" dirty="0" smtClean="0"/>
              <a:t>are transmitted.</a:t>
            </a:r>
          </a:p>
          <a:p>
            <a:r>
              <a:rPr lang="en-US" dirty="0"/>
              <a:t>E</a:t>
            </a:r>
            <a:r>
              <a:rPr lang="en-US" dirty="0" smtClean="0"/>
              <a:t>vent notifications </a:t>
            </a:r>
            <a:r>
              <a:rPr lang="en-US" dirty="0"/>
              <a:t>are received via </a:t>
            </a:r>
            <a:r>
              <a:rPr lang="en-US" dirty="0" smtClean="0"/>
              <a:t>an </a:t>
            </a:r>
            <a:r>
              <a:rPr lang="en-US" dirty="0" err="1"/>
              <a:t>u</a:t>
            </a:r>
            <a:r>
              <a:rPr lang="en-US" dirty="0" err="1" smtClean="0"/>
              <a:t>pcall</a:t>
            </a:r>
            <a:r>
              <a:rPr lang="en-US" dirty="0" smtClean="0"/>
              <a:t> from </a:t>
            </a:r>
            <a:r>
              <a:rPr lang="en-US" dirty="0"/>
              <a:t>Xen.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</a:t>
            </a:r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Xen boots and launches dom0, it exports a subset of the devices in the systems to </a:t>
            </a:r>
            <a:r>
              <a:rPr lang="en-US" dirty="0" smtClean="0"/>
              <a:t>the other domains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each domain’s </a:t>
            </a:r>
            <a:r>
              <a:rPr lang="en-US" dirty="0" smtClean="0"/>
              <a:t>configuration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lass devices, </a:t>
            </a:r>
            <a:r>
              <a:rPr lang="en-US" dirty="0" smtClean="0"/>
              <a:t>not </a:t>
            </a:r>
            <a:r>
              <a:rPr lang="en-US" dirty="0"/>
              <a:t>as a </a:t>
            </a:r>
            <a:r>
              <a:rPr lang="en-US" dirty="0" smtClean="0"/>
              <a:t>specific </a:t>
            </a:r>
            <a:r>
              <a:rPr lang="en-US" dirty="0"/>
              <a:t>hardware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architecture comprises two cooperating drivers: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frontend driver </a:t>
            </a:r>
            <a:r>
              <a:rPr lang="en-US" dirty="0" smtClean="0"/>
              <a:t>in </a:t>
            </a:r>
            <a:r>
              <a:rPr lang="en-US" dirty="0"/>
              <a:t>an unprivileged </a:t>
            </a:r>
            <a:r>
              <a:rPr lang="en-US" dirty="0" err="1"/>
              <a:t>domU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/>
              <a:t>backend driver</a:t>
            </a:r>
            <a:r>
              <a:rPr lang="en-US" dirty="0"/>
              <a:t>, which runs in </a:t>
            </a:r>
            <a:r>
              <a:rPr lang="en-US" dirty="0" smtClean="0"/>
              <a:t>dom0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</a:t>
            </a:r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frontend driver appears to the </a:t>
            </a:r>
            <a:r>
              <a:rPr lang="en-US" dirty="0" err="1"/>
              <a:t>domU</a:t>
            </a:r>
            <a:r>
              <a:rPr lang="en-US" dirty="0"/>
              <a:t> guest operating system as a real device.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guest </a:t>
            </a:r>
            <a:r>
              <a:rPr lang="en-US" dirty="0" smtClean="0"/>
              <a:t>can interact </a:t>
            </a:r>
            <a:r>
              <a:rPr lang="en-US" dirty="0"/>
              <a:t>with it just as it would any other device for which it had the appropriate drivers installed. </a:t>
            </a:r>
            <a:endParaRPr lang="en-US" dirty="0" smtClean="0"/>
          </a:p>
          <a:p>
            <a:pPr lvl="1"/>
            <a:r>
              <a:rPr lang="en-US" dirty="0" smtClean="0"/>
              <a:t>It can receive </a:t>
            </a:r>
            <a:r>
              <a:rPr lang="en-US" dirty="0"/>
              <a:t>I/O requests from its kernel, but since it does not have direct access to the hardware, it must </a:t>
            </a:r>
            <a:r>
              <a:rPr lang="en-US" dirty="0" smtClean="0"/>
              <a:t>pass those </a:t>
            </a:r>
            <a:r>
              <a:rPr lang="en-US" dirty="0"/>
              <a:t>requests to the backend driver running in dom0.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backend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</a:t>
            </a:r>
            <a:r>
              <a:rPr lang="en-US" dirty="0" smtClean="0"/>
              <a:t>I/O requests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validates </a:t>
            </a:r>
            <a:r>
              <a:rPr lang="en-US" dirty="0"/>
              <a:t>them for safety and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proxies </a:t>
            </a:r>
            <a:r>
              <a:rPr lang="en-US" dirty="0"/>
              <a:t>them to the real device.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I/O operation </a:t>
            </a:r>
            <a:r>
              <a:rPr lang="en-US" dirty="0"/>
              <a:t>completes, the backend driver </a:t>
            </a:r>
            <a:r>
              <a:rPr lang="en-US" dirty="0" smtClean="0"/>
              <a:t>notifies </a:t>
            </a:r>
            <a:r>
              <a:rPr lang="en-US" dirty="0"/>
              <a:t>the frontend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Xen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Xen is a type 1 hypervisor </a:t>
            </a:r>
          </a:p>
          <a:p>
            <a:r>
              <a:rPr lang="en-US" dirty="0" smtClean="0"/>
              <a:t>Creates </a:t>
            </a:r>
            <a:r>
              <a:rPr lang="en-US" dirty="0"/>
              <a:t>logical pools of system resources </a:t>
            </a:r>
            <a:r>
              <a:rPr lang="en-US" dirty="0" smtClean="0"/>
              <a:t>- many </a:t>
            </a:r>
            <a:r>
              <a:rPr lang="en-US" dirty="0"/>
              <a:t>virtual machines can share the same physical resources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Supports Full and Para virtualization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Xen can run multiple guest OS, each in its on VM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3886200" cy="4038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000" dirty="0"/>
              <a:t>Xen can run several guest operating systems each running in its own virtual machine or domain. </a:t>
            </a:r>
            <a:endParaRPr lang="en-US" sz="3000" dirty="0" smtClean="0"/>
          </a:p>
          <a:p>
            <a:pPr fontAlgn="base"/>
            <a:r>
              <a:rPr lang="en-US" sz="3000" dirty="0" smtClean="0"/>
              <a:t>When </a:t>
            </a:r>
            <a:r>
              <a:rPr lang="en-US" sz="3000" dirty="0"/>
              <a:t>Xen is first installed, it automatically creates the first domain, Domain 0 (or dom0).</a:t>
            </a:r>
          </a:p>
          <a:p>
            <a:pPr lvl="1" fontAlgn="base"/>
            <a:r>
              <a:rPr lang="en-US" sz="2600" dirty="0" smtClean="0"/>
              <a:t>management </a:t>
            </a:r>
            <a:r>
              <a:rPr lang="en-US" sz="2600" dirty="0"/>
              <a:t>domain </a:t>
            </a:r>
            <a:endParaRPr lang="en-US" sz="2600" dirty="0" smtClean="0"/>
          </a:p>
          <a:p>
            <a:pPr lvl="1" fontAlgn="base"/>
            <a:r>
              <a:rPr lang="en-US" sz="2600" dirty="0" smtClean="0"/>
              <a:t>tasks </a:t>
            </a:r>
            <a:r>
              <a:rPr lang="en-US" sz="2600" dirty="0"/>
              <a:t>like building additional </a:t>
            </a:r>
            <a:r>
              <a:rPr lang="en-US" sz="2600" dirty="0" smtClean="0"/>
              <a:t>domains, </a:t>
            </a:r>
            <a:r>
              <a:rPr lang="en-US" sz="2600" dirty="0"/>
              <a:t>managing the virtual devices for each virtual machine, suspending virtual machines, resuming virtual machines, and migrating virtual machines. </a:t>
            </a:r>
            <a:endParaRPr lang="en-US" sz="2600" dirty="0" smtClean="0"/>
          </a:p>
          <a:p>
            <a:pPr fontAlgn="base"/>
            <a:r>
              <a:rPr lang="en-US" sz="3000" dirty="0" smtClean="0"/>
              <a:t>Domain </a:t>
            </a:r>
            <a:r>
              <a:rPr lang="en-US" sz="3000" dirty="0"/>
              <a:t>0 runs a guest operating system and is responsible for the hardware devices</a:t>
            </a:r>
            <a:r>
              <a:rPr lang="en-US" sz="3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52"/>
            <a:ext cx="9144000" cy="648309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000" dirty="0"/>
              <a:t>Domain 0 is specially reserved for hypervisor operations</a:t>
            </a:r>
          </a:p>
          <a:p>
            <a:pPr fontAlgn="base"/>
            <a:r>
              <a:rPr lang="en-US" sz="3000" dirty="0"/>
              <a:t>A general VM is represented as Domain </a:t>
            </a:r>
            <a:r>
              <a:rPr lang="en-US" sz="3000" dirty="0" smtClean="0"/>
              <a:t>U</a:t>
            </a:r>
          </a:p>
          <a:p>
            <a:pPr lvl="1" fontAlgn="base"/>
            <a:r>
              <a:rPr lang="en-US" sz="2600" dirty="0" err="1" smtClean="0"/>
              <a:t>Paravirtualized</a:t>
            </a:r>
            <a:r>
              <a:rPr lang="en-US" sz="2600" dirty="0" smtClean="0"/>
              <a:t> VM is represented as </a:t>
            </a:r>
            <a:r>
              <a:rPr lang="en-US" sz="2400" dirty="0"/>
              <a:t>Domain U: </a:t>
            </a:r>
            <a:r>
              <a:rPr lang="en-US" sz="2400" dirty="0" smtClean="0"/>
              <a:t>PV Guests</a:t>
            </a:r>
          </a:p>
          <a:p>
            <a:pPr lvl="1" fontAlgn="base"/>
            <a:r>
              <a:rPr lang="en-US" sz="2400" dirty="0" smtClean="0"/>
              <a:t>Fully virtualized VM </a:t>
            </a:r>
            <a:r>
              <a:rPr lang="en-US" sz="2400" dirty="0"/>
              <a:t>is represented by Domain U</a:t>
            </a:r>
            <a:r>
              <a:rPr lang="en-US" sz="2400"/>
              <a:t>: </a:t>
            </a:r>
            <a:r>
              <a:rPr lang="en-US" sz="2400" smtClean="0"/>
              <a:t>HVM </a:t>
            </a:r>
            <a:r>
              <a:rPr lang="en-US" sz="2400" dirty="0"/>
              <a:t>Guests</a:t>
            </a:r>
            <a:endParaRPr lang="en-US" sz="2600" dirty="0"/>
          </a:p>
          <a:p>
            <a:pPr marL="457200" lvl="1" indent="0" fontAlgn="base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domain maintains its own unique and dedicated table of trap </a:t>
            </a:r>
            <a:r>
              <a:rPr lang="en-US" dirty="0" smtClean="0"/>
              <a:t>handlers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i="1" dirty="0" err="1"/>
              <a:t>set_trap_table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calls are carried out at near-native speeds without having to be </a:t>
            </a:r>
            <a:r>
              <a:rPr lang="en-US" dirty="0" smtClean="0"/>
              <a:t>executed in </a:t>
            </a:r>
            <a:r>
              <a:rPr lang="en-US" dirty="0"/>
              <a:t>Ring-0. </a:t>
            </a:r>
            <a:endParaRPr lang="en-US" dirty="0" smtClean="0"/>
          </a:p>
          <a:p>
            <a:pPr lvl="1"/>
            <a:r>
              <a:rPr lang="en-US" dirty="0" smtClean="0"/>
              <a:t>Page Fault exceptions </a:t>
            </a:r>
            <a:r>
              <a:rPr lang="en-US" dirty="0"/>
              <a:t>are carried out by Xen </a:t>
            </a:r>
            <a:r>
              <a:rPr lang="en-US" dirty="0" smtClean="0"/>
              <a:t>and the </a:t>
            </a:r>
            <a:r>
              <a:rPr lang="en-US" dirty="0"/>
              <a:t>register values stored for retrieval by the guest in Ring-1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/>
              <a:t>Borrowed Virtual Time (</a:t>
            </a:r>
            <a:r>
              <a:rPr lang="en-US" dirty="0" smtClean="0"/>
              <a:t>BVT) scheduling scheme</a:t>
            </a:r>
          </a:p>
          <a:p>
            <a:pPr lvl="1"/>
            <a:r>
              <a:rPr lang="en-US" dirty="0" smtClean="0"/>
              <a:t>Hybrid </a:t>
            </a:r>
            <a:r>
              <a:rPr lang="en-US" dirty="0"/>
              <a:t>algorithm that is both work-conserving and has mechanisms </a:t>
            </a:r>
            <a:r>
              <a:rPr lang="en-US" dirty="0" smtClean="0"/>
              <a:t>for low-latency </a:t>
            </a:r>
            <a:r>
              <a:rPr lang="en-US" dirty="0"/>
              <a:t>dispatch, or domain </a:t>
            </a:r>
            <a:r>
              <a:rPr lang="en-US" dirty="0" smtClean="0"/>
              <a:t>wake-up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 32 bit architecture, Xen reserves the top 64 MB space for itself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domU</a:t>
            </a:r>
            <a:r>
              <a:rPr lang="en-US" dirty="0" smtClean="0"/>
              <a:t> </a:t>
            </a:r>
            <a:r>
              <a:rPr lang="en-US" dirty="0"/>
              <a:t>has a maximum and current </a:t>
            </a:r>
            <a:r>
              <a:rPr lang="en-US" dirty="0" smtClean="0"/>
              <a:t>consumed physical </a:t>
            </a:r>
            <a:r>
              <a:rPr lang="en-US" dirty="0"/>
              <a:t>memory allocation.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alloon </a:t>
            </a:r>
            <a:r>
              <a:rPr lang="en-US" dirty="0"/>
              <a:t>driver concept for each domain, </a:t>
            </a:r>
            <a:r>
              <a:rPr lang="en-US" dirty="0" smtClean="0"/>
              <a:t>that </a:t>
            </a:r>
            <a:r>
              <a:rPr lang="en-US" dirty="0"/>
              <a:t>allows the operating system to adjust its current memory allocation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“unused” allocation to be consumed in other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Shadow Page Tables for memory virtualization</a:t>
            </a:r>
          </a:p>
          <a:p>
            <a:pPr lvl="1"/>
            <a:r>
              <a:rPr lang="en-US" dirty="0" smtClean="0"/>
              <a:t>Can use SLAT if hardware virtualization is enabled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Virtualization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Xen follows a </a:t>
            </a:r>
            <a:r>
              <a:rPr lang="en-US" dirty="0" err="1" smtClean="0"/>
              <a:t>paravirtualization</a:t>
            </a:r>
            <a:r>
              <a:rPr lang="en-US" dirty="0" smtClean="0"/>
              <a:t> approach for I/O virtualization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device </a:t>
            </a:r>
            <a:r>
              <a:rPr lang="en-US" dirty="0" smtClean="0"/>
              <a:t>drivers that </a:t>
            </a:r>
            <a:r>
              <a:rPr lang="en-US" dirty="0"/>
              <a:t>are coded to be Xen-aware and interact with the hypervisor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Can be used by both modified/unmodified OS</a:t>
            </a:r>
          </a:p>
          <a:p>
            <a:r>
              <a:rPr lang="en-US" dirty="0" smtClean="0"/>
              <a:t>Three components cooperate to allow for device virtualization in Xen</a:t>
            </a:r>
          </a:p>
          <a:p>
            <a:pPr lvl="1"/>
            <a:r>
              <a:rPr lang="en-US" dirty="0" smtClean="0"/>
              <a:t>Device </a:t>
            </a:r>
            <a:r>
              <a:rPr lang="en-US" dirty="0"/>
              <a:t>I/O </a:t>
            </a:r>
            <a:r>
              <a:rPr lang="en-US" dirty="0" smtClean="0"/>
              <a:t>Rings</a:t>
            </a:r>
          </a:p>
          <a:p>
            <a:pPr lvl="1"/>
            <a:r>
              <a:rPr lang="en-US" dirty="0" smtClean="0"/>
              <a:t>Event Channels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I/O Devices and Split Device </a:t>
            </a:r>
            <a:r>
              <a:rPr lang="en-US" dirty="0" smtClean="0"/>
              <a:t>Drivers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 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52578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633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Xen Hypervisor – Case Study</vt:lpstr>
      <vt:lpstr>Overview of Xen</vt:lpstr>
      <vt:lpstr>Domain 0</vt:lpstr>
      <vt:lpstr>PowerPoint Presentation</vt:lpstr>
      <vt:lpstr>A Few Terminologies</vt:lpstr>
      <vt:lpstr>CPU Virtualization</vt:lpstr>
      <vt:lpstr>Memory Virtualization</vt:lpstr>
      <vt:lpstr>I/O Virtualization</vt:lpstr>
      <vt:lpstr>Device I/O Rings</vt:lpstr>
      <vt:lpstr>Event Channels</vt:lpstr>
      <vt:lpstr>Split Device Drivers</vt:lpstr>
      <vt:lpstr>Split Device Drivers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User</dc:creator>
  <cp:lastModifiedBy>User</cp:lastModifiedBy>
  <cp:revision>214</cp:revision>
  <dcterms:created xsi:type="dcterms:W3CDTF">2006-08-16T00:00:00Z</dcterms:created>
  <dcterms:modified xsi:type="dcterms:W3CDTF">2020-10-27T05:45:42Z</dcterms:modified>
</cp:coreProperties>
</file>