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58" r:id="rId8"/>
    <p:sldId id="259" r:id="rId9"/>
    <p:sldId id="260" r:id="rId10"/>
    <p:sldId id="280" r:id="rId11"/>
    <p:sldId id="261" r:id="rId12"/>
    <p:sldId id="281" r:id="rId13"/>
    <p:sldId id="28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8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5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8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2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BD44-E41C-4FE8-921A-AD62E93C7199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B5C2-A78E-4E38-9507-2699346B8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0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600" b="1" dirty="0" smtClean="0"/>
              <a:t>Decision </a:t>
            </a:r>
            <a:r>
              <a:rPr lang="en-IN" sz="3600" b="1" dirty="0"/>
              <a:t>Trees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7732773" cy="633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3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9" y="188640"/>
            <a:ext cx="8124241" cy="577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1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4" y="0"/>
            <a:ext cx="8046228" cy="620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0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162"/>
            <a:ext cx="7955948" cy="614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2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 smtClean="0"/>
              <a:t>Multiway</a:t>
            </a:r>
            <a:r>
              <a:rPr lang="en-IN" i="1" dirty="0" smtClean="0"/>
              <a:t> Splits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r>
              <a:rPr lang="en-IN" sz="2400" dirty="0"/>
              <a:t>In general, more splits allow impurity to </a:t>
            </a:r>
            <a:r>
              <a:rPr lang="en-IN" sz="2400" dirty="0" smtClean="0"/>
              <a:t>drop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Splits reduce the samples in each branch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With few samples, it is likely that one </a:t>
            </a:r>
            <a:r>
              <a:rPr lang="en-IN" sz="2000" dirty="0" smtClean="0"/>
              <a:t>sample might </a:t>
            </a:r>
            <a:r>
              <a:rPr lang="en-IN" sz="2000" dirty="0"/>
              <a:t>dominate (1 sample, impurity=0, 2 </a:t>
            </a:r>
            <a:r>
              <a:rPr lang="en-IN" sz="2000" dirty="0" smtClean="0"/>
              <a:t>samples,  50</a:t>
            </a:r>
            <a:r>
              <a:rPr lang="en-IN" sz="2000" dirty="0"/>
              <a:t>% chance impurity=0)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Proper scaling of change of impurity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Large split is </a:t>
            </a:r>
            <a:r>
              <a:rPr lang="en-IN" sz="2000" dirty="0" smtClean="0"/>
              <a:t>penalized</a:t>
            </a:r>
          </a:p>
          <a:p>
            <a:pPr lvl="1"/>
            <a:endParaRPr lang="en-IN" sz="2000" b="1" i="1" dirty="0"/>
          </a:p>
          <a:p>
            <a:pPr lvl="1"/>
            <a:endParaRPr lang="en-IN" sz="2000" b="1" i="1" dirty="0" smtClean="0"/>
          </a:p>
          <a:p>
            <a:pPr lvl="1"/>
            <a:endParaRPr lang="en-IN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96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22355"/>
            <a:ext cx="2842717" cy="88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474" y="4869160"/>
            <a:ext cx="3683496" cy="100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9218" idx="2"/>
            <a:endCxn id="9219" idx="0"/>
          </p:cNvCxnSpPr>
          <p:nvPr/>
        </p:nvCxnSpPr>
        <p:spPr>
          <a:xfrm flipH="1">
            <a:off x="4769222" y="4405749"/>
            <a:ext cx="1" cy="463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6087685"/>
            <a:ext cx="30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Larger the entropy -&gt; bad split</a:t>
            </a:r>
            <a:endParaRPr lang="en-IN" dirty="0"/>
          </a:p>
        </p:txBody>
      </p:sp>
      <p:sp>
        <p:nvSpPr>
          <p:cNvPr id="8" name="Left Arrow 7"/>
          <p:cNvSpPr/>
          <p:nvPr/>
        </p:nvSpPr>
        <p:spPr>
          <a:xfrm rot="2889126">
            <a:off x="5245170" y="5776646"/>
            <a:ext cx="504056" cy="260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Several different mathematical measures of impurity have </a:t>
            </a:r>
            <a:r>
              <a:rPr lang="en-IN" sz="2400" dirty="0" smtClean="0"/>
              <a:t>been proposed</a:t>
            </a:r>
            <a:r>
              <a:rPr lang="en-IN" sz="2400" dirty="0"/>
              <a:t>, all of which have basically the same </a:t>
            </a:r>
            <a:r>
              <a:rPr lang="en-IN" sz="2400" dirty="0" smtClean="0"/>
              <a:t>behaviour.</a:t>
            </a:r>
          </a:p>
          <a:p>
            <a:pPr lvl="1"/>
            <a:r>
              <a:rPr lang="en-IN" sz="2000" dirty="0" smtClean="0"/>
              <a:t>Entropy 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Variance 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err="1"/>
              <a:t>Gini</a:t>
            </a:r>
            <a:r>
              <a:rPr lang="en-IN" sz="2000" dirty="0"/>
              <a:t> </a:t>
            </a:r>
            <a:r>
              <a:rPr lang="en-IN" sz="2000" dirty="0" smtClean="0"/>
              <a:t>Impurity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Misclassification impurity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4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Entropy Impurity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Let </a:t>
            </a:r>
            <a:r>
              <a:rPr lang="en-IN" i="1" dirty="0"/>
              <a:t>i(N)</a:t>
            </a:r>
            <a:r>
              <a:rPr lang="en-IN" dirty="0"/>
              <a:t> denote the </a:t>
            </a:r>
            <a:r>
              <a:rPr lang="en-IN" dirty="0" smtClean="0"/>
              <a:t>impurity of a node </a:t>
            </a:r>
            <a:r>
              <a:rPr lang="en-IN" i="1" dirty="0"/>
              <a:t>N</a:t>
            </a:r>
            <a:r>
              <a:rPr lang="en-IN" dirty="0"/>
              <a:t>. In all cases, we want </a:t>
            </a:r>
            <a:r>
              <a:rPr lang="en-IN" i="1" dirty="0"/>
              <a:t>i(N)</a:t>
            </a:r>
            <a:r>
              <a:rPr lang="en-IN" dirty="0"/>
              <a:t> to be 0 if all of the patterns that reach the </a:t>
            </a:r>
            <a:r>
              <a:rPr lang="en-IN" dirty="0" smtClean="0"/>
              <a:t>node bear </a:t>
            </a:r>
            <a:r>
              <a:rPr lang="en-IN" dirty="0"/>
              <a:t>the same category label, and to be large if the categories are equally represented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The most popular measure is the </a:t>
            </a:r>
            <a:r>
              <a:rPr lang="en-IN" i="1" dirty="0"/>
              <a:t>entropy impurity </a:t>
            </a:r>
            <a:r>
              <a:rPr lang="en-IN" dirty="0" smtClean="0"/>
              <a:t>(</a:t>
            </a:r>
            <a:r>
              <a:rPr lang="en-IN" i="1" dirty="0" smtClean="0"/>
              <a:t>information impurity</a:t>
            </a:r>
            <a:r>
              <a:rPr lang="en-IN" dirty="0" smtClean="0"/>
              <a:t>).</a:t>
            </a:r>
          </a:p>
          <a:p>
            <a:endParaRPr lang="en-IN" dirty="0" smtClean="0"/>
          </a:p>
          <a:p>
            <a:r>
              <a:rPr lang="en-IN" b="1" dirty="0" smtClean="0"/>
              <a:t>Entropy</a:t>
            </a:r>
            <a:r>
              <a:rPr lang="en-IN" dirty="0" smtClean="0"/>
              <a:t>: </a:t>
            </a:r>
            <a:r>
              <a:rPr lang="en-IN" dirty="0"/>
              <a:t>A measure of “randomness” </a:t>
            </a:r>
            <a:r>
              <a:rPr lang="en-IN" dirty="0" smtClean="0"/>
              <a:t>or “unpredictability.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In information theory, the number of </a:t>
            </a:r>
            <a:r>
              <a:rPr lang="en-IN" dirty="0" smtClean="0"/>
              <a:t>bits that </a:t>
            </a:r>
            <a:r>
              <a:rPr lang="en-IN" dirty="0"/>
              <a:t>are needed to code the </a:t>
            </a:r>
            <a:r>
              <a:rPr lang="en-IN" dirty="0" smtClean="0"/>
              <a:t>transmission.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7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Entropy Impurity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sz="2400" dirty="0"/>
              <a:t>where </a:t>
            </a:r>
            <a:r>
              <a:rPr lang="en-IN" sz="2400" i="1" dirty="0"/>
              <a:t>P</a:t>
            </a:r>
            <a:r>
              <a:rPr lang="en-IN" sz="2400" dirty="0"/>
              <a:t>(</a:t>
            </a:r>
            <a:r>
              <a:rPr lang="en-IN" sz="2400" i="1" dirty="0" err="1"/>
              <a:t>ωj</a:t>
            </a:r>
            <a:r>
              <a:rPr lang="en-IN" sz="2400" dirty="0"/>
              <a:t>) is the fraction of patterns at node </a:t>
            </a:r>
            <a:r>
              <a:rPr lang="en-IN" sz="2400" i="1" dirty="0"/>
              <a:t>N </a:t>
            </a:r>
            <a:r>
              <a:rPr lang="en-IN" sz="2400" dirty="0"/>
              <a:t>that are in category </a:t>
            </a:r>
            <a:r>
              <a:rPr lang="en-IN" sz="2400" i="1" dirty="0" err="1"/>
              <a:t>ωj</a:t>
            </a:r>
            <a:r>
              <a:rPr lang="en-IN" sz="2400" i="1" dirty="0"/>
              <a:t> </a:t>
            </a:r>
            <a:r>
              <a:rPr lang="en-IN" sz="2400" dirty="0"/>
              <a:t>.</a:t>
            </a:r>
            <a:r>
              <a:rPr lang="en-IN" sz="2400" i="1" dirty="0" smtClean="0"/>
              <a:t>∗</a:t>
            </a:r>
          </a:p>
          <a:p>
            <a:endParaRPr lang="en-IN" sz="2400" i="1" dirty="0" smtClean="0"/>
          </a:p>
          <a:p>
            <a:r>
              <a:rPr lang="en-IN" sz="2400" i="1" dirty="0" smtClean="0"/>
              <a:t> </a:t>
            </a:r>
            <a:r>
              <a:rPr lang="en-IN" sz="2400" dirty="0" smtClean="0"/>
              <a:t>By the </a:t>
            </a:r>
            <a:r>
              <a:rPr lang="en-IN" sz="2400" dirty="0"/>
              <a:t>well-known properties of entropy, if all the patterns are of the same </a:t>
            </a:r>
            <a:r>
              <a:rPr lang="en-IN" sz="2400" dirty="0" smtClean="0"/>
              <a:t>category, the </a:t>
            </a:r>
            <a:r>
              <a:rPr lang="en-IN" sz="2400" dirty="0"/>
              <a:t>impurity is 0; otherwise it is positive, with the greatest value </a:t>
            </a:r>
            <a:r>
              <a:rPr lang="en-IN" sz="2400" dirty="0" smtClean="0"/>
              <a:t>occurring </a:t>
            </a:r>
            <a:r>
              <a:rPr lang="en-IN" sz="2400" dirty="0"/>
              <a:t>when </a:t>
            </a:r>
            <a:r>
              <a:rPr lang="en-IN" sz="2400" dirty="0" smtClean="0"/>
              <a:t>the different </a:t>
            </a:r>
            <a:r>
              <a:rPr lang="en-IN" sz="2400" dirty="0"/>
              <a:t>classes are equally likely.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52736"/>
            <a:ext cx="419703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7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variance impurity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Another </a:t>
            </a:r>
            <a:r>
              <a:rPr lang="en-IN" sz="2400" dirty="0"/>
              <a:t>definition of impurity is particularly useful in the two-category case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/>
              <a:t>Given the desire to have zero impurity when the node represents only patterns </a:t>
            </a:r>
            <a:r>
              <a:rPr lang="en-IN" sz="2400" dirty="0" smtClean="0"/>
              <a:t>of a </a:t>
            </a:r>
            <a:r>
              <a:rPr lang="en-IN" sz="2400" dirty="0"/>
              <a:t>single category, the simplest polynomial form is:</a:t>
            </a:r>
          </a:p>
          <a:p>
            <a:pPr marL="0" indent="0" algn="ctr">
              <a:buNone/>
            </a:pPr>
            <a:r>
              <a:rPr lang="en-IN" sz="2400" i="1" dirty="0"/>
              <a:t>i</a:t>
            </a:r>
            <a:r>
              <a:rPr lang="en-IN" sz="2400" dirty="0"/>
              <a:t>(</a:t>
            </a:r>
            <a:r>
              <a:rPr lang="en-IN" sz="2400" i="1" dirty="0"/>
              <a:t>N</a:t>
            </a:r>
            <a:r>
              <a:rPr lang="en-IN" sz="2400" dirty="0"/>
              <a:t>) = </a:t>
            </a:r>
            <a:r>
              <a:rPr lang="en-IN" sz="2400" i="1" dirty="0"/>
              <a:t>P</a:t>
            </a:r>
            <a:r>
              <a:rPr lang="en-IN" sz="2400" dirty="0"/>
              <a:t>(</a:t>
            </a:r>
            <a:r>
              <a:rPr lang="el-GR" sz="2400" i="1" dirty="0"/>
              <a:t>ω</a:t>
            </a:r>
            <a:r>
              <a:rPr lang="el-GR" sz="2400" dirty="0"/>
              <a:t>1)</a:t>
            </a:r>
            <a:r>
              <a:rPr lang="en-IN" sz="2400" i="1" dirty="0"/>
              <a:t>P</a:t>
            </a:r>
            <a:r>
              <a:rPr lang="en-IN" sz="2400" dirty="0"/>
              <a:t>(</a:t>
            </a:r>
            <a:r>
              <a:rPr lang="el-GR" sz="2400" i="1" dirty="0"/>
              <a:t>ω</a:t>
            </a:r>
            <a:r>
              <a:rPr lang="el-GR" sz="2400" dirty="0"/>
              <a:t>2</a:t>
            </a:r>
            <a:r>
              <a:rPr lang="el-GR" sz="2400" dirty="0" smtClean="0"/>
              <a:t>)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</a:t>
            </a:r>
            <a:r>
              <a:rPr lang="en-IN" sz="2400" dirty="0" err="1"/>
              <a:t>is</a:t>
            </a:r>
            <a:r>
              <a:rPr lang="en-IN" sz="2400" dirty="0"/>
              <a:t> related to the variance of a distribution associated with the two </a:t>
            </a:r>
            <a:r>
              <a:rPr lang="en-IN" sz="2400" dirty="0" smtClean="0"/>
              <a:t>categories.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1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49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Gini</a:t>
            </a:r>
            <a:r>
              <a:rPr lang="en-IN" dirty="0"/>
              <a:t> impurity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45435"/>
          </a:xfrm>
        </p:spPr>
        <p:txBody>
          <a:bodyPr>
            <a:normAutofit/>
          </a:bodyPr>
          <a:lstStyle/>
          <a:p>
            <a:r>
              <a:rPr lang="en-IN" sz="2400" dirty="0"/>
              <a:t>A generalization of the variance impurity, applicable to two or more </a:t>
            </a:r>
            <a:r>
              <a:rPr lang="en-IN" sz="2400" dirty="0" smtClean="0"/>
              <a:t>categories</a:t>
            </a:r>
            <a:r>
              <a:rPr lang="en-IN" sz="2400" dirty="0"/>
              <a:t>, is the </a:t>
            </a:r>
            <a:r>
              <a:rPr lang="en-IN" sz="2400" dirty="0" err="1"/>
              <a:t>Gini</a:t>
            </a:r>
            <a:r>
              <a:rPr lang="en-IN" sz="2400" dirty="0"/>
              <a:t> impurity</a:t>
            </a:r>
            <a:r>
              <a:rPr lang="en-IN" sz="2400" dirty="0" smtClean="0"/>
              <a:t>: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is just the expected error rate at node </a:t>
            </a:r>
            <a:r>
              <a:rPr lang="en-IN" sz="2400" i="1" dirty="0"/>
              <a:t>N </a:t>
            </a:r>
            <a:r>
              <a:rPr lang="en-IN" sz="2400" dirty="0"/>
              <a:t>if the category label is selected </a:t>
            </a:r>
            <a:r>
              <a:rPr lang="en-IN" sz="2400" dirty="0" smtClean="0"/>
              <a:t>randomly from </a:t>
            </a:r>
            <a:r>
              <a:rPr lang="en-IN" sz="2400" dirty="0"/>
              <a:t>the class distribution present </a:t>
            </a:r>
            <a:r>
              <a:rPr lang="en-IN" sz="2400" dirty="0" smtClean="0"/>
              <a:t>at </a:t>
            </a:r>
            <a:r>
              <a:rPr lang="en-IN" sz="2400" i="1" dirty="0" smtClean="0"/>
              <a:t>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This criterion is more strongly peaked </a:t>
            </a:r>
            <a:r>
              <a:rPr lang="en-IN" sz="2400" dirty="0" smtClean="0"/>
              <a:t>at equal </a:t>
            </a:r>
            <a:r>
              <a:rPr lang="en-IN" sz="2400" dirty="0"/>
              <a:t>probabilities than is the entropy </a:t>
            </a:r>
            <a:r>
              <a:rPr lang="en-IN" sz="2400" dirty="0" smtClean="0"/>
              <a:t>impurity.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7663" y="6506330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372" y="1484784"/>
            <a:ext cx="473902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16" y="4260607"/>
            <a:ext cx="3240518" cy="243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3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IN" i="1" dirty="0" smtClean="0"/>
              <a:t>Misclassification </a:t>
            </a:r>
            <a:r>
              <a:rPr lang="en-IN" i="1" dirty="0"/>
              <a:t>impurity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145435"/>
          </a:xfrm>
        </p:spPr>
        <p:txBody>
          <a:bodyPr>
            <a:noAutofit/>
          </a:bodyPr>
          <a:lstStyle/>
          <a:p>
            <a:r>
              <a:rPr lang="en-IN" sz="2400" dirty="0" smtClean="0"/>
              <a:t>It measures </a:t>
            </a:r>
            <a:r>
              <a:rPr lang="en-IN" sz="2400" dirty="0"/>
              <a:t>the minimum probability that a training pattern would be </a:t>
            </a:r>
            <a:r>
              <a:rPr lang="en-IN" sz="2400" dirty="0" smtClean="0"/>
              <a:t>misclassified at </a:t>
            </a:r>
            <a:r>
              <a:rPr lang="en-IN" sz="2400" i="1" dirty="0"/>
              <a:t>N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/>
              <a:t>this measure is the most </a:t>
            </a:r>
            <a:r>
              <a:rPr lang="en-IN" sz="2400" dirty="0" smtClean="0"/>
              <a:t>strongly peaked </a:t>
            </a:r>
            <a:r>
              <a:rPr lang="en-IN" sz="2400" dirty="0"/>
              <a:t>at equal </a:t>
            </a:r>
            <a:r>
              <a:rPr lang="en-IN" sz="2400" dirty="0" smtClean="0"/>
              <a:t>probabilities.</a:t>
            </a:r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/>
              <a:t>We now come to the key question — </a:t>
            </a:r>
            <a:r>
              <a:rPr lang="en-IN" sz="2400" b="1" i="1" dirty="0"/>
              <a:t>given a partial tree down to node N, </a:t>
            </a:r>
            <a:r>
              <a:rPr lang="en-IN" sz="2400" b="1" i="1" dirty="0" smtClean="0"/>
              <a:t>what value </a:t>
            </a:r>
            <a:r>
              <a:rPr lang="en-IN" sz="2400" b="1" i="1" dirty="0"/>
              <a:t>s should we choose for the property test T</a:t>
            </a:r>
            <a:r>
              <a:rPr lang="en-IN" sz="2400" dirty="0" smtClean="0"/>
              <a:t>?</a:t>
            </a:r>
          </a:p>
          <a:p>
            <a:endParaRPr lang="en-I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29722"/>
            <a:ext cx="39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Pattern Classification, </a:t>
            </a:r>
            <a:r>
              <a:rPr lang="en-IN" dirty="0" err="1" smtClean="0"/>
              <a:t>Duda</a:t>
            </a:r>
            <a:r>
              <a:rPr lang="en-IN" dirty="0" smtClean="0"/>
              <a:t> Hart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60597"/>
            <a:ext cx="377602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Finding an optimal decision for a node.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741987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The drop in impurity </a:t>
            </a:r>
            <a:r>
              <a:rPr lang="en-IN" sz="2400" dirty="0" smtClean="0"/>
              <a:t>is defined by</a:t>
            </a:r>
          </a:p>
          <a:p>
            <a:pPr algn="just"/>
            <a:endParaRPr lang="en-IN" sz="2400" dirty="0"/>
          </a:p>
          <a:p>
            <a:pPr marL="0" indent="0" algn="just">
              <a:buNone/>
            </a:pPr>
            <a:r>
              <a:rPr lang="en-IN" sz="2400" dirty="0" smtClean="0"/>
              <a:t>where </a:t>
            </a:r>
            <a:r>
              <a:rPr lang="en-IN" sz="2400" dirty="0"/>
              <a:t>N</a:t>
            </a:r>
            <a:r>
              <a:rPr lang="en-IN" sz="2400" baseline="-25000" dirty="0"/>
              <a:t>L</a:t>
            </a:r>
            <a:r>
              <a:rPr lang="en-IN" sz="2400" dirty="0"/>
              <a:t> and N</a:t>
            </a:r>
            <a:r>
              <a:rPr lang="en-IN" sz="2400" baseline="-25000" dirty="0"/>
              <a:t>R</a:t>
            </a:r>
            <a:r>
              <a:rPr lang="en-IN" sz="2400" dirty="0"/>
              <a:t> are the left and right descendent nodes, i(N</a:t>
            </a:r>
            <a:r>
              <a:rPr lang="en-IN" sz="2400" baseline="-25000" dirty="0"/>
              <a:t>L</a:t>
            </a:r>
            <a:r>
              <a:rPr lang="en-IN" sz="2400" dirty="0"/>
              <a:t>) a </a:t>
            </a:r>
            <a:r>
              <a:rPr lang="en-IN" sz="2400" dirty="0" err="1"/>
              <a:t>nd</a:t>
            </a:r>
            <a:r>
              <a:rPr lang="en-IN" sz="2400" dirty="0"/>
              <a:t> i(N</a:t>
            </a:r>
            <a:r>
              <a:rPr lang="en-IN" sz="2400" baseline="-25000" dirty="0"/>
              <a:t>R</a:t>
            </a:r>
            <a:r>
              <a:rPr lang="en-IN" sz="2400" dirty="0"/>
              <a:t>) </a:t>
            </a:r>
            <a:r>
              <a:rPr lang="en-IN" sz="2400" dirty="0" smtClean="0"/>
              <a:t>their impurities</a:t>
            </a:r>
            <a:r>
              <a:rPr lang="en-IN" sz="2400" dirty="0"/>
              <a:t>, and P</a:t>
            </a:r>
            <a:r>
              <a:rPr lang="en-IN" sz="2400" baseline="-25000" dirty="0"/>
              <a:t>L</a:t>
            </a:r>
            <a:r>
              <a:rPr lang="en-IN" sz="2400" dirty="0"/>
              <a:t> is the fraction of patterns at node N that will go to N</a:t>
            </a:r>
            <a:r>
              <a:rPr lang="en-IN" sz="2400" baseline="-25000" dirty="0"/>
              <a:t>L</a:t>
            </a:r>
            <a:r>
              <a:rPr lang="en-IN" sz="2400" dirty="0"/>
              <a:t> </a:t>
            </a:r>
            <a:r>
              <a:rPr lang="en-IN" sz="2400" dirty="0" smtClean="0"/>
              <a:t>when property </a:t>
            </a:r>
            <a:r>
              <a:rPr lang="en-IN" sz="2400" dirty="0"/>
              <a:t>test T is used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Then the “best” test value </a:t>
            </a:r>
            <a:r>
              <a:rPr lang="en-IN" sz="2400" i="1" dirty="0"/>
              <a:t>s </a:t>
            </a:r>
            <a:r>
              <a:rPr lang="en-IN" sz="2400" dirty="0"/>
              <a:t>is the choice for </a:t>
            </a:r>
            <a:r>
              <a:rPr lang="en-IN" sz="2400" i="1" dirty="0"/>
              <a:t>T </a:t>
            </a:r>
            <a:r>
              <a:rPr lang="en-IN" sz="2400" dirty="0"/>
              <a:t>that maximizes</a:t>
            </a:r>
          </a:p>
          <a:p>
            <a:pPr marL="0" indent="0" algn="just">
              <a:buNone/>
            </a:pPr>
            <a:r>
              <a:rPr lang="el-GR" sz="2400" dirty="0"/>
              <a:t>Δ</a:t>
            </a:r>
            <a:r>
              <a:rPr lang="en-IN" sz="2400" i="1" dirty="0"/>
              <a:t>i</a:t>
            </a:r>
            <a:r>
              <a:rPr lang="en-IN" sz="2400" dirty="0"/>
              <a:t>(</a:t>
            </a:r>
            <a:r>
              <a:rPr lang="en-IN" sz="2400" i="1" dirty="0"/>
              <a:t>T</a:t>
            </a:r>
            <a:r>
              <a:rPr lang="en-IN" sz="2400" dirty="0" smtClean="0"/>
              <a:t>) (gain).</a:t>
            </a:r>
          </a:p>
          <a:p>
            <a:pPr algn="just"/>
            <a:r>
              <a:rPr lang="en-IN" sz="2400" dirty="0"/>
              <a:t>If the form of the decisions is based on the nominal </a:t>
            </a:r>
            <a:r>
              <a:rPr lang="en-IN" sz="2400" dirty="0" smtClean="0"/>
              <a:t>attributes, we </a:t>
            </a:r>
            <a:r>
              <a:rPr lang="en-IN" sz="2400" dirty="0"/>
              <a:t>may have to perform extensive or exhaustive search over all possible subsets </a:t>
            </a:r>
            <a:r>
              <a:rPr lang="en-IN" sz="2400" dirty="0" smtClean="0"/>
              <a:t>of the </a:t>
            </a:r>
            <a:r>
              <a:rPr lang="en-IN" sz="2400" dirty="0"/>
              <a:t>training set to find the rule maximizing </a:t>
            </a:r>
            <a:r>
              <a:rPr lang="en-IN" sz="2400" dirty="0" err="1"/>
              <a:t>Δi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 smtClean="0"/>
              <a:t>If </a:t>
            </a:r>
            <a:r>
              <a:rPr lang="en-IN" sz="2400" dirty="0"/>
              <a:t>the attributes are </a:t>
            </a:r>
            <a:r>
              <a:rPr lang="en-IN" sz="2400" dirty="0" smtClean="0"/>
              <a:t>real-valued, one </a:t>
            </a:r>
            <a:r>
              <a:rPr lang="en-IN" sz="2400" dirty="0"/>
              <a:t>could use gradient descent algorithms to find a splitting </a:t>
            </a:r>
            <a:r>
              <a:rPr lang="en-IN" sz="2400" dirty="0" err="1" smtClean="0"/>
              <a:t>hyperplane</a:t>
            </a:r>
            <a:r>
              <a:rPr lang="en-IN" sz="2400" dirty="0" smtClean="0"/>
              <a:t> giving </a:t>
            </a:r>
            <a:r>
              <a:rPr lang="en-IN" sz="2400" dirty="0"/>
              <a:t>a </a:t>
            </a:r>
            <a:r>
              <a:rPr lang="en-IN" sz="2400" dirty="0" err="1"/>
              <a:t>polythetic</a:t>
            </a:r>
            <a:r>
              <a:rPr lang="en-IN" sz="2400" dirty="0"/>
              <a:t> tree.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96" y="6540871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17" r="2294"/>
          <a:stretch/>
        </p:blipFill>
        <p:spPr bwMode="auto">
          <a:xfrm>
            <a:off x="1979712" y="1124744"/>
            <a:ext cx="5675000" cy="62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8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70" y="6254689"/>
            <a:ext cx="32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Credits: Machine Learning, UCSB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2" y="0"/>
            <a:ext cx="7668086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3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640</Words>
  <Application>Microsoft Office PowerPoint</Application>
  <PresentationFormat>On-screen Show (4:3)</PresentationFormat>
  <Paragraphs>72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Machine Learning  Decision Trees</vt:lpstr>
      <vt:lpstr>Impurity</vt:lpstr>
      <vt:lpstr>Entropy Impurity</vt:lpstr>
      <vt:lpstr>Entropy Impurity</vt:lpstr>
      <vt:lpstr>variance impurity</vt:lpstr>
      <vt:lpstr>Gini impurity</vt:lpstr>
      <vt:lpstr>Misclassification impurity</vt:lpstr>
      <vt:lpstr>Finding an optimal decision for a node.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Multiway Splits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25</cp:revision>
  <dcterms:created xsi:type="dcterms:W3CDTF">2021-03-17T10:53:40Z</dcterms:created>
  <dcterms:modified xsi:type="dcterms:W3CDTF">2022-02-04T09:18:53Z</dcterms:modified>
</cp:coreProperties>
</file>