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435" r:id="rId4"/>
    <p:sldId id="462" r:id="rId5"/>
    <p:sldId id="434" r:id="rId6"/>
    <p:sldId id="437" r:id="rId7"/>
    <p:sldId id="456" r:id="rId8"/>
    <p:sldId id="452" r:id="rId9"/>
    <p:sldId id="436" r:id="rId10"/>
    <p:sldId id="440" r:id="rId11"/>
    <p:sldId id="457" r:id="rId12"/>
    <p:sldId id="458" r:id="rId13"/>
    <p:sldId id="460" r:id="rId14"/>
    <p:sldId id="459" r:id="rId15"/>
    <p:sldId id="461" r:id="rId16"/>
    <p:sldId id="408" r:id="rId17"/>
    <p:sldId id="29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98"/>
    <a:srgbClr val="E3E2CF"/>
    <a:srgbClr val="990000"/>
    <a:srgbClr val="9C0C43"/>
    <a:srgbClr val="5D0728"/>
    <a:srgbClr val="700000"/>
    <a:srgbClr val="FF0066"/>
    <a:srgbClr val="663300"/>
    <a:srgbClr val="0066CC"/>
    <a:srgbClr val="780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C22ED-96C1-42F6-9345-C28BDB25FA7A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C706-E4C0-45E6-8DF6-9D40DDC81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4443958"/>
            <a:ext cx="3096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SHABANA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195486"/>
            <a:ext cx="77048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ANALYTICAL REASONING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619672" y="123478"/>
            <a:ext cx="7416824" cy="48244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IN" sz="1600" dirty="0"/>
            </a:br>
            <a:endParaRPr lang="en-IN" sz="16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Seven members P, Q, R, S, T, U and V are working in different cities –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Ahmedabad, Bangalore, Chennai, Hyderabad, Kolkata, Delhi and Mumbai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not necessarily in the same order. Each one a different mother tongue –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Tamil, Kannada, Telugu, Hindi, Marathi, Punjabi and Bangla – not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necessarily in the same order.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600" b="1" dirty="0"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R works in Bangalore and his mother tongue is not Tamil or Marathi.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S's mother tongue is Punjabi and he works in Ahmedabad.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T and U do not work in Chennai and none of them has Marathi as their mother tongue.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Q works in Hyderabad and his mother tongue is Telugu.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The one who works in Delhi has Bangla as his mother tongue.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V works in Mumbai and his mother tongue is Hindi.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T does not work in Kolkata.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6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99542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3688" y="195487"/>
            <a:ext cx="7380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What is R's mother tongue?</a:t>
            </a:r>
          </a:p>
          <a:p>
            <a:endParaRPr lang="en-IN" sz="1200" b="1" dirty="0"/>
          </a:p>
          <a:p>
            <a:pPr marL="228600" indent="-228600">
              <a:buAutoNum type="alphaUcPeriod"/>
            </a:pPr>
            <a:r>
              <a:rPr lang="en-IN" sz="1200" b="1" dirty="0"/>
              <a:t>Telugu	B. Hindi	C. </a:t>
            </a:r>
            <a:r>
              <a:rPr lang="en-IN" sz="1200" b="1" dirty="0" err="1"/>
              <a:t>Bangla</a:t>
            </a:r>
            <a:r>
              <a:rPr lang="en-IN" sz="1200" b="1" dirty="0"/>
              <a:t>	D. Kannada	   E. Tamil</a:t>
            </a:r>
          </a:p>
          <a:p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Who works in Chennai?</a:t>
            </a:r>
          </a:p>
          <a:p>
            <a:endParaRPr lang="en-IN" sz="1200" b="1" dirty="0"/>
          </a:p>
          <a:p>
            <a:pPr marL="228600" indent="-228600">
              <a:buAutoNum type="alphaUcPeriod"/>
            </a:pPr>
            <a:r>
              <a:rPr lang="en-IN" sz="1200" b="1" dirty="0"/>
              <a:t>P	B. T	C. U	D.T or U	   E. None of the above</a:t>
            </a:r>
          </a:p>
          <a:p>
            <a:pPr marL="228600" indent="-228600"/>
            <a:endParaRPr lang="en-IN" sz="1200" b="1" dirty="0"/>
          </a:p>
          <a:p>
            <a:pPr marL="228600" indent="-228600"/>
            <a:endParaRPr lang="en-IN" sz="1200" b="1" dirty="0"/>
          </a:p>
          <a:p>
            <a:r>
              <a:rPr lang="en-IN" sz="1200" b="1" dirty="0"/>
              <a:t>Which of the following combinations is correct?</a:t>
            </a:r>
          </a:p>
          <a:p>
            <a:endParaRPr lang="en-IN" sz="1200" b="1" dirty="0"/>
          </a:p>
          <a:p>
            <a:r>
              <a:rPr lang="en-IN" sz="1200" b="1" dirty="0"/>
              <a:t>A. Marathi -Q- Hyderabad 	B. Hindi-V- Delhi	C. Marathi -Q- Chennai</a:t>
            </a:r>
          </a:p>
          <a:p>
            <a:br>
              <a:rPr lang="en-IN" sz="1200" b="1" dirty="0"/>
            </a:br>
            <a:r>
              <a:rPr lang="en-IN" sz="1200" b="1" dirty="0"/>
              <a:t>D. Punjabi S – Delhi	E. Tamil - U - Kolkata</a:t>
            </a:r>
          </a:p>
          <a:p>
            <a:br>
              <a:rPr lang="en-IN" sz="1200" dirty="0"/>
            </a:br>
            <a:endParaRPr lang="en-IN" sz="1200" dirty="0"/>
          </a:p>
          <a:p>
            <a:r>
              <a:rPr lang="en-IN" sz="1200" b="1" dirty="0"/>
              <a:t>Who works in Delhi?</a:t>
            </a:r>
          </a:p>
          <a:p>
            <a:br>
              <a:rPr lang="en-IN" sz="1200" b="1" dirty="0"/>
            </a:br>
            <a:r>
              <a:rPr lang="en-IN" sz="1200" b="1" dirty="0"/>
              <a:t>A. P	B. U	C. T	D. S	  E. V</a:t>
            </a:r>
          </a:p>
          <a:p>
            <a:br>
              <a:rPr lang="en-IN" sz="1200" dirty="0"/>
            </a:br>
            <a:endParaRPr lang="en-IN" sz="1200" dirty="0"/>
          </a:p>
          <a:p>
            <a:r>
              <a:rPr lang="en-IN" sz="1200" b="1" dirty="0"/>
              <a:t>What is U's mother tongue?</a:t>
            </a:r>
          </a:p>
          <a:p>
            <a:endParaRPr lang="en-IN" sz="1200" b="1" dirty="0"/>
          </a:p>
          <a:p>
            <a:r>
              <a:rPr lang="en-IN" sz="1200" b="1" dirty="0"/>
              <a:t>A. </a:t>
            </a:r>
            <a:r>
              <a:rPr lang="en-IN" sz="1200" b="1" dirty="0" err="1"/>
              <a:t>Bangla</a:t>
            </a:r>
            <a:r>
              <a:rPr lang="en-IN" sz="1200" b="1" dirty="0"/>
              <a:t>	B. Marathi	C. Telugu	D. Hindi	E. None of these</a:t>
            </a:r>
          </a:p>
          <a:p>
            <a:br>
              <a:rPr lang="en-IN" sz="1200" dirty="0"/>
            </a:br>
            <a:endParaRPr lang="en-IN" sz="1200" b="1" dirty="0"/>
          </a:p>
          <a:p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475656" y="-92546"/>
            <a:ext cx="3672408" cy="4824413"/>
          </a:xfrm>
        </p:spPr>
        <p:txBody>
          <a:bodyPr/>
          <a:lstStyle/>
          <a:p>
            <a:endParaRPr lang="en-IN" sz="1400" dirty="0"/>
          </a:p>
          <a:p>
            <a:br>
              <a:rPr lang="en-IN" sz="1400" dirty="0"/>
            </a:br>
            <a:endParaRPr lang="en-IN" sz="1400" dirty="0"/>
          </a:p>
          <a:p>
            <a:endParaRPr lang="en-IN" sz="1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99542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5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0"/>
            <a:ext cx="7488832" cy="425673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j-lt"/>
              </a:rPr>
              <a:t>Eight members P, Q,R, S, T, U, V and W belonging to three families A, B, C go for weekend outing in three different cars Swift, Ritz, Zen. Four of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j-lt"/>
              </a:rPr>
              <a:t>eight members are females. Members of any one family travel in different cars. Each car has at least one male and one female member. Each family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j-lt"/>
              </a:rPr>
              <a:t>has at least two members.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j-lt"/>
              </a:rPr>
              <a:t>P belongs to family B and he travels in car Zen. S is wife of T and they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j-lt"/>
              </a:rPr>
              <a:t>travel in cars Swift and Ritz, respectively. W is son of Q who is wife of V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j-lt"/>
              </a:rPr>
              <a:t>and they belong to family C. R is daughter of U who is wife of P. R travels in car Ritz. V does not travel with U.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6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9672" y="195486"/>
            <a:ext cx="685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Which of the following group of persons to travel in car Swift?</a:t>
            </a:r>
          </a:p>
          <a:p>
            <a:br>
              <a:rPr lang="en-IN" sz="1200" b="1" dirty="0"/>
            </a:br>
            <a:r>
              <a:rPr lang="en-IN" sz="1200" b="1" dirty="0"/>
              <a:t>A. S, U, W	B. S, T, V	C.S. V	D. S, U 		E. None of these</a:t>
            </a:r>
          </a:p>
          <a:p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Which car has only two members travelling in it?</a:t>
            </a:r>
          </a:p>
          <a:p>
            <a:endParaRPr lang="en-IN" sz="1200" b="1" dirty="0"/>
          </a:p>
          <a:p>
            <a:r>
              <a:rPr lang="en-IN" sz="1200" b="1" dirty="0"/>
              <a:t>A. Swift	B. Ritz	C. Zen	D. Ritz or Zen	E. Swift or Ritz</a:t>
            </a:r>
          </a:p>
          <a:p>
            <a:br>
              <a:rPr lang="en-IN" sz="1200" dirty="0"/>
            </a:br>
            <a:endParaRPr lang="en-IN" sz="1200" dirty="0"/>
          </a:p>
          <a:p>
            <a:r>
              <a:rPr lang="en-IN" sz="1200" b="1" dirty="0"/>
              <a:t>Which of the following members of families B and C travel in different cars?</a:t>
            </a:r>
          </a:p>
          <a:p>
            <a:endParaRPr lang="en-IN" sz="1200" b="1" dirty="0"/>
          </a:p>
          <a:p>
            <a:pPr marL="228600" indent="-228600">
              <a:buAutoNum type="alphaUcPeriod"/>
            </a:pPr>
            <a:r>
              <a:rPr lang="en-IN" sz="1200" b="1" dirty="0"/>
              <a:t>U, V	B. R, V	C. U, W	D. R, U		E. None of these</a:t>
            </a:r>
          </a:p>
          <a:p>
            <a:endParaRPr lang="en-IN" sz="1200" dirty="0"/>
          </a:p>
          <a:p>
            <a:endParaRPr lang="en-IN" sz="1200" b="1" dirty="0"/>
          </a:p>
          <a:p>
            <a:r>
              <a:rPr lang="en-IN" sz="1200" b="1" dirty="0"/>
              <a:t>Which of the following group of persons is a group of all females?</a:t>
            </a:r>
          </a:p>
          <a:p>
            <a:br>
              <a:rPr lang="en-IN" sz="1200" b="1" dirty="0"/>
            </a:br>
            <a:r>
              <a:rPr lang="en-IN" sz="1200" b="1" dirty="0"/>
              <a:t>A. Q. S, V	B. P, Q, R	C. Q, T, U	D. R, S, T		E. None of these</a:t>
            </a:r>
          </a:p>
          <a:p>
            <a:br>
              <a:rPr lang="en-IN" sz="1200" b="1" dirty="0"/>
            </a:br>
            <a:endParaRPr lang="en-IN" sz="1200" b="1" dirty="0"/>
          </a:p>
          <a:p>
            <a:r>
              <a:rPr lang="en-IN" sz="1200" b="1"/>
              <a:t>Which </a:t>
            </a:r>
            <a:r>
              <a:rPr lang="en-IN" sz="1200" b="1" dirty="0"/>
              <a:t>of the following members of families A and B travel in the same car?</a:t>
            </a:r>
          </a:p>
          <a:p>
            <a:endParaRPr lang="en-IN" sz="1200" b="1" dirty="0"/>
          </a:p>
          <a:p>
            <a:r>
              <a:rPr lang="en-IN" sz="1200" b="1" dirty="0"/>
              <a:t>A. R, U	B. S, U	C. R, S	D. U, V		E. None of these</a:t>
            </a:r>
          </a:p>
          <a:p>
            <a:br>
              <a:rPr lang="en-IN" sz="1200" dirty="0"/>
            </a:br>
            <a:endParaRPr lang="en-IN" sz="1200" dirty="0"/>
          </a:p>
          <a:p>
            <a:br>
              <a:rPr lang="en-IN" sz="1200" dirty="0"/>
            </a:br>
            <a:endParaRPr lang="en-IN" sz="1200" dirty="0"/>
          </a:p>
          <a:p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475656" y="-92546"/>
            <a:ext cx="3672408" cy="4824413"/>
          </a:xfrm>
        </p:spPr>
        <p:txBody>
          <a:bodyPr/>
          <a:lstStyle/>
          <a:p>
            <a:endParaRPr lang="en-IN" sz="1400" dirty="0"/>
          </a:p>
          <a:p>
            <a:br>
              <a:rPr lang="en-IN" sz="1400" dirty="0"/>
            </a:br>
            <a:endParaRPr lang="en-IN" sz="1400" dirty="0"/>
          </a:p>
          <a:p>
            <a:endParaRPr lang="en-IN" sz="1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99542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5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339502"/>
            <a:ext cx="7272808" cy="3176613"/>
          </a:xfrm>
        </p:spPr>
        <p:txBody>
          <a:bodyPr/>
          <a:lstStyle/>
          <a:p>
            <a:r>
              <a:rPr lang="en-IN" sz="1400" b="1" dirty="0">
                <a:latin typeface="+mn-lt"/>
              </a:rPr>
              <a:t>During the school silver jubilee, four alumni were discussing their starting annual </a:t>
            </a:r>
          </a:p>
          <a:p>
            <a:r>
              <a:rPr lang="en-IN" sz="1400" b="1" dirty="0">
                <a:latin typeface="+mn-lt"/>
              </a:rPr>
              <a:t>salaries back in 1981. The salaries in question were Rs. 40,000, Rs. 50,000, </a:t>
            </a:r>
          </a:p>
          <a:p>
            <a:r>
              <a:rPr lang="en-IN" sz="1400" b="1" dirty="0">
                <a:latin typeface="+mn-lt"/>
              </a:rPr>
              <a:t>Rs. 60,000 and Rs. 70,000 per year. Of course the present MD of a private </a:t>
            </a:r>
          </a:p>
          <a:p>
            <a:r>
              <a:rPr lang="en-IN" sz="1400" b="1" dirty="0">
                <a:latin typeface="+mn-lt"/>
              </a:rPr>
              <a:t>company earned the most. </a:t>
            </a:r>
            <a:r>
              <a:rPr lang="en-IN" sz="1400" b="1" dirty="0" err="1">
                <a:latin typeface="+mn-lt"/>
              </a:rPr>
              <a:t>Arvind</a:t>
            </a:r>
            <a:r>
              <a:rPr lang="en-IN" sz="1400" b="1" dirty="0">
                <a:latin typeface="+mn-lt"/>
              </a:rPr>
              <a:t> earned more than </a:t>
            </a:r>
            <a:r>
              <a:rPr lang="en-IN" sz="1400" b="1" dirty="0" err="1">
                <a:latin typeface="+mn-lt"/>
              </a:rPr>
              <a:t>Biswajit</a:t>
            </a:r>
            <a:r>
              <a:rPr lang="en-IN" sz="1400" b="1" dirty="0">
                <a:latin typeface="+mn-lt"/>
              </a:rPr>
              <a:t> and the doctor </a:t>
            </a:r>
          </a:p>
          <a:p>
            <a:r>
              <a:rPr lang="en-IN" sz="1400" b="1" dirty="0">
                <a:latin typeface="+mn-lt"/>
              </a:rPr>
              <a:t>earned more than </a:t>
            </a:r>
            <a:r>
              <a:rPr lang="en-IN" sz="1400" b="1" dirty="0" err="1">
                <a:latin typeface="+mn-lt"/>
              </a:rPr>
              <a:t>Dhruv</a:t>
            </a:r>
            <a:r>
              <a:rPr lang="en-IN" sz="1400" b="1" dirty="0">
                <a:latin typeface="+mn-lt"/>
              </a:rPr>
              <a:t>, the engineer. </a:t>
            </a:r>
            <a:r>
              <a:rPr lang="en-IN" sz="1400" b="1" dirty="0" err="1">
                <a:latin typeface="+mn-lt"/>
              </a:rPr>
              <a:t>Chinmayee</a:t>
            </a:r>
            <a:r>
              <a:rPr lang="en-IN" sz="1400" b="1" dirty="0">
                <a:latin typeface="+mn-lt"/>
              </a:rPr>
              <a:t> could not remember what he </a:t>
            </a:r>
          </a:p>
          <a:p>
            <a:r>
              <a:rPr lang="en-IN" sz="1400" b="1" dirty="0">
                <a:latin typeface="+mn-lt"/>
              </a:rPr>
              <a:t>started on and </a:t>
            </a:r>
            <a:r>
              <a:rPr lang="en-IN" sz="1400" b="1" dirty="0" err="1">
                <a:latin typeface="+mn-lt"/>
              </a:rPr>
              <a:t>Biswajit</a:t>
            </a:r>
            <a:r>
              <a:rPr lang="en-IN" sz="1400" b="1" dirty="0">
                <a:latin typeface="+mn-lt"/>
              </a:rPr>
              <a:t>, the lawyer didn’t start on Rs. 50,000 nor did </a:t>
            </a:r>
            <a:r>
              <a:rPr lang="en-IN" sz="1400" b="1" dirty="0" err="1">
                <a:latin typeface="+mn-lt"/>
              </a:rPr>
              <a:t>Dhruv</a:t>
            </a:r>
            <a:r>
              <a:rPr lang="en-IN" sz="1400" b="1" dirty="0">
                <a:latin typeface="+mn-lt"/>
              </a:rPr>
              <a:t>.</a:t>
            </a:r>
          </a:p>
          <a:p>
            <a:endParaRPr lang="en-IN" sz="1400" b="1" dirty="0">
              <a:latin typeface="+mn-lt"/>
            </a:endParaRPr>
          </a:p>
          <a:p>
            <a:pPr lvl="0"/>
            <a:r>
              <a:rPr lang="en-IN" sz="1400" b="1" dirty="0">
                <a:latin typeface="+mn-lt"/>
              </a:rPr>
              <a:t>What is </a:t>
            </a:r>
            <a:r>
              <a:rPr lang="en-IN" sz="1400" b="1" dirty="0" err="1">
                <a:latin typeface="+mn-lt"/>
              </a:rPr>
              <a:t>Chinmayee’s</a:t>
            </a:r>
            <a:r>
              <a:rPr lang="en-IN" sz="1400" b="1" dirty="0">
                <a:latin typeface="+mn-lt"/>
              </a:rPr>
              <a:t> current profession?</a:t>
            </a:r>
          </a:p>
          <a:p>
            <a:pPr lvl="0"/>
            <a:endParaRPr lang="en-IN" sz="1400" b="1" dirty="0">
              <a:latin typeface="+mn-lt"/>
            </a:endParaRPr>
          </a:p>
          <a:p>
            <a:pPr lvl="0"/>
            <a:r>
              <a:rPr lang="en-IN" sz="1400" b="1" dirty="0">
                <a:latin typeface="+mn-lt"/>
              </a:rPr>
              <a:t>What was the lawyer’s starting salary?</a:t>
            </a:r>
          </a:p>
          <a:p>
            <a:pPr lvl="0"/>
            <a:endParaRPr lang="en-IN" sz="1400" b="1" dirty="0">
              <a:latin typeface="+mn-lt"/>
            </a:endParaRPr>
          </a:p>
          <a:p>
            <a:pPr lvl="0"/>
            <a:r>
              <a:rPr lang="en-IN" sz="1400" b="1" dirty="0">
                <a:latin typeface="+mn-lt"/>
              </a:rPr>
              <a:t>Who received highest starting salary?</a:t>
            </a:r>
          </a:p>
          <a:p>
            <a:endParaRPr lang="en-IN" sz="1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lvemoj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423336" y="2110085"/>
            <a:ext cx="429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>
                  <a:solidFill>
                    <a:srgbClr val="FFC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8143D3C2-23C2-4D6B-98AC-3DDF939C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44016"/>
            <a:ext cx="7380312" cy="2499742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Three sisters – </a:t>
            </a:r>
            <a:r>
              <a:rPr lang="en-IN" sz="1600" b="1" dirty="0" err="1">
                <a:latin typeface="+mn-lt"/>
              </a:rPr>
              <a:t>Anusha</a:t>
            </a:r>
            <a:r>
              <a:rPr lang="en-IN" sz="1600" b="1" dirty="0">
                <a:latin typeface="+mn-lt"/>
              </a:rPr>
              <a:t>, </a:t>
            </a:r>
            <a:r>
              <a:rPr lang="en-IN" sz="1600" b="1" dirty="0" err="1">
                <a:latin typeface="+mn-lt"/>
              </a:rPr>
              <a:t>Bhavya</a:t>
            </a:r>
            <a:r>
              <a:rPr lang="en-IN" sz="1600" b="1" dirty="0">
                <a:latin typeface="+mn-lt"/>
              </a:rPr>
              <a:t> and </a:t>
            </a:r>
            <a:r>
              <a:rPr lang="en-IN" sz="1600" b="1" dirty="0" err="1">
                <a:latin typeface="+mn-lt"/>
              </a:rPr>
              <a:t>Charu</a:t>
            </a:r>
            <a:r>
              <a:rPr lang="en-IN" sz="1600" b="1" dirty="0">
                <a:latin typeface="+mn-lt"/>
              </a:rPr>
              <a:t>, work as an architect, a builder and a cook, not necessarily in the same order. They married Adam, Bob &amp; Chris. For each of the 3 sisters the first letter of her name, the name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of her profession and the name of her husband are different. If Chris’s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wife is not a builder, then who is Bob’s wife?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IN" sz="1600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600" b="1" dirty="0">
                <a:latin typeface="+mn-lt"/>
              </a:rPr>
              <a:t>a. </a:t>
            </a:r>
            <a:r>
              <a:rPr lang="en-IN" sz="1600" b="1" dirty="0" err="1">
                <a:latin typeface="+mn-lt"/>
              </a:rPr>
              <a:t>Anusha</a:t>
            </a:r>
            <a:r>
              <a:rPr lang="en-IN" sz="1600" b="1" dirty="0">
                <a:latin typeface="+mn-lt"/>
              </a:rPr>
              <a:t>	b. </a:t>
            </a:r>
            <a:r>
              <a:rPr lang="en-IN" sz="1600" b="1" dirty="0" err="1">
                <a:latin typeface="+mn-lt"/>
              </a:rPr>
              <a:t>Charu</a:t>
            </a:r>
            <a:r>
              <a:rPr lang="en-IN" sz="1600" b="1" dirty="0">
                <a:latin typeface="+mn-lt"/>
              </a:rPr>
              <a:t>		c. </a:t>
            </a:r>
            <a:r>
              <a:rPr lang="en-IN" sz="1600" b="1" dirty="0" err="1">
                <a:latin typeface="+mn-lt"/>
              </a:rPr>
              <a:t>Bhavya</a:t>
            </a:r>
            <a:r>
              <a:rPr lang="en-IN" sz="1600" b="1" dirty="0">
                <a:latin typeface="+mn-lt"/>
              </a:rPr>
              <a:t>	d. CBD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015EC5D-7659-4820-ACE5-0189DFF0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9742"/>
            <a:ext cx="1080120" cy="190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havya.jpg">
            <a:extLst>
              <a:ext uri="{FF2B5EF4-FFF2-40B4-BE49-F238E27FC236}">
                <a16:creationId xmlns:a16="http://schemas.microsoft.com/office/drawing/2014/main" id="{03599831-69EA-4A41-9E65-723FC6D104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2911252"/>
            <a:ext cx="932784" cy="2232248"/>
          </a:xfrm>
          <a:prstGeom prst="rect">
            <a:avLst/>
          </a:prstGeom>
        </p:spPr>
      </p:pic>
      <p:pic>
        <p:nvPicPr>
          <p:cNvPr id="8" name="Picture 7" descr="Charu.png">
            <a:extLst>
              <a:ext uri="{FF2B5EF4-FFF2-40B4-BE49-F238E27FC236}">
                <a16:creationId xmlns:a16="http://schemas.microsoft.com/office/drawing/2014/main" id="{F0E65D76-FADB-4FA8-A157-1E6BC7AC20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2427734"/>
            <a:ext cx="1300747" cy="20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7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3528" y="48351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47664" y="195486"/>
            <a:ext cx="7488832" cy="51125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Six friends A, B, C, D, E and F work In different companies namely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Pentasoft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 Quark, Raymond’s,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Sunmet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 Trump &amp; Gates and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Uzen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and each wears company sponsored different coloured shirts, viz, Blue, Green, Pink, Yellow, Purple and Red though not necessarily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 the same Order.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one wearing the blue shirt works in Sunmet and the one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wearing green shirt works in Pentasoft. F does not work in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Raymond’s or Trump &amp; Gates. A wears Pink shirt and works In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Quark. D does not work in Trump &amp; Gates and purple coloured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shirt is Not sponsored by Raymond’s. E works in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Uzen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and neither D nor B works in Sunmet. Trump &amp; Gates does not sponsor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purple or yellow coloured shirts and C works in Pentasoft.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endParaRPr lang="en-IN" sz="1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lvl="0"/>
            <a:endParaRPr lang="en-IN" sz="1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1475656" y="886966"/>
            <a:ext cx="7488832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of the links is rightly matched?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a. F – Raymond – Purple			b. D – Raymond – 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c. F – Sunmet – Blue			d. C – Pentasoft – 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of the following is / are rightly matched?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 – Pink – Quarks			ii. D – Blue – Raymond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iii. B – Red – Trump and Gates 		iv. E – Green –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Uzen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a.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				b.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II only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c.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iii only				d.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i,ii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iii only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of the following are not correct?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a. C – Green – Pentasoft			b. A – Pink – Quarks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c. E – Purple –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Uzen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d. B – Blue – Trump &amp; 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3528" y="48351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2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547664" y="-72008"/>
            <a:ext cx="7596336" cy="53800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Five friends Manish, Ashish, Rahul, Kapil and Pravin are musician, architect, doctor, engineer and artist by profession and live in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Lucknow, Mumbai,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Kolkatta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, Delhi and Pune but not in that order.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Pravin and Rahul do not live in Lucknow, or Pune and neither of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them is an architect or doctor. Manish and Ashish are not artist or engineering and they do not live in Delhi or Lucknow. Kapil is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neither a doctor nor a musician. The Person living in Lucknow is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neither an artist nor an engineer. Manish does not live in Kolkata 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and Ashish is not a doctor. The musician does not live in Pune or Mumbai. Pravin is not an artist and the artist does not live in Delhi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80716" y="699542"/>
            <a:ext cx="7283772" cy="4248472"/>
          </a:xfrm>
        </p:spPr>
        <p:txBody>
          <a:bodyPr/>
          <a:lstStyle/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Who lives in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Lucknow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?</a:t>
            </a: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Ashish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b)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Kapil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c) Manish		d) Can’t say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buNone/>
            </a:pP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Kapil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is a/an _______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Musician		b) Artist		c) Architect		d) Can’t say</a:t>
            </a:r>
          </a:p>
          <a:p>
            <a:pPr>
              <a:buNone/>
            </a:pPr>
            <a:endParaRPr lang="en-IN" sz="12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Who is the artist?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Rahul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b)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Pravin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c)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Ashish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d) Can’t say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engineer who lives in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delhi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is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Kapil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b)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Pravin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c)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Rahul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d) Manish</a:t>
            </a:r>
          </a:p>
          <a:p>
            <a:pPr>
              <a:buNone/>
            </a:pPr>
            <a:endParaRPr lang="en-IN" sz="12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musician lives in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Kolkata		b) Delhi		c)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Lucknow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d) Can’t say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person living in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Pune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is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Ashish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b)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Pravin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c) Manish		d) Can’t say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person living in Mumbai is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Architect		b) Engineer		c) Doctor		d) Artist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0"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Where does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Pravin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live?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Lucknow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b) Delhi		c) Mumbai		d) Can’t say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endParaRPr lang="en-IN" sz="12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47664" y="267494"/>
            <a:ext cx="7560840" cy="48244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There are six members in a family.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is the only male in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that family. One of the members is an engineer. A person came to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Amrendra’s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home to gather some information related to census. When the census officer came in, he saw all the six members of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family was taking their lunch around a table.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census officer came to know that, the persons taking their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lunch are: the teacher, Sheela, Kamini, the author, the nurse and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Priti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. Kamini is neither the doctor nor the professor. Neither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nor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Punam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is the nurse. </a:t>
            </a:r>
            <a:r>
              <a:rPr lang="en-IN" sz="1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</a:t>
            </a: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is not the teacher.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When the census officer was to return, Sheela, Rita and the doctor wanted to go with him in his work.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48351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627657"/>
            <a:ext cx="7560840" cy="4392365"/>
          </a:xfrm>
        </p:spPr>
        <p:txBody>
          <a:bodyPr/>
          <a:lstStyle/>
          <a:p>
            <a:pPr lvl="0"/>
            <a:endParaRPr lang="en-IN" sz="12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What is the Profession of the only male member in the group?</a:t>
            </a:r>
          </a:p>
          <a:p>
            <a:pPr marL="228600" indent="-228600">
              <a:buAutoNum type="alphaLcParenR"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Doctor		b) Professor		c) Teacher		d) Author</a:t>
            </a:r>
          </a:p>
          <a:p>
            <a:pPr marL="228600" indent="-22860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e) NOTA</a:t>
            </a:r>
          </a:p>
          <a:p>
            <a:pPr lvl="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</a:p>
          <a:p>
            <a:pPr lvl="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Which of the following is the profession of Rita?</a:t>
            </a:r>
          </a:p>
          <a:p>
            <a:pPr marL="228600" indent="-228600">
              <a:buAutoNum type="alphaLcParenR"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Doctor	  	 b) Professor	c) Teacher		d) Author	</a:t>
            </a:r>
          </a:p>
          <a:p>
            <a:pPr marL="228600" indent="-22860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e) NOTA.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Who is an Engineer?</a:t>
            </a:r>
          </a:p>
          <a:p>
            <a:pPr marL="228600" indent="-228600">
              <a:buAutoNum type="alphaLcParenR"/>
            </a:pP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   	b)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Sheela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	c) Rita		d)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Punam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228600" indent="-22860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e) NOTA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Which of the following combinations is not correct?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Kamini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Engineer		b)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Punam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Teacher		c)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Priti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Nurse	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Sheela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Professor		e)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Author.</a:t>
            </a:r>
          </a:p>
          <a:p>
            <a:endParaRPr lang="en-IN" sz="12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Which of the following combinations is correct?</a:t>
            </a:r>
          </a:p>
          <a:p>
            <a:pPr>
              <a:buNone/>
            </a:pP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Sheela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Engineer		b) Rita – Nurse		c)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Priti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Teacher</a:t>
            </a:r>
          </a:p>
          <a:p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Punam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Professor		e) </a:t>
            </a: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Amrendra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– Engineer.</a:t>
            </a:r>
          </a:p>
          <a:p>
            <a:endParaRPr lang="en-IN" sz="12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1874</Words>
  <Application>Microsoft Office PowerPoint</Application>
  <PresentationFormat>On-screen Show (16:9)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 SHABANA</cp:lastModifiedBy>
  <cp:revision>339</cp:revision>
  <dcterms:created xsi:type="dcterms:W3CDTF">2014-04-01T16:27:38Z</dcterms:created>
  <dcterms:modified xsi:type="dcterms:W3CDTF">2022-09-26T03:32:12Z</dcterms:modified>
</cp:coreProperties>
</file>