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5"/>
  </p:notesMasterIdLst>
  <p:sldIdLst>
    <p:sldId id="314" r:id="rId2"/>
    <p:sldId id="466" r:id="rId3"/>
    <p:sldId id="436" r:id="rId4"/>
    <p:sldId id="437" r:id="rId5"/>
    <p:sldId id="479" r:id="rId6"/>
    <p:sldId id="438" r:id="rId7"/>
    <p:sldId id="480" r:id="rId8"/>
    <p:sldId id="439" r:id="rId9"/>
    <p:sldId id="481" r:id="rId10"/>
    <p:sldId id="440" r:id="rId11"/>
    <p:sldId id="482" r:id="rId12"/>
    <p:sldId id="441" r:id="rId13"/>
    <p:sldId id="442" r:id="rId14"/>
    <p:sldId id="443" r:id="rId15"/>
    <p:sldId id="444" r:id="rId16"/>
    <p:sldId id="483" r:id="rId17"/>
    <p:sldId id="445" r:id="rId18"/>
    <p:sldId id="446" r:id="rId19"/>
    <p:sldId id="484" r:id="rId20"/>
    <p:sldId id="447" r:id="rId21"/>
    <p:sldId id="448" r:id="rId22"/>
    <p:sldId id="485" r:id="rId23"/>
    <p:sldId id="449" r:id="rId24"/>
    <p:sldId id="467" r:id="rId25"/>
    <p:sldId id="450" r:id="rId26"/>
    <p:sldId id="486" r:id="rId27"/>
    <p:sldId id="451" r:id="rId28"/>
    <p:sldId id="487" r:id="rId29"/>
    <p:sldId id="488" r:id="rId30"/>
    <p:sldId id="452" r:id="rId31"/>
    <p:sldId id="489" r:id="rId32"/>
    <p:sldId id="453" r:id="rId33"/>
    <p:sldId id="454" r:id="rId34"/>
    <p:sldId id="455" r:id="rId35"/>
    <p:sldId id="456" r:id="rId36"/>
    <p:sldId id="457" r:id="rId37"/>
    <p:sldId id="458" r:id="rId38"/>
    <p:sldId id="459" r:id="rId39"/>
    <p:sldId id="460" r:id="rId40"/>
    <p:sldId id="461" r:id="rId41"/>
    <p:sldId id="462" r:id="rId42"/>
    <p:sldId id="365" r:id="rId43"/>
    <p:sldId id="294" r:id="rId44"/>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CC3300"/>
    <a:srgbClr val="A50021"/>
    <a:srgbClr val="073C8B"/>
    <a:srgbClr val="EBEBBD"/>
    <a:srgbClr val="FF66FF"/>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3" autoAdjust="0"/>
    <p:restoredTop sz="94660"/>
  </p:normalViewPr>
  <p:slideViewPr>
    <p:cSldViewPr snapToGrid="0">
      <p:cViewPr varScale="1">
        <p:scale>
          <a:sx n="106" d="100"/>
          <a:sy n="106" d="100"/>
        </p:scale>
        <p:origin x="1816" y="184"/>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03/04/23</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0389-BC64-A946-95A2-CA6B3FF979C3}"/>
              </a:ext>
            </a:extLst>
          </p:cNvPr>
          <p:cNvSpPr>
            <a:spLocks noGrp="1"/>
          </p:cNvSpPr>
          <p:nvPr>
            <p:ph type="ctrTitle"/>
          </p:nvPr>
        </p:nvSpPr>
        <p:spPr>
          <a:xfrm>
            <a:off x="1170186" y="1122363"/>
            <a:ext cx="7021116" cy="2387600"/>
          </a:xfrm>
        </p:spPr>
        <p:txBody>
          <a:bodyPr anchor="b"/>
          <a:lstStyle>
            <a:lvl1pPr algn="ctr">
              <a:defRPr sz="4607"/>
            </a:lvl1pPr>
          </a:lstStyle>
          <a:p>
            <a:r>
              <a:rPr lang="en-US"/>
              <a:t>Click to edit Master title style</a:t>
            </a:r>
          </a:p>
        </p:txBody>
      </p:sp>
      <p:sp>
        <p:nvSpPr>
          <p:cNvPr id="3" name="Subtitle 2">
            <a:extLst>
              <a:ext uri="{FF2B5EF4-FFF2-40B4-BE49-F238E27FC236}">
                <a16:creationId xmlns:a16="http://schemas.microsoft.com/office/drawing/2014/main" id="{BFB7C733-8E1B-C843-A8AD-44151EA8C21F}"/>
              </a:ext>
            </a:extLst>
          </p:cNvPr>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a:t>Click to edit Master subtitle style</a:t>
            </a:r>
          </a:p>
        </p:txBody>
      </p:sp>
      <p:sp>
        <p:nvSpPr>
          <p:cNvPr id="4" name="Date Placeholder 3">
            <a:extLst>
              <a:ext uri="{FF2B5EF4-FFF2-40B4-BE49-F238E27FC236}">
                <a16:creationId xmlns:a16="http://schemas.microsoft.com/office/drawing/2014/main" id="{32889A91-F7FE-A646-A201-38D21B56400C}"/>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85806EEC-3C7C-1342-BE7B-8DCD6AB5E78E}"/>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3E918BF0-1FB1-9A41-BDFA-77AE56E6556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5362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C5D7-B0FC-EA46-9519-3A21DC68D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2D026-8B3D-C14D-B099-6248304FB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7AD53-CF18-D043-A247-D27F88BCA692}"/>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5E1E1A9C-C08A-D741-B4D1-7654824EB830}"/>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4A03CBC1-C753-4949-B148-6085E0E4CBBC}"/>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6550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6B1CB-137F-B848-B536-3E64115D2041}"/>
              </a:ext>
            </a:extLst>
          </p:cNvPr>
          <p:cNvSpPr>
            <a:spLocks noGrp="1"/>
          </p:cNvSpPr>
          <p:nvPr>
            <p:ph type="title" orient="vert"/>
          </p:nvPr>
        </p:nvSpPr>
        <p:spPr>
          <a:xfrm>
            <a:off x="6699315" y="365125"/>
            <a:ext cx="201857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CD11E-5A7F-254A-B3AA-E79AEA397FDA}"/>
              </a:ext>
            </a:extLst>
          </p:cNvPr>
          <p:cNvSpPr>
            <a:spLocks noGrp="1"/>
          </p:cNvSpPr>
          <p:nvPr>
            <p:ph type="body" orient="vert" idx="1"/>
          </p:nvPr>
        </p:nvSpPr>
        <p:spPr>
          <a:xfrm>
            <a:off x="643602" y="365125"/>
            <a:ext cx="593869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991EA-A6A0-F14C-BDE8-E4D5537B69FA}"/>
              </a:ext>
            </a:extLst>
          </p:cNvPr>
          <p:cNvSpPr>
            <a:spLocks noGrp="1"/>
          </p:cNvSpPr>
          <p:nvPr>
            <p:ph type="dt" sz="half" idx="10"/>
          </p:nvPr>
        </p:nvSpPr>
        <p:spPr/>
        <p:txBody>
          <a:bodyPr/>
          <a:lstStyle/>
          <a:p>
            <a:r>
              <a:rPr lang="en-IN"/>
              <a:t>IIITS: BCI</a:t>
            </a:r>
          </a:p>
        </p:txBody>
      </p:sp>
      <p:sp>
        <p:nvSpPr>
          <p:cNvPr id="5" name="Footer Placeholder 4">
            <a:extLst>
              <a:ext uri="{FF2B5EF4-FFF2-40B4-BE49-F238E27FC236}">
                <a16:creationId xmlns:a16="http://schemas.microsoft.com/office/drawing/2014/main" id="{C3ED4D94-B74F-A042-909B-10522F54EFCC}"/>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BC0662EA-1B7D-D148-919E-68F5D2BF861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27826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3AA0-2276-1948-B8F7-75E9923AD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057F4-179E-2A4B-BF0E-0D8B7977D6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A8ED7-DDA8-9040-93E7-C2CC5039D095}"/>
              </a:ext>
            </a:extLst>
          </p:cNvPr>
          <p:cNvSpPr>
            <a:spLocks noGrp="1"/>
          </p:cNvSpPr>
          <p:nvPr>
            <p:ph type="dt" sz="half" idx="10"/>
          </p:nvPr>
        </p:nvSpPr>
        <p:spPr/>
        <p:txBody>
          <a:bodyPr/>
          <a:lstStyle/>
          <a:p>
            <a:r>
              <a:rPr lang="en-IN"/>
              <a:t>IIITS: BCI</a:t>
            </a:r>
            <a:endParaRPr lang="en-IN" dirty="0"/>
          </a:p>
        </p:txBody>
      </p:sp>
      <p:sp>
        <p:nvSpPr>
          <p:cNvPr id="5" name="Footer Placeholder 4">
            <a:extLst>
              <a:ext uri="{FF2B5EF4-FFF2-40B4-BE49-F238E27FC236}">
                <a16:creationId xmlns:a16="http://schemas.microsoft.com/office/drawing/2014/main" id="{9CF838F2-F92A-2140-9A39-3DAB49086AB6}"/>
              </a:ext>
            </a:extLst>
          </p:cNvPr>
          <p:cNvSpPr>
            <a:spLocks noGrp="1"/>
          </p:cNvSpPr>
          <p:nvPr>
            <p:ph type="ftr" sz="quarter" idx="11"/>
          </p:nvPr>
        </p:nvSpPr>
        <p:spPr/>
        <p:txBody>
          <a:bodyPr/>
          <a:lstStyle/>
          <a:p>
            <a:pPr algn="ctr"/>
            <a:r>
              <a:rPr lang="en-IN"/>
              <a:t>IIITS: Data Analytics</a:t>
            </a:r>
            <a:endParaRPr lang="en-IN" dirty="0"/>
          </a:p>
        </p:txBody>
      </p:sp>
      <p:sp>
        <p:nvSpPr>
          <p:cNvPr id="6" name="Slide Number Placeholder 5">
            <a:extLst>
              <a:ext uri="{FF2B5EF4-FFF2-40B4-BE49-F238E27FC236}">
                <a16:creationId xmlns:a16="http://schemas.microsoft.com/office/drawing/2014/main" id="{ABDCF364-83AC-054E-9CFB-013006F778C9}"/>
              </a:ext>
            </a:extLst>
          </p:cNvPr>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379059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8C4-D7F7-C749-A0AA-FDED93DB26D8}"/>
              </a:ext>
            </a:extLst>
          </p:cNvPr>
          <p:cNvSpPr>
            <a:spLocks noGrp="1"/>
          </p:cNvSpPr>
          <p:nvPr>
            <p:ph type="title"/>
          </p:nvPr>
        </p:nvSpPr>
        <p:spPr>
          <a:xfrm>
            <a:off x="638727" y="1709739"/>
            <a:ext cx="8074283" cy="2852737"/>
          </a:xfrm>
        </p:spPr>
        <p:txBody>
          <a:bodyPr anchor="b"/>
          <a:lstStyle>
            <a:lvl1pPr>
              <a:defRPr sz="4607"/>
            </a:lvl1pPr>
          </a:lstStyle>
          <a:p>
            <a:r>
              <a:rPr lang="en-US"/>
              <a:t>Click to edit Master title style</a:t>
            </a:r>
          </a:p>
        </p:txBody>
      </p:sp>
      <p:sp>
        <p:nvSpPr>
          <p:cNvPr id="3" name="Text Placeholder 2">
            <a:extLst>
              <a:ext uri="{FF2B5EF4-FFF2-40B4-BE49-F238E27FC236}">
                <a16:creationId xmlns:a16="http://schemas.microsoft.com/office/drawing/2014/main" id="{2E0BC206-9ADE-FB4A-A1B0-A4713A584386}"/>
              </a:ext>
            </a:extLst>
          </p:cNvPr>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B25F75-4A27-2749-8FD4-711B86E13C06}"/>
              </a:ext>
            </a:extLst>
          </p:cNvPr>
          <p:cNvSpPr>
            <a:spLocks noGrp="1"/>
          </p:cNvSpPr>
          <p:nvPr>
            <p:ph type="dt" sz="half" idx="10"/>
          </p:nvPr>
        </p:nvSpPr>
        <p:spPr/>
        <p:txBody>
          <a:bodyPr/>
          <a:lstStyle/>
          <a:p>
            <a:r>
              <a:rPr lang="en-IN"/>
              <a:t>IIITS: BCI</a:t>
            </a:r>
            <a:endParaRPr lang="en-IN" dirty="0"/>
          </a:p>
        </p:txBody>
      </p:sp>
      <p:sp>
        <p:nvSpPr>
          <p:cNvPr id="5" name="Footer Placeholder 4">
            <a:extLst>
              <a:ext uri="{FF2B5EF4-FFF2-40B4-BE49-F238E27FC236}">
                <a16:creationId xmlns:a16="http://schemas.microsoft.com/office/drawing/2014/main" id="{F27559CE-7DDC-B142-A658-7672C05C8E3F}"/>
              </a:ext>
            </a:extLst>
          </p:cNvPr>
          <p:cNvSpPr>
            <a:spLocks noGrp="1"/>
          </p:cNvSpPr>
          <p:nvPr>
            <p:ph type="ftr" sz="quarter" idx="11"/>
          </p:nvPr>
        </p:nvSpPr>
        <p:spPr/>
        <p:txBody>
          <a:bodyPr/>
          <a:lstStyle/>
          <a:p>
            <a:pPr algn="ctr"/>
            <a:r>
              <a:rPr lang="en-IN"/>
              <a:t>IIITS: Data Analytics</a:t>
            </a:r>
            <a:endParaRPr lang="en-IN" dirty="0"/>
          </a:p>
        </p:txBody>
      </p:sp>
      <p:sp>
        <p:nvSpPr>
          <p:cNvPr id="6" name="Slide Number Placeholder 5">
            <a:extLst>
              <a:ext uri="{FF2B5EF4-FFF2-40B4-BE49-F238E27FC236}">
                <a16:creationId xmlns:a16="http://schemas.microsoft.com/office/drawing/2014/main" id="{26DE9121-A57E-6F4B-8CD0-157D1DBE5100}"/>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4621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CFFF-BA86-5141-81FF-9E347C49A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9AB0B-6321-C549-B532-5F7125C321CA}"/>
              </a:ext>
            </a:extLst>
          </p:cNvPr>
          <p:cNvSpPr>
            <a:spLocks noGrp="1"/>
          </p:cNvSpPr>
          <p:nvPr>
            <p:ph sz="half" idx="1"/>
          </p:nvPr>
        </p:nvSpPr>
        <p:spPr>
          <a:xfrm>
            <a:off x="643603"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267466-C3DA-8441-8277-49EB39461165}"/>
              </a:ext>
            </a:extLst>
          </p:cNvPr>
          <p:cNvSpPr>
            <a:spLocks noGrp="1"/>
          </p:cNvSpPr>
          <p:nvPr>
            <p:ph sz="half" idx="2"/>
          </p:nvPr>
        </p:nvSpPr>
        <p:spPr>
          <a:xfrm>
            <a:off x="4739254"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573616-3878-CE4A-BC43-605C2A0F1978}"/>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FE21A9E6-AC3C-B341-8A76-9DBD229867BD}"/>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0A2264EF-26CB-BA49-8DB9-5C5E48F5A6BF}"/>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13701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B9C6-BADE-1C41-983F-C0143B778E68}"/>
              </a:ext>
            </a:extLst>
          </p:cNvPr>
          <p:cNvSpPr>
            <a:spLocks noGrp="1"/>
          </p:cNvSpPr>
          <p:nvPr>
            <p:ph type="title"/>
          </p:nvPr>
        </p:nvSpPr>
        <p:spPr>
          <a:xfrm>
            <a:off x="644822" y="365126"/>
            <a:ext cx="807428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8BA0B-14A0-7C4B-A365-85837CD37FC5}"/>
              </a:ext>
            </a:extLst>
          </p:cNvPr>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4" name="Content Placeholder 3">
            <a:extLst>
              <a:ext uri="{FF2B5EF4-FFF2-40B4-BE49-F238E27FC236}">
                <a16:creationId xmlns:a16="http://schemas.microsoft.com/office/drawing/2014/main" id="{EDE831C3-3AAC-CC43-AFC1-479649E181E8}"/>
              </a:ext>
            </a:extLst>
          </p:cNvPr>
          <p:cNvSpPr>
            <a:spLocks noGrp="1"/>
          </p:cNvSpPr>
          <p:nvPr>
            <p:ph sz="half" idx="2"/>
          </p:nvPr>
        </p:nvSpPr>
        <p:spPr>
          <a:xfrm>
            <a:off x="644822" y="2505075"/>
            <a:ext cx="39603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B53A2-83CD-F34B-A635-9E7B552BF2A6}"/>
              </a:ext>
            </a:extLst>
          </p:cNvPr>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6" name="Content Placeholder 5">
            <a:extLst>
              <a:ext uri="{FF2B5EF4-FFF2-40B4-BE49-F238E27FC236}">
                <a16:creationId xmlns:a16="http://schemas.microsoft.com/office/drawing/2014/main" id="{FD6A9C45-CF6B-014F-ABB8-E3FD6FE73807}"/>
              </a:ext>
            </a:extLst>
          </p:cNvPr>
          <p:cNvSpPr>
            <a:spLocks noGrp="1"/>
          </p:cNvSpPr>
          <p:nvPr>
            <p:ph sz="quarter" idx="4"/>
          </p:nvPr>
        </p:nvSpPr>
        <p:spPr>
          <a:xfrm>
            <a:off x="4739253" y="2505075"/>
            <a:ext cx="397985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7DCD5-997A-F64C-88F0-6E7A3E94FF70}"/>
              </a:ext>
            </a:extLst>
          </p:cNvPr>
          <p:cNvSpPr>
            <a:spLocks noGrp="1"/>
          </p:cNvSpPr>
          <p:nvPr>
            <p:ph type="dt" sz="half" idx="10"/>
          </p:nvPr>
        </p:nvSpPr>
        <p:spPr/>
        <p:txBody>
          <a:bodyPr/>
          <a:lstStyle/>
          <a:p>
            <a:r>
              <a:rPr lang="en-IN"/>
              <a:t>IIITS: BCI</a:t>
            </a:r>
          </a:p>
        </p:txBody>
      </p:sp>
      <p:sp>
        <p:nvSpPr>
          <p:cNvPr id="8" name="Footer Placeholder 7">
            <a:extLst>
              <a:ext uri="{FF2B5EF4-FFF2-40B4-BE49-F238E27FC236}">
                <a16:creationId xmlns:a16="http://schemas.microsoft.com/office/drawing/2014/main" id="{ED2AD681-30FD-284D-B0FE-9CBD61498347}"/>
              </a:ext>
            </a:extLst>
          </p:cNvPr>
          <p:cNvSpPr>
            <a:spLocks noGrp="1"/>
          </p:cNvSpPr>
          <p:nvPr>
            <p:ph type="ftr" sz="quarter" idx="11"/>
          </p:nvPr>
        </p:nvSpPr>
        <p:spPr/>
        <p:txBody>
          <a:bodyPr/>
          <a:lstStyle/>
          <a:p>
            <a:r>
              <a:rPr lang="en-IN"/>
              <a:t>IIITS: Data Analytics</a:t>
            </a:r>
          </a:p>
        </p:txBody>
      </p:sp>
      <p:sp>
        <p:nvSpPr>
          <p:cNvPr id="9" name="Slide Number Placeholder 8">
            <a:extLst>
              <a:ext uri="{FF2B5EF4-FFF2-40B4-BE49-F238E27FC236}">
                <a16:creationId xmlns:a16="http://schemas.microsoft.com/office/drawing/2014/main" id="{342D0935-3B62-514B-83D7-4776A484D8E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39727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D4E-9DD0-FC44-8D99-72F5AFE47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E94BB-AC6E-1B46-88A7-36F853792111}"/>
              </a:ext>
            </a:extLst>
          </p:cNvPr>
          <p:cNvSpPr>
            <a:spLocks noGrp="1"/>
          </p:cNvSpPr>
          <p:nvPr>
            <p:ph type="dt" sz="half" idx="10"/>
          </p:nvPr>
        </p:nvSpPr>
        <p:spPr/>
        <p:txBody>
          <a:bodyPr/>
          <a:lstStyle/>
          <a:p>
            <a:r>
              <a:rPr lang="en-IN"/>
              <a:t>IIITS: BCI</a:t>
            </a:r>
          </a:p>
        </p:txBody>
      </p:sp>
      <p:sp>
        <p:nvSpPr>
          <p:cNvPr id="4" name="Footer Placeholder 3">
            <a:extLst>
              <a:ext uri="{FF2B5EF4-FFF2-40B4-BE49-F238E27FC236}">
                <a16:creationId xmlns:a16="http://schemas.microsoft.com/office/drawing/2014/main" id="{99A8354C-4893-E54A-9ACC-1539ECA4BF06}"/>
              </a:ext>
            </a:extLst>
          </p:cNvPr>
          <p:cNvSpPr>
            <a:spLocks noGrp="1"/>
          </p:cNvSpPr>
          <p:nvPr>
            <p:ph type="ftr" sz="quarter" idx="11"/>
          </p:nvPr>
        </p:nvSpPr>
        <p:spPr/>
        <p:txBody>
          <a:bodyPr/>
          <a:lstStyle/>
          <a:p>
            <a:r>
              <a:rPr lang="en-IN"/>
              <a:t>IIITS: Data Analytics</a:t>
            </a:r>
          </a:p>
        </p:txBody>
      </p:sp>
      <p:sp>
        <p:nvSpPr>
          <p:cNvPr id="5" name="Slide Number Placeholder 4">
            <a:extLst>
              <a:ext uri="{FF2B5EF4-FFF2-40B4-BE49-F238E27FC236}">
                <a16:creationId xmlns:a16="http://schemas.microsoft.com/office/drawing/2014/main" id="{98D9EE41-3A48-C04E-83CA-D1852795569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9252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28C7D-422F-BF4E-95F9-3C509B2476ED}"/>
              </a:ext>
            </a:extLst>
          </p:cNvPr>
          <p:cNvSpPr>
            <a:spLocks noGrp="1"/>
          </p:cNvSpPr>
          <p:nvPr>
            <p:ph type="dt" sz="half" idx="10"/>
          </p:nvPr>
        </p:nvSpPr>
        <p:spPr/>
        <p:txBody>
          <a:bodyPr/>
          <a:lstStyle/>
          <a:p>
            <a:r>
              <a:rPr lang="en-IN"/>
              <a:t>IIITS: BCI</a:t>
            </a:r>
          </a:p>
        </p:txBody>
      </p:sp>
      <p:sp>
        <p:nvSpPr>
          <p:cNvPr id="3" name="Footer Placeholder 2">
            <a:extLst>
              <a:ext uri="{FF2B5EF4-FFF2-40B4-BE49-F238E27FC236}">
                <a16:creationId xmlns:a16="http://schemas.microsoft.com/office/drawing/2014/main" id="{4ED19C79-8F15-854C-909B-D46CF8E57B1A}"/>
              </a:ext>
            </a:extLst>
          </p:cNvPr>
          <p:cNvSpPr>
            <a:spLocks noGrp="1"/>
          </p:cNvSpPr>
          <p:nvPr>
            <p:ph type="ftr" sz="quarter" idx="11"/>
          </p:nvPr>
        </p:nvSpPr>
        <p:spPr/>
        <p:txBody>
          <a:bodyPr/>
          <a:lstStyle/>
          <a:p>
            <a:r>
              <a:rPr lang="en-IN"/>
              <a:t>IIITS: Data Analytics</a:t>
            </a:r>
          </a:p>
        </p:txBody>
      </p:sp>
      <p:sp>
        <p:nvSpPr>
          <p:cNvPr id="4" name="Slide Number Placeholder 3">
            <a:extLst>
              <a:ext uri="{FF2B5EF4-FFF2-40B4-BE49-F238E27FC236}">
                <a16:creationId xmlns:a16="http://schemas.microsoft.com/office/drawing/2014/main" id="{1A70D635-FF6A-7C4A-9EF2-818BD522BAA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29692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8F3E-8E66-7449-BF9A-DCC6955FB1A1}"/>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Content Placeholder 2">
            <a:extLst>
              <a:ext uri="{FF2B5EF4-FFF2-40B4-BE49-F238E27FC236}">
                <a16:creationId xmlns:a16="http://schemas.microsoft.com/office/drawing/2014/main" id="{A2902C4D-2678-914E-82DE-90B61B05702D}"/>
              </a:ext>
            </a:extLst>
          </p:cNvPr>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43AC08-25AE-B746-89AA-5E1DA179DEFA}"/>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0756B75F-91A0-4945-8DD5-F7AC012A86B7}"/>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A0327CDF-9523-8945-91A3-37EFEDA65C3B}"/>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3B4C56A2-7D67-9E4A-BDC5-5B782BCAF777}"/>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22915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2D47-4B37-0F49-AD30-CDD912495DA7}"/>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Picture Placeholder 2">
            <a:extLst>
              <a:ext uri="{FF2B5EF4-FFF2-40B4-BE49-F238E27FC236}">
                <a16:creationId xmlns:a16="http://schemas.microsoft.com/office/drawing/2014/main" id="{9D0F9EF2-8DE7-B043-9EB4-6DDE12398AD5}"/>
              </a:ext>
            </a:extLst>
          </p:cNvPr>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a:extLst>
              <a:ext uri="{FF2B5EF4-FFF2-40B4-BE49-F238E27FC236}">
                <a16:creationId xmlns:a16="http://schemas.microsoft.com/office/drawing/2014/main" id="{98F8178C-368D-9248-9CAE-7A88FA62960D}"/>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AE6DFE15-82BD-A442-96C8-DBE0FC81771A}"/>
              </a:ext>
            </a:extLst>
          </p:cNvPr>
          <p:cNvSpPr>
            <a:spLocks noGrp="1"/>
          </p:cNvSpPr>
          <p:nvPr>
            <p:ph type="dt" sz="half" idx="10"/>
          </p:nvPr>
        </p:nvSpPr>
        <p:spPr/>
        <p:txBody>
          <a:bodyPr/>
          <a:lstStyle/>
          <a:p>
            <a:r>
              <a:rPr lang="en-IN"/>
              <a:t>IIITS: BCI</a:t>
            </a:r>
          </a:p>
        </p:txBody>
      </p:sp>
      <p:sp>
        <p:nvSpPr>
          <p:cNvPr id="6" name="Footer Placeholder 5">
            <a:extLst>
              <a:ext uri="{FF2B5EF4-FFF2-40B4-BE49-F238E27FC236}">
                <a16:creationId xmlns:a16="http://schemas.microsoft.com/office/drawing/2014/main" id="{614E80EA-5A85-254F-BFCD-D48036896DF7}"/>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B28A8D64-21C0-0D42-8BA5-B67F1E0F7873}"/>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69685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D714-C5A2-C949-9300-6F8726A42AEC}"/>
              </a:ext>
            </a:extLst>
          </p:cNvPr>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8F4DA-3D24-A449-A328-546E7984B950}"/>
              </a:ext>
            </a:extLst>
          </p:cNvPr>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C9812-8C70-E848-B99C-97A06F6E5111}"/>
              </a:ext>
            </a:extLst>
          </p:cNvPr>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IN"/>
              <a:t>IIITS: BCI</a:t>
            </a:r>
          </a:p>
        </p:txBody>
      </p:sp>
      <p:sp>
        <p:nvSpPr>
          <p:cNvPr id="5" name="Footer Placeholder 4">
            <a:extLst>
              <a:ext uri="{FF2B5EF4-FFF2-40B4-BE49-F238E27FC236}">
                <a16:creationId xmlns:a16="http://schemas.microsoft.com/office/drawing/2014/main" id="{50934BCA-5BB0-7F4C-ADAC-B77B45E9DDAF}"/>
              </a:ext>
            </a:extLst>
          </p:cNvPr>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r>
              <a:rPr lang="en-IN"/>
              <a:t>IIITS: Data Analytics</a:t>
            </a:r>
          </a:p>
        </p:txBody>
      </p:sp>
      <p:sp>
        <p:nvSpPr>
          <p:cNvPr id="6" name="Slide Number Placeholder 5">
            <a:extLst>
              <a:ext uri="{FF2B5EF4-FFF2-40B4-BE49-F238E27FC236}">
                <a16:creationId xmlns:a16="http://schemas.microsoft.com/office/drawing/2014/main" id="{2C67C1E8-FFCE-3D48-9F77-A38BEF233D36}"/>
              </a:ext>
            </a:extLst>
          </p:cNvPr>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264860637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0.png"/><Relationship Id="rId7" Type="http://schemas.openxmlformats.org/officeDocument/2006/relationships/image" Target="../media/image36.png"/><Relationship Id="rId12"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43.png"/><Relationship Id="rId9" Type="http://schemas.openxmlformats.org/officeDocument/2006/relationships/image" Target="../media/image420.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31.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30.png"/><Relationship Id="rId4" Type="http://schemas.openxmlformats.org/officeDocument/2006/relationships/image" Target="../media/image5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347" y="1424746"/>
            <a:ext cx="5967948" cy="852289"/>
          </a:xfrm>
        </p:spPr>
        <p:txBody>
          <a:bodyPr>
            <a:normAutofit fontScale="90000"/>
          </a:bodyPr>
          <a:lstStyle/>
          <a:p>
            <a:r>
              <a:rPr lang="en-US" dirty="0">
                <a:solidFill>
                  <a:srgbClr val="6C0000"/>
                </a:solidFill>
                <a:latin typeface="Times New Roman" pitchFamily="18" charset="0"/>
                <a:cs typeface="Times New Roman" pitchFamily="18" charset="0"/>
              </a:rPr>
              <a:t>Brain Computer Interaction</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1718752" y="4203067"/>
            <a:ext cx="6031138" cy="1345714"/>
          </a:xfrm>
        </p:spPr>
        <p:txBody>
          <a:bodyPr>
            <a:normAutofit fontScale="92500" lnSpcReduction="20000"/>
          </a:bodyPr>
          <a:lstStyle/>
          <a:p>
            <a:r>
              <a:rPr lang="en-US" b="1" dirty="0">
                <a:solidFill>
                  <a:schemeClr val="tx1"/>
                </a:solidFill>
              </a:rPr>
              <a:t> </a:t>
            </a:r>
            <a:r>
              <a:rPr lang="en-US" b="1" u="sng" dirty="0">
                <a:solidFill>
                  <a:schemeClr val="tx1"/>
                </a:solidFill>
              </a:rPr>
              <a:t>Course Instructors</a:t>
            </a:r>
          </a:p>
          <a:p>
            <a:r>
              <a:rPr lang="en-US" b="1" dirty="0">
                <a:solidFill>
                  <a:schemeClr val="tx1"/>
                </a:solidFill>
              </a:rPr>
              <a:t>Dr. Sreeja S R</a:t>
            </a:r>
          </a:p>
          <a:p>
            <a:r>
              <a:rPr lang="en-US" sz="1996" b="1" i="1" dirty="0"/>
              <a:t>Assistant Professor</a:t>
            </a:r>
          </a:p>
          <a:p>
            <a:pPr defTabSz="344944" eaLnBrk="0" fontAlgn="base" hangingPunct="0">
              <a:spcBef>
                <a:spcPct val="0"/>
              </a:spcBef>
              <a:spcAft>
                <a:spcPct val="0"/>
              </a:spcAft>
              <a:tabLst>
                <a:tab pos="0" algn="l"/>
                <a:tab pos="702076" algn="l"/>
                <a:tab pos="1404153" algn="l"/>
                <a:tab pos="2106229" algn="l"/>
                <a:tab pos="2808305" algn="l"/>
                <a:tab pos="3510382" algn="l"/>
                <a:tab pos="4212458" algn="l"/>
                <a:tab pos="4914534" algn="l"/>
                <a:tab pos="5616611" algn="l"/>
                <a:tab pos="6318687" algn="l"/>
                <a:tab pos="7020763" algn="l"/>
                <a:tab pos="7722840" algn="l"/>
              </a:tabLst>
              <a:defRPr/>
            </a:pPr>
            <a:r>
              <a:rPr lang="en-US" altLang="en-US" b="1" dirty="0">
                <a:solidFill>
                  <a:schemeClr val="tx1"/>
                </a:solidFill>
                <a:latin typeface="Garamond" panose="02020404030301010803" pitchFamily="18" charset="0"/>
                <a:ea typeface="Noto Sans CJK SC" charset="-122"/>
              </a:rPr>
              <a:t>Indian Institute of Information Technology </a:t>
            </a:r>
          </a:p>
          <a:p>
            <a:pPr defTabSz="344944" eaLnBrk="0" fontAlgn="base" hangingPunct="0">
              <a:spcBef>
                <a:spcPct val="0"/>
              </a:spcBef>
              <a:spcAft>
                <a:spcPct val="0"/>
              </a:spcAft>
              <a:tabLst>
                <a:tab pos="0" algn="l"/>
                <a:tab pos="702076" algn="l"/>
                <a:tab pos="1404153" algn="l"/>
                <a:tab pos="2106229" algn="l"/>
                <a:tab pos="2808305" algn="l"/>
                <a:tab pos="3510382" algn="l"/>
                <a:tab pos="4212458" algn="l"/>
                <a:tab pos="4914534" algn="l"/>
                <a:tab pos="5616611" algn="l"/>
                <a:tab pos="6318687" algn="l"/>
                <a:tab pos="7020763" algn="l"/>
                <a:tab pos="7722840" algn="l"/>
              </a:tabLst>
              <a:defRPr/>
            </a:pPr>
            <a:r>
              <a:rPr lang="en-US" altLang="en-US" b="1" dirty="0">
                <a:solidFill>
                  <a:schemeClr val="tx1"/>
                </a:solidFill>
                <a:latin typeface="Garamond" panose="02020404030301010803" pitchFamily="18" charset="0"/>
                <a:ea typeface="Noto Sans CJK SC" charset="-122"/>
              </a:rPr>
              <a:t>IIIT Sri City </a:t>
            </a: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lgn="ctr">
              <a:defRPr/>
            </a:pPr>
            <a:fld id="{E2D238DB-7230-45D0-89A2-1890D4DEDBDF}" type="slidenum">
              <a:rPr lang="en-IN" sz="845">
                <a:solidFill>
                  <a:srgbClr val="FFFFFF"/>
                </a:solidFill>
                <a:latin typeface="Gill Sans MT" panose="020B0502020104020203"/>
              </a:rPr>
              <a:pPr algn="ctr">
                <a:defRPr/>
              </a:pPr>
              <a:t>1</a:t>
            </a:fld>
            <a:endParaRPr lang="en-IN" sz="845">
              <a:solidFill>
                <a:srgbClr val="FFFFFF"/>
              </a:solidFill>
              <a:latin typeface="Gill Sans MT" panose="020B0502020104020203"/>
            </a:endParaRPr>
          </a:p>
        </p:txBody>
      </p:sp>
      <p:sp>
        <p:nvSpPr>
          <p:cNvPr id="4" name="Subtitle 2"/>
          <p:cNvSpPr txBox="1">
            <a:spLocks/>
          </p:cNvSpPr>
          <p:nvPr/>
        </p:nvSpPr>
        <p:spPr>
          <a:xfrm>
            <a:off x="371177" y="3026979"/>
            <a:ext cx="7092304" cy="1345714"/>
          </a:xfrm>
          <a:prstGeom prst="rect">
            <a:avLst/>
          </a:prstGeom>
        </p:spPr>
        <p:txBody>
          <a:bodyPr vert="horz" lIns="0" rIns="14042">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C96731"/>
              </a:buClr>
              <a:defRPr/>
            </a:pPr>
            <a:r>
              <a:rPr lang="en-US" sz="2150" b="1" dirty="0">
                <a:solidFill>
                  <a:srgbClr val="000000">
                    <a:lumMod val="65000"/>
                    <a:lumOff val="35000"/>
                  </a:srgbClr>
                </a:solidFill>
              </a:rPr>
              <a:t>Decision Tree Induction – CART &amp; C4.5</a:t>
            </a:r>
          </a:p>
          <a:p>
            <a:pPr algn="l">
              <a:buClr>
                <a:srgbClr val="C96731"/>
              </a:buClr>
              <a:defRPr/>
            </a:pPr>
            <a:endParaRPr lang="en-US" sz="2150" b="1" dirty="0">
              <a:solidFill>
                <a:srgbClr val="000000">
                  <a:lumMod val="65000"/>
                  <a:lumOff val="35000"/>
                </a:srgbClr>
              </a:solidFill>
            </a:endParaRP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2050"/>
            <a:ext cx="1188355" cy="116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0947A78-3991-C44A-A51D-0D56F235EE83}"/>
              </a:ext>
            </a:extLst>
          </p:cNvPr>
          <p:cNvSpPr>
            <a:spLocks noGrp="1"/>
          </p:cNvSpPr>
          <p:nvPr>
            <p:ph type="dt" sz="half" idx="10"/>
          </p:nvPr>
        </p:nvSpPr>
        <p:spPr/>
        <p:txBody>
          <a:bodyPr/>
          <a:lstStyle/>
          <a:p>
            <a:r>
              <a:rPr lang="en-IN"/>
              <a:t>IIITS: BCI</a:t>
            </a:r>
            <a:endParaRPr lang="en-US"/>
          </a:p>
        </p:txBody>
      </p:sp>
    </p:spTree>
    <p:extLst>
      <p:ext uri="{BB962C8B-B14F-4D97-AF65-F5344CB8AC3E}">
        <p14:creationId xmlns:p14="http://schemas.microsoft.com/office/powerpoint/2010/main" val="261604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8549" y="1352822"/>
            <a:ext cx="8425339" cy="3766899"/>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Case2: Continuous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endParaRPr lang="en-IN"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a continuous-valued attribute, each possible split point must be taken into account.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According to that strategy, the mid-point between </a:t>
            </a:r>
            <a:r>
              <a:rPr lang="en-IN" sz="2000" i="1" dirty="0" err="1">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err="1">
                <a:latin typeface="Times New Roman" panose="02020603050405020304" pitchFamily="18" charset="0"/>
                <a:ea typeface="Tahoma" panose="020B0604030504040204" pitchFamily="34" charset="0"/>
                <a:cs typeface="Times New Roman" panose="02020603050405020304" pitchFamily="18" charset="0"/>
              </a:rPr>
              <a:t>i</a:t>
            </a:r>
            <a:r>
              <a:rPr lang="en-IN" sz="2000" i="1"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i+1</a:t>
            </a:r>
            <a:r>
              <a:rPr lang="en-IN" sz="2000" i="1" dirty="0">
                <a:latin typeface="Times New Roman" panose="02020603050405020304" pitchFamily="18" charset="0"/>
                <a:ea typeface="Tahoma" panose="020B0604030504040204" pitchFamily="34" charset="0"/>
                <a:cs typeface="Times New Roman" panose="02020603050405020304" pitchFamily="18" charset="0"/>
              </a:rPr>
              <a:t> , </a:t>
            </a:r>
            <a:r>
              <a:rPr lang="en-IN" sz="2000" dirty="0">
                <a:latin typeface="Times New Roman" panose="02020603050405020304" pitchFamily="18" charset="0"/>
                <a:ea typeface="Tahoma" panose="020B0604030504040204" pitchFamily="34" charset="0"/>
                <a:cs typeface="Times New Roman" panose="02020603050405020304" pitchFamily="18" charset="0"/>
              </a:rPr>
              <a:t>let it be </a:t>
            </a:r>
            <a:r>
              <a:rPr lang="en-IN" sz="2000" i="1" dirty="0">
                <a:latin typeface="Times New Roman" panose="02020603050405020304" pitchFamily="18" charset="0"/>
                <a:ea typeface="Tahoma" panose="020B0604030504040204" pitchFamily="34" charset="0"/>
                <a:cs typeface="Times New Roman" panose="02020603050405020304" pitchFamily="18" charset="0"/>
              </a:rPr>
              <a:t>v</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a:t>
            </a:r>
            <a:r>
              <a:rPr lang="en-IN" sz="2000" dirty="0">
                <a:latin typeface="Times New Roman" panose="02020603050405020304" pitchFamily="18" charset="0"/>
                <a:ea typeface="Tahoma" panose="020B0604030504040204" pitchFamily="34" charset="0"/>
                <a:cs typeface="Times New Roman" panose="02020603050405020304" pitchFamily="18" charset="0"/>
              </a:rPr>
              <a:t>, then</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pSp>
        <p:nvGrpSpPr>
          <p:cNvPr id="35" name="Group 34"/>
          <p:cNvGrpSpPr/>
          <p:nvPr/>
        </p:nvGrpSpPr>
        <p:grpSpPr>
          <a:xfrm>
            <a:off x="6748916" y="4158608"/>
            <a:ext cx="2612572" cy="1349384"/>
            <a:chOff x="3744686" y="3526976"/>
            <a:chExt cx="2612572" cy="1349384"/>
          </a:xfrm>
        </p:grpSpPr>
        <p:grpSp>
          <p:nvGrpSpPr>
            <p:cNvPr id="36" name="Group 35"/>
            <p:cNvGrpSpPr/>
            <p:nvPr/>
          </p:nvGrpSpPr>
          <p:grpSpPr>
            <a:xfrm>
              <a:off x="3929743" y="3526976"/>
              <a:ext cx="2427515" cy="947056"/>
              <a:chOff x="5355772" y="3810000"/>
              <a:chExt cx="2427515" cy="947056"/>
            </a:xfrm>
          </p:grpSpPr>
          <p:grpSp>
            <p:nvGrpSpPr>
              <p:cNvPr id="40" name="Group 39"/>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42" name="Oval 41"/>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𝑣𝑖</m:t>
                            </m:r>
                          </m:oMath>
                        </m:oMathPara>
                      </a14:m>
                      <a:endParaRPr lang="en-US" baseline="-25000" dirty="0"/>
                    </a:p>
                  </p:txBody>
                </p:sp>
              </mc:Choice>
              <mc:Fallback xmlns="">
                <p:sp>
                  <p:nvSpPr>
                    <p:cNvPr id="42" name="Oval 41"/>
                    <p:cNvSpPr>
                      <a:spLocks noRot="1" noChangeAspect="1" noMove="1" noResize="1" noEditPoints="1" noAdjustHandles="1" noChangeArrowheads="1" noChangeShapeType="1" noTextEdit="1"/>
                    </p:cNvSpPr>
                    <p:nvPr/>
                  </p:nvSpPr>
                  <p:spPr>
                    <a:xfrm>
                      <a:off x="5747657" y="4071258"/>
                      <a:ext cx="1306286" cy="468086"/>
                    </a:xfrm>
                    <a:prstGeom prst="ellipse">
                      <a:avLst/>
                    </a:prstGeom>
                    <a:blipFill rotWithShape="1">
                      <a:blip r:embed="rId2"/>
                      <a:stretch>
                        <a:fillRect/>
                      </a:stretch>
                    </a:blipFill>
                  </p:spPr>
                  <p:txBody>
                    <a:bodyPr/>
                    <a:lstStyle/>
                    <a:p>
                      <a:r>
                        <a:rPr lang="en-IN">
                          <a:noFill/>
                        </a:rPr>
                        <a:t> </a:t>
                      </a:r>
                    </a:p>
                  </p:txBody>
                </p:sp>
              </mc:Fallback>
            </mc:AlternateContent>
            <p:cxnSp>
              <p:nvCxnSpPr>
                <p:cNvPr id="43" name="Straight Connector 42"/>
                <p:cNvCxnSpPr>
                  <a:stCxn id="42"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41" name="TextBox 40"/>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37" name="Straight Connector 36"/>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6"/>
                  <a:stretch>
                    <a:fillRect/>
                  </a:stretch>
                </a:blipFill>
              </p:spPr>
              <p:txBody>
                <a:bodyPr/>
                <a:lstStyle/>
                <a:p>
                  <a:r>
                    <a:rPr lang="en-US">
                      <a:noFill/>
                    </a:rPr>
                    <a:t> </a:t>
                  </a:r>
                </a:p>
              </p:txBody>
            </p:sp>
          </mc:Fallback>
        </mc:AlternateContent>
      </p:grpSp>
      <p:grpSp>
        <p:nvGrpSpPr>
          <p:cNvPr id="16" name="Group 15"/>
          <p:cNvGrpSpPr/>
          <p:nvPr/>
        </p:nvGrpSpPr>
        <p:grpSpPr>
          <a:xfrm>
            <a:off x="630989" y="4354709"/>
            <a:ext cx="5463112" cy="309072"/>
            <a:chOff x="1119501" y="2459765"/>
            <a:chExt cx="6805784" cy="309072"/>
          </a:xfrm>
        </p:grpSpPr>
        <mc:AlternateContent xmlns:mc="http://schemas.openxmlformats.org/markup-compatibility/2006" xmlns:a14="http://schemas.microsoft.com/office/drawing/2010/main">
          <mc:Choice Requires="a14">
            <p:sp>
              <p:nvSpPr>
                <p:cNvPr id="17" name="Rectangle 16"/>
                <p:cNvSpPr/>
                <p:nvPr/>
              </p:nvSpPr>
              <p:spPr>
                <a:xfrm>
                  <a:off x="1119501" y="2461189"/>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1</m:t>
                            </m:r>
                          </m:sub>
                        </m:sSub>
                      </m:oMath>
                    </m:oMathPara>
                  </a14:m>
                  <a:endParaRPr lang="en-US" dirty="0">
                    <a:solidFill>
                      <a:sysClr val="windowText" lastClr="00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119501" y="2461189"/>
                  <a:ext cx="948584" cy="307648"/>
                </a:xfrm>
                <a:prstGeom prst="rect">
                  <a:avLst/>
                </a:prstGeom>
                <a:blipFill>
                  <a:blip r:embed="rId7"/>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7583" y="2459765"/>
                  <a:ext cx="94858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2</m:t>
                            </m:r>
                          </m:sub>
                        </m:sSub>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7583" y="2459765"/>
                  <a:ext cx="948585" cy="307648"/>
                </a:xfrm>
                <a:prstGeom prst="rect">
                  <a:avLst/>
                </a:prstGeom>
                <a:blipFill>
                  <a:blip r:embed="rId8"/>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407395" y="2459765"/>
                  <a:ext cx="78213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r>
                              <a:rPr lang="en-IN" b="0" i="1" smtClean="0">
                                <a:solidFill>
                                  <a:sysClr val="windowText" lastClr="000000"/>
                                </a:solidFill>
                                <a:latin typeface="Cambria Math" panose="02040503050406030204" pitchFamily="18" charset="0"/>
                              </a:rPr>
                              <m:t>+1</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407395" y="2459765"/>
                  <a:ext cx="782135" cy="307648"/>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976701" y="2459765"/>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𝑛</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976701" y="2459765"/>
                  <a:ext cx="948584" cy="307648"/>
                </a:xfrm>
                <a:prstGeom prst="rect">
                  <a:avLst/>
                </a:prstGeom>
                <a:blipFill>
                  <a:blip r:embed="rId10"/>
                  <a:stretch>
                    <a:fillRect b="-1852"/>
                  </a:stretch>
                </a:blipFill>
              </p:spPr>
              <p:txBody>
                <a:bodyPr/>
                <a:lstStyle/>
                <a:p>
                  <a:r>
                    <a:rPr lang="en-US">
                      <a:noFill/>
                    </a:rPr>
                    <a:t> </a:t>
                  </a:r>
                </a:p>
              </p:txBody>
            </p:sp>
          </mc:Fallback>
        </mc:AlternateContent>
        <p:sp>
          <p:nvSpPr>
            <p:cNvPr id="21" name="Oval 20"/>
            <p:cNvSpPr/>
            <p:nvPr/>
          </p:nvSpPr>
          <p:spPr>
            <a:xfrm>
              <a:off x="2158188" y="2587951"/>
              <a:ext cx="68367"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166257" y="2619285"/>
              <a:ext cx="7420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3125073" y="4956743"/>
                <a:ext cx="1681304" cy="5936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+1</m:t>
                              </m:r>
                            </m:sub>
                          </m:sSub>
                        </m:num>
                        <m:den>
                          <m:r>
                            <a:rPr lang="en-IN" b="0" i="1" smtClean="0">
                              <a:latin typeface="Cambria Math" panose="02040503050406030204" pitchFamily="18" charset="0"/>
                            </a:rPr>
                            <m:t>2</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25072" y="4956707"/>
                <a:ext cx="1642244" cy="593689"/>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128331" y="4343821"/>
                <a:ext cx="699650"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3128331" y="4343821"/>
                <a:ext cx="699650" cy="307648"/>
              </a:xfrm>
              <a:prstGeom prst="rect">
                <a:avLst/>
              </a:prstGeom>
              <a:blipFill rotWithShape="1">
                <a:blip r:embed="rId12"/>
                <a:stretch>
                  <a:fillRect b="-7407"/>
                </a:stretch>
              </a:blipFill>
            </p:spPr>
            <p:txBody>
              <a:bodyPr/>
              <a:lstStyle/>
              <a:p>
                <a:r>
                  <a:rPr lang="en-IN">
                    <a:noFill/>
                  </a:rPr>
                  <a:t> </a:t>
                </a:r>
              </a:p>
            </p:txBody>
          </p:sp>
        </mc:Fallback>
      </mc:AlternateContent>
      <p:sp>
        <p:nvSpPr>
          <p:cNvPr id="31" name="Oval 30"/>
          <p:cNvSpPr/>
          <p:nvPr/>
        </p:nvSpPr>
        <p:spPr>
          <a:xfrm>
            <a:off x="3929120" y="4482895"/>
            <a:ext cx="50425"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443550" y="4540783"/>
            <a:ext cx="5956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3954758" y="4651469"/>
            <a:ext cx="0" cy="3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2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8549" y="1352786"/>
                <a:ext cx="8425339" cy="4251948"/>
              </a:xfrm>
            </p:spPr>
            <p:txBody>
              <a:bodyPr>
                <a:normAutofit/>
              </a:bodyPr>
              <a:lstStyle/>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Each pair of (sorted) adjacent values is taken as a possible split-point say</a:t>
                </a:r>
                <a14:m>
                  <m:oMath xmlns:m="http://schemas.openxmlformats.org/officeDocument/2006/math">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𝑣</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 the set of tuples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satisfying </a:t>
                </a:r>
                <a14:m>
                  <m:oMath xmlns:m="http://schemas.openxmlformats.org/officeDocument/2006/math">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in the set of tuples in D satisfying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𝐴</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&gt;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point giving the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Gini Index </a:t>
                </a:r>
                <a14:m>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is taken as the split-point of the attribute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Note</a:t>
                </a:r>
                <a:endParaRPr lang="en-IN" sz="2000" b="1" dirty="0">
                  <a:solidFill>
                    <a:srgbClr val="0B5ED7"/>
                  </a:solidFill>
                  <a:latin typeface="Times New Roman" panose="02020603050405020304" pitchFamily="18" charset="0"/>
                  <a:cs typeface="Times New Roman" panose="02020603050405020304" pitchFamily="18" charset="0"/>
                </a:endParaRPr>
              </a:p>
              <a:p>
                <a:pPr algn="just"/>
                <a:r>
                  <a:rPr lang="en-IN" sz="2000" dirty="0">
                    <a:solidFill>
                      <a:srgbClr val="0B5ED7"/>
                    </a:solidFill>
                    <a:latin typeface="Times New Roman" panose="02020603050405020304" pitchFamily="18" charset="0"/>
                    <a:cs typeface="Times New Roman" panose="02020603050405020304" pitchFamily="18" charset="0"/>
                  </a:rPr>
                  <a:t>The attribute </a:t>
                </a:r>
                <a:r>
                  <a:rPr lang="en-IN" sz="2000" i="1" dirty="0">
                    <a:solidFill>
                      <a:srgbClr val="0B5ED7"/>
                    </a:solidFill>
                    <a:latin typeface="Times New Roman" panose="02020603050405020304" pitchFamily="18" charset="0"/>
                    <a:cs typeface="Times New Roman" panose="02020603050405020304" pitchFamily="18" charset="0"/>
                  </a:rPr>
                  <a:t>A</a:t>
                </a:r>
                <a:r>
                  <a:rPr lang="en-IN" sz="2000" dirty="0">
                    <a:solidFill>
                      <a:srgbClr val="0B5ED7"/>
                    </a:solidFill>
                    <a:latin typeface="Times New Roman" panose="02020603050405020304" pitchFamily="18" charset="0"/>
                    <a:cs typeface="Times New Roman" panose="02020603050405020304" pitchFamily="18" charset="0"/>
                  </a:rPr>
                  <a:t> and either its splitting subset </a:t>
                </a:r>
                <a14:m>
                  <m:oMath xmlns:m="http://schemas.openxmlformats.org/officeDocument/2006/math">
                    <m:sSub>
                      <m:sSubPr>
                        <m:ctrlPr>
                          <a:rPr lang="en-IN" sz="2000" i="1">
                            <a:solidFill>
                              <a:srgbClr val="0B5ED7"/>
                            </a:solidFill>
                            <a:latin typeface="Cambria Math" panose="02040503050406030204" pitchFamily="18" charset="0"/>
                            <a:cs typeface="Times New Roman" panose="02020603050405020304" pitchFamily="18" charset="0"/>
                          </a:rPr>
                        </m:ctrlPr>
                      </m:sSubPr>
                      <m:e>
                        <m:r>
                          <a:rPr lang="en-IN" sz="2000" i="1">
                            <a:solidFill>
                              <a:srgbClr val="0B5ED7"/>
                            </a:solidFill>
                            <a:latin typeface="Cambria Math" panose="02040503050406030204" pitchFamily="18" charset="0"/>
                            <a:cs typeface="Times New Roman" panose="02020603050405020304" pitchFamily="18" charset="0"/>
                          </a:rPr>
                          <m:t>𝑆</m:t>
                        </m:r>
                      </m:e>
                      <m:sub>
                        <m:r>
                          <a:rPr lang="en-IN" sz="2000" i="1">
                            <a:solidFill>
                              <a:srgbClr val="0B5ED7"/>
                            </a:solidFill>
                            <a:latin typeface="Cambria Math" panose="02040503050406030204" pitchFamily="18" charset="0"/>
                            <a:cs typeface="Times New Roman" panose="02020603050405020304" pitchFamily="18" charset="0"/>
                          </a:rPr>
                          <m:t>𝐴</m:t>
                        </m:r>
                      </m:sub>
                    </m:sSub>
                  </m:oMath>
                </a14:m>
                <a:r>
                  <a:rPr lang="en-US" sz="2000" dirty="0">
                    <a:solidFill>
                      <a:srgbClr val="0B5ED7"/>
                    </a:solidFill>
                    <a:latin typeface="Times New Roman" panose="02020603050405020304" pitchFamily="18" charset="0"/>
                    <a:cs typeface="Times New Roman" panose="02020603050405020304" pitchFamily="18" charset="0"/>
                  </a:rPr>
                  <a:t> (for discrete-valued splitting attribute) or split-point </a:t>
                </a: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𝑣</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2000" dirty="0">
                    <a:solidFill>
                      <a:srgbClr val="0B5ED7"/>
                    </a:solidFill>
                    <a:latin typeface="Times New Roman" panose="02020603050405020304" pitchFamily="18" charset="0"/>
                    <a:cs typeface="Times New Roman" panose="02020603050405020304" pitchFamily="18" charset="0"/>
                  </a:rPr>
                  <a:t> (for continuous valued splitting attribute) together form the splitting criteria.</a:t>
                </a:r>
                <a:r>
                  <a:rPr lang="en-US" sz="2000" dirty="0">
                    <a:solidFill>
                      <a:srgbClr val="0B5ED7"/>
                    </a:solidFill>
                  </a:rPr>
                  <a:t> </a:t>
                </a:r>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8549" y="1352786"/>
                <a:ext cx="8425339" cy="4251948"/>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Tree>
    <p:extLst>
      <p:ext uri="{BB962C8B-B14F-4D97-AF65-F5344CB8AC3E}">
        <p14:creationId xmlns:p14="http://schemas.microsoft.com/office/powerpoint/2010/main" val="303522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522612" y="1263231"/>
            <a:ext cx="8425339" cy="1034586"/>
          </a:xfrm>
        </p:spPr>
        <p:txBody>
          <a:bodyPr>
            <a:normAutofit/>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20.1 : CART Algorithm</a:t>
            </a: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Suppose we want to build decision tree for the data set EMP as given in the table below.</a:t>
            </a: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33285606"/>
              </p:ext>
            </p:extLst>
          </p:nvPr>
        </p:nvGraphicFramePr>
        <p:xfrm>
          <a:off x="2362219" y="2232316"/>
          <a:ext cx="6270171" cy="4201683"/>
        </p:xfrm>
        <a:graphic>
          <a:graphicData uri="http://schemas.openxmlformats.org/drawingml/2006/table">
            <a:tbl>
              <a:tblPr firstRow="1" bandRow="1">
                <a:tableStyleId>{5C22544A-7EE6-4342-B048-85BDC9FD1C3A}</a:tableStyleId>
              </a:tblPr>
              <a:tblGrid>
                <a:gridCol w="1104264">
                  <a:extLst>
                    <a:ext uri="{9D8B030D-6E8A-4147-A177-3AD203B41FA5}">
                      <a16:colId xmlns:a16="http://schemas.microsoft.com/office/drawing/2014/main" val="418863574"/>
                    </a:ext>
                  </a:extLst>
                </a:gridCol>
                <a:gridCol w="691878">
                  <a:extLst>
                    <a:ext uri="{9D8B030D-6E8A-4147-A177-3AD203B41FA5}">
                      <a16:colId xmlns:a16="http://schemas.microsoft.com/office/drawing/2014/main" val="2433387740"/>
                    </a:ext>
                  </a:extLst>
                </a:gridCol>
                <a:gridCol w="979714">
                  <a:extLst>
                    <a:ext uri="{9D8B030D-6E8A-4147-A177-3AD203B41FA5}">
                      <a16:colId xmlns:a16="http://schemas.microsoft.com/office/drawing/2014/main" val="2573437759"/>
                    </a:ext>
                  </a:extLst>
                </a:gridCol>
                <a:gridCol w="685800">
                  <a:extLst>
                    <a:ext uri="{9D8B030D-6E8A-4147-A177-3AD203B41FA5}">
                      <a16:colId xmlns:a16="http://schemas.microsoft.com/office/drawing/2014/main" val="715097166"/>
                    </a:ext>
                  </a:extLst>
                </a:gridCol>
                <a:gridCol w="1524000">
                  <a:extLst>
                    <a:ext uri="{9D8B030D-6E8A-4147-A177-3AD203B41FA5}">
                      <a16:colId xmlns:a16="http://schemas.microsoft.com/office/drawing/2014/main" val="489950159"/>
                    </a:ext>
                  </a:extLst>
                </a:gridCol>
                <a:gridCol w="1284515">
                  <a:extLst>
                    <a:ext uri="{9D8B030D-6E8A-4147-A177-3AD203B41FA5}">
                      <a16:colId xmlns:a16="http://schemas.microsoft.com/office/drawing/2014/main" val="1499835967"/>
                    </a:ext>
                  </a:extLst>
                </a:gridCol>
              </a:tblGrid>
              <a:tr h="350974">
                <a:tc>
                  <a:txBody>
                    <a:bodyPr/>
                    <a:lstStyle/>
                    <a:p>
                      <a:pPr algn="ctr"/>
                      <a:r>
                        <a:rPr lang="en-IN" dirty="0">
                          <a:latin typeface="Times New Roman" panose="02020603050405020304" pitchFamily="18" charset="0"/>
                          <a:cs typeface="Times New Roman" panose="02020603050405020304" pitchFamily="18" charset="0"/>
                        </a:rPr>
                        <a:t>Tuple#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Age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Salary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Job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Select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7368243"/>
                  </a:ext>
                </a:extLst>
              </a:tr>
              <a:tr h="233983">
                <a:tc>
                  <a:txBody>
                    <a:bodyPr/>
                    <a:lstStyle/>
                    <a:p>
                      <a:pPr algn="ctr"/>
                      <a:r>
                        <a:rPr lang="en-IN" sz="1200" dirty="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839652"/>
                  </a:ext>
                </a:extLst>
              </a:tr>
              <a:tr h="233983">
                <a:tc>
                  <a:txBody>
                    <a:bodyPr/>
                    <a:lstStyle/>
                    <a:p>
                      <a:pPr algn="ctr"/>
                      <a:r>
                        <a:rPr lang="en-IN" sz="1200" dirty="0">
                          <a:latin typeface="Times New Roman" panose="02020603050405020304" pitchFamily="18" charset="0"/>
                          <a:cs typeface="Times New Roman" panose="02020603050405020304" pitchFamily="18" charset="0"/>
                        </a:rPr>
                        <a:t>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872713"/>
                  </a:ext>
                </a:extLst>
              </a:tr>
              <a:tr h="233983">
                <a:tc>
                  <a:txBody>
                    <a:bodyPr/>
                    <a:lstStyle/>
                    <a:p>
                      <a:pPr algn="ctr"/>
                      <a:r>
                        <a:rPr lang="en-IN" sz="1200" dirty="0">
                          <a:latin typeface="Times New Roman" panose="02020603050405020304" pitchFamily="18" charset="0"/>
                          <a:cs typeface="Times New Roman" panose="02020603050405020304" pitchFamily="18" charset="0"/>
                        </a:rPr>
                        <a:t>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643787"/>
                  </a:ext>
                </a:extLst>
              </a:tr>
              <a:tr h="233983">
                <a:tc>
                  <a:txBody>
                    <a:bodyPr/>
                    <a:lstStyle/>
                    <a:p>
                      <a:pPr algn="ctr"/>
                      <a:r>
                        <a:rPr lang="en-IN" sz="1200" dirty="0">
                          <a:latin typeface="Times New Roman" panose="02020603050405020304" pitchFamily="18" charset="0"/>
                          <a:cs typeface="Times New Roman" panose="02020603050405020304" pitchFamily="18" charset="0"/>
                        </a:rPr>
                        <a:t>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2606983"/>
                  </a:ext>
                </a:extLst>
              </a:tr>
              <a:tr h="233983">
                <a:tc>
                  <a:txBody>
                    <a:bodyPr/>
                    <a:lstStyle/>
                    <a:p>
                      <a:pPr algn="ctr"/>
                      <a:r>
                        <a:rPr lang="en-IN" sz="1200" dirty="0">
                          <a:latin typeface="Times New Roman" panose="02020603050405020304" pitchFamily="18" charset="0"/>
                          <a:cs typeface="Times New Roman" panose="02020603050405020304" pitchFamily="18" charset="0"/>
                        </a:rPr>
                        <a:t>5</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4707901"/>
                  </a:ext>
                </a:extLst>
              </a:tr>
              <a:tr h="233983">
                <a:tc>
                  <a:txBody>
                    <a:bodyPr/>
                    <a:lstStyle/>
                    <a:p>
                      <a:pPr algn="ctr"/>
                      <a:r>
                        <a:rPr lang="en-IN" sz="1200" dirty="0">
                          <a:latin typeface="Times New Roman" panose="02020603050405020304" pitchFamily="18" charset="0"/>
                          <a:cs typeface="Times New Roman" panose="02020603050405020304" pitchFamily="18" charset="0"/>
                        </a:rPr>
                        <a:t>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47549"/>
                  </a:ext>
                </a:extLst>
              </a:tr>
              <a:tr h="233983">
                <a:tc>
                  <a:txBody>
                    <a:bodyPr/>
                    <a:lstStyle/>
                    <a:p>
                      <a:pPr algn="ctr"/>
                      <a:r>
                        <a:rPr lang="en-IN" sz="1200" dirty="0">
                          <a:latin typeface="Times New Roman" panose="02020603050405020304" pitchFamily="18" charset="0"/>
                          <a:cs typeface="Times New Roman" panose="02020603050405020304" pitchFamily="18" charset="0"/>
                        </a:rPr>
                        <a:t>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0956190"/>
                  </a:ext>
                </a:extLst>
              </a:tr>
              <a:tr h="233983">
                <a:tc>
                  <a:txBody>
                    <a:bodyPr/>
                    <a:lstStyle/>
                    <a:p>
                      <a:pPr algn="ctr"/>
                      <a:r>
                        <a:rPr lang="en-IN" sz="1200" dirty="0">
                          <a:latin typeface="Times New Roman" panose="02020603050405020304" pitchFamily="18" charset="0"/>
                          <a:cs typeface="Times New Roman" panose="02020603050405020304" pitchFamily="18" charset="0"/>
                        </a:rPr>
                        <a:t>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7693123"/>
                  </a:ext>
                </a:extLst>
              </a:tr>
              <a:tr h="233983">
                <a:tc>
                  <a:txBody>
                    <a:bodyPr/>
                    <a:lstStyle/>
                    <a:p>
                      <a:pPr algn="ctr"/>
                      <a:r>
                        <a:rPr lang="en-IN" sz="1200" dirty="0">
                          <a:latin typeface="Times New Roman" panose="02020603050405020304" pitchFamily="18" charset="0"/>
                          <a:cs typeface="Times New Roman" panose="02020603050405020304" pitchFamily="18" charset="0"/>
                        </a:rPr>
                        <a:t>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9991210"/>
                  </a:ext>
                </a:extLst>
              </a:tr>
              <a:tr h="233983">
                <a:tc>
                  <a:txBody>
                    <a:bodyPr/>
                    <a:lstStyle/>
                    <a:p>
                      <a:pPr algn="ctr"/>
                      <a:r>
                        <a:rPr lang="en-IN" sz="1200" dirty="0">
                          <a:latin typeface="Times New Roman" panose="02020603050405020304" pitchFamily="18" charset="0"/>
                          <a:cs typeface="Times New Roman" panose="02020603050405020304" pitchFamily="18" charset="0"/>
                        </a:rPr>
                        <a:t>10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308089"/>
                  </a:ext>
                </a:extLst>
              </a:tr>
              <a:tr h="233983">
                <a:tc>
                  <a:txBody>
                    <a:bodyPr/>
                    <a:lstStyle/>
                    <a:p>
                      <a:pPr algn="ctr"/>
                      <a:r>
                        <a:rPr lang="en-IN" sz="1200" dirty="0">
                          <a:latin typeface="Times New Roman" panose="02020603050405020304" pitchFamily="18" charset="0"/>
                          <a:cs typeface="Times New Roman" panose="02020603050405020304" pitchFamily="18" charset="0"/>
                        </a:rPr>
                        <a:t>11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2596128"/>
                  </a:ext>
                </a:extLst>
              </a:tr>
              <a:tr h="233983">
                <a:tc>
                  <a:txBody>
                    <a:bodyPr/>
                    <a:lstStyle/>
                    <a:p>
                      <a:pPr algn="ctr"/>
                      <a:r>
                        <a:rPr lang="en-IN" sz="1200" dirty="0">
                          <a:latin typeface="Times New Roman" panose="02020603050405020304" pitchFamily="18" charset="0"/>
                          <a:cs typeface="Times New Roman" panose="02020603050405020304" pitchFamily="18" charset="0"/>
                        </a:rPr>
                        <a:t>12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195167"/>
                  </a:ext>
                </a:extLst>
              </a:tr>
              <a:tr h="236495">
                <a:tc>
                  <a:txBody>
                    <a:bodyPr/>
                    <a:lstStyle/>
                    <a:p>
                      <a:pPr algn="ctr"/>
                      <a:r>
                        <a:rPr lang="en-IN" sz="1200" dirty="0">
                          <a:latin typeface="Times New Roman" panose="02020603050405020304" pitchFamily="18" charset="0"/>
                          <a:cs typeface="Times New Roman" panose="02020603050405020304" pitchFamily="18" charset="0"/>
                        </a:rPr>
                        <a:t>13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08185"/>
                  </a:ext>
                </a:extLst>
              </a:tr>
              <a:tr h="284549">
                <a:tc>
                  <a:txBody>
                    <a:bodyPr/>
                    <a:lstStyle/>
                    <a:p>
                      <a:pPr algn="ctr"/>
                      <a:r>
                        <a:rPr lang="en-IN" sz="1200" dirty="0">
                          <a:latin typeface="Times New Roman" panose="02020603050405020304" pitchFamily="18" charset="0"/>
                          <a:cs typeface="Times New Roman" panose="02020603050405020304" pitchFamily="18" charset="0"/>
                        </a:rPr>
                        <a:t>14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3339959"/>
                  </a:ext>
                </a:extLst>
              </a:tr>
            </a:tbl>
          </a:graphicData>
        </a:graphic>
      </p:graphicFrame>
      <p:sp>
        <p:nvSpPr>
          <p:cNvPr id="9" name="TextBox 8"/>
          <p:cNvSpPr txBox="1"/>
          <p:nvPr/>
        </p:nvSpPr>
        <p:spPr>
          <a:xfrm>
            <a:off x="468093" y="2297817"/>
            <a:ext cx="1489817" cy="4555093"/>
          </a:xfrm>
          <a:prstGeom prst="rect">
            <a:avLst/>
          </a:prstGeom>
          <a:noFill/>
        </p:spPr>
        <p:txBody>
          <a:bodyPr wrap="square" rtlCol="0">
            <a:spAutoFit/>
          </a:bodyPr>
          <a:lstStyle/>
          <a:p>
            <a:r>
              <a:rPr lang="en-IN" sz="1400" b="1" dirty="0">
                <a:solidFill>
                  <a:srgbClr val="0B5ED7"/>
                </a:solidFill>
                <a:latin typeface="Times New Roman" panose="02020603050405020304" pitchFamily="18" charset="0"/>
                <a:cs typeface="Times New Roman" panose="02020603050405020304" pitchFamily="18" charset="0"/>
              </a:rPr>
              <a:t>Age</a:t>
            </a:r>
          </a:p>
          <a:p>
            <a:r>
              <a:rPr lang="en-IN" sz="1400" dirty="0">
                <a:solidFill>
                  <a:srgbClr val="0B5ED7"/>
                </a:solidFill>
                <a:latin typeface="Times New Roman" panose="02020603050405020304" pitchFamily="18" charset="0"/>
                <a:cs typeface="Times New Roman" panose="02020603050405020304" pitchFamily="18" charset="0"/>
              </a:rPr>
              <a:t>Y : young</a:t>
            </a:r>
          </a:p>
          <a:p>
            <a:r>
              <a:rPr lang="en-IN" sz="1400" dirty="0">
                <a:solidFill>
                  <a:srgbClr val="0B5ED7"/>
                </a:solidFill>
                <a:latin typeface="Times New Roman" panose="02020603050405020304" pitchFamily="18" charset="0"/>
                <a:cs typeface="Times New Roman" panose="02020603050405020304" pitchFamily="18" charset="0"/>
              </a:rPr>
              <a:t>M : middle-aged</a:t>
            </a:r>
          </a:p>
          <a:p>
            <a:r>
              <a:rPr lang="en-IN" sz="1400" dirty="0">
                <a:solidFill>
                  <a:srgbClr val="0B5ED7"/>
                </a:solidFill>
                <a:latin typeface="Times New Roman" panose="02020603050405020304" pitchFamily="18" charset="0"/>
                <a:cs typeface="Times New Roman" panose="02020603050405020304" pitchFamily="18" charset="0"/>
              </a:rPr>
              <a:t>O : old</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Salary</a:t>
            </a:r>
          </a:p>
          <a:p>
            <a:r>
              <a:rPr lang="en-IN" sz="1400" dirty="0">
                <a:solidFill>
                  <a:srgbClr val="0B5ED7"/>
                </a:solidFill>
                <a:latin typeface="Times New Roman" panose="02020603050405020304" pitchFamily="18" charset="0"/>
                <a:cs typeface="Times New Roman" panose="02020603050405020304" pitchFamily="18" charset="0"/>
              </a:rPr>
              <a:t>L : low</a:t>
            </a:r>
          </a:p>
          <a:p>
            <a:r>
              <a:rPr lang="en-IN" sz="1400" dirty="0">
                <a:solidFill>
                  <a:srgbClr val="0B5ED7"/>
                </a:solidFill>
                <a:latin typeface="Times New Roman" panose="02020603050405020304" pitchFamily="18" charset="0"/>
                <a:cs typeface="Times New Roman" panose="02020603050405020304" pitchFamily="18" charset="0"/>
              </a:rPr>
              <a:t>M : medium</a:t>
            </a:r>
          </a:p>
          <a:p>
            <a:r>
              <a:rPr lang="en-IN" sz="1400" dirty="0">
                <a:solidFill>
                  <a:srgbClr val="0B5ED7"/>
                </a:solidFill>
                <a:latin typeface="Times New Roman" panose="02020603050405020304" pitchFamily="18" charset="0"/>
                <a:cs typeface="Times New Roman" panose="02020603050405020304" pitchFamily="18" charset="0"/>
              </a:rPr>
              <a:t>H : high</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Job</a:t>
            </a:r>
          </a:p>
          <a:p>
            <a:r>
              <a:rPr lang="en-IN" sz="1400" dirty="0">
                <a:solidFill>
                  <a:srgbClr val="0B5ED7"/>
                </a:solidFill>
                <a:latin typeface="Times New Roman" panose="02020603050405020304" pitchFamily="18" charset="0"/>
                <a:cs typeface="Times New Roman" panose="02020603050405020304" pitchFamily="18" charset="0"/>
              </a:rPr>
              <a:t>G : government</a:t>
            </a:r>
          </a:p>
          <a:p>
            <a:r>
              <a:rPr lang="en-IN" sz="1400" dirty="0">
                <a:solidFill>
                  <a:srgbClr val="0B5ED7"/>
                </a:solidFill>
                <a:latin typeface="Times New Roman" panose="02020603050405020304" pitchFamily="18" charset="0"/>
                <a:cs typeface="Times New Roman" panose="02020603050405020304" pitchFamily="18" charset="0"/>
              </a:rPr>
              <a:t>P : private</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Performance</a:t>
            </a:r>
          </a:p>
          <a:p>
            <a:r>
              <a:rPr lang="en-IN" sz="1400" dirty="0">
                <a:solidFill>
                  <a:srgbClr val="0B5ED7"/>
                </a:solidFill>
                <a:latin typeface="Times New Roman" panose="02020603050405020304" pitchFamily="18" charset="0"/>
                <a:cs typeface="Times New Roman" panose="02020603050405020304" pitchFamily="18" charset="0"/>
              </a:rPr>
              <a:t>A : Average</a:t>
            </a:r>
          </a:p>
          <a:p>
            <a:r>
              <a:rPr lang="en-IN" sz="1400" dirty="0">
                <a:solidFill>
                  <a:srgbClr val="0B5ED7"/>
                </a:solidFill>
                <a:latin typeface="Times New Roman" panose="02020603050405020304" pitchFamily="18" charset="0"/>
                <a:cs typeface="Times New Roman" panose="02020603050405020304" pitchFamily="18" charset="0"/>
              </a:rPr>
              <a:t>E : Excellent</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Class : Select</a:t>
            </a:r>
          </a:p>
          <a:p>
            <a:r>
              <a:rPr lang="en-IN" sz="1400" dirty="0">
                <a:solidFill>
                  <a:srgbClr val="0B5ED7"/>
                </a:solidFill>
                <a:latin typeface="Times New Roman" panose="02020603050405020304" pitchFamily="18" charset="0"/>
                <a:cs typeface="Times New Roman" panose="02020603050405020304" pitchFamily="18" charset="0"/>
              </a:rPr>
              <a:t>Y : yes</a:t>
            </a:r>
          </a:p>
          <a:p>
            <a:r>
              <a:rPr lang="en-IN" sz="1400" dirty="0">
                <a:solidFill>
                  <a:srgbClr val="0B5ED7"/>
                </a:solidFill>
                <a:latin typeface="Times New Roman" panose="02020603050405020304" pitchFamily="18" charset="0"/>
                <a:cs typeface="Times New Roman" panose="02020603050405020304" pitchFamily="18" charset="0"/>
              </a:rPr>
              <a:t>N : no</a:t>
            </a:r>
            <a:endParaRPr lang="en-US" sz="1400" dirty="0">
              <a:solidFill>
                <a:srgbClr val="0B5ED7"/>
              </a:solidFill>
              <a:latin typeface="Times New Roman" panose="02020603050405020304" pitchFamily="18" charset="0"/>
              <a:cs typeface="Times New Roman" panose="02020603050405020304" pitchFamily="18" charset="0"/>
            </a:endParaRPr>
          </a:p>
          <a:p>
            <a:endParaRPr lang="en-IN" sz="1400" b="1" dirty="0">
              <a:solidFill>
                <a:srgbClr val="0B5ED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99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16830"/>
                <a:ext cx="8425339" cy="4372343"/>
              </a:xfrm>
            </p:spPr>
            <p:txBody>
              <a:bodyPr>
                <a:normAutofit/>
              </a:bodyPr>
              <a:lstStyle/>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For  the EMP data set,</a:t>
                </a: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e>
                          <m:sSubSup>
                            <m:sSub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𝑝</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=1−</m:t>
                      </m:r>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𝟒𝟓𝟗𝟐</m:t>
                      </m:r>
                    </m:oMath>
                  </m:oMathPara>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Now let us consider the calculation of </a:t>
                </a:r>
                <a14:m>
                  <m:oMath xmlns:m="http://schemas.openxmlformats.org/officeDocument/2006/math">
                    <m:sSub>
                      <m:sSubPr>
                        <m:ctrlP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for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Age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Performance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16827"/>
                <a:ext cx="8425339" cy="4372343"/>
              </a:xfrm>
              <a:blipFill rotWithShape="1">
                <a:blip r:embed="rId2"/>
                <a:stretch>
                  <a:fillRect l="-796" t="-697"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Tree>
    <p:extLst>
      <p:ext uri="{BB962C8B-B14F-4D97-AF65-F5344CB8AC3E}">
        <p14:creationId xmlns:p14="http://schemas.microsoft.com/office/powerpoint/2010/main" val="222703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Age</a:t>
                </a: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age has three values, namely </a:t>
                </a:r>
                <a:r>
                  <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Y, M and O. So there are 6 subsets, that should be considered for splitting as:</a:t>
                </a:r>
              </a:p>
              <a:p>
                <a:pPr marL="0" indent="0" algn="just">
                  <a:buNone/>
                </a:pPr>
                <a:endParaRPr lang="en-IN" sz="9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8</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𝟒𝟖𝟔𝟐</m:t>
                      </m:r>
                    </m:oMath>
                  </m:oMathPara>
                </a14:m>
                <a:endPar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best value of Gini Index while splitting attribute  Age is   </a:t>
                </a:r>
                <a14:m>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𝐴𝑔𝑒</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3</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𝟎</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𝟑𝟕𝟓𝟎</m:t>
                    </m:r>
                  </m:oMath>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602" t="-756"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cxnSp>
        <p:nvCxnSpPr>
          <p:cNvPr id="11" name="Straight Connector 10"/>
          <p:cNvCxnSpPr>
            <a:stCxn id="7" idx="4"/>
          </p:cNvCxnSpPr>
          <p:nvPr/>
        </p:nvCxnSpPr>
        <p:spPr>
          <a:xfrm>
            <a:off x="7059689" y="4465102"/>
            <a:ext cx="838007" cy="47897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5970929" y="3997052"/>
            <a:ext cx="2909919" cy="1630901"/>
            <a:chOff x="5203371" y="3810000"/>
            <a:chExt cx="2909919" cy="1630901"/>
          </a:xfrm>
        </p:grpSpPr>
        <p:grpSp>
          <p:nvGrpSpPr>
            <p:cNvPr id="12" name="Group 11"/>
            <p:cNvGrpSpPr/>
            <p:nvPr/>
          </p:nvGrpSpPr>
          <p:grpSpPr>
            <a:xfrm>
              <a:off x="5454128" y="3810000"/>
              <a:ext cx="1676014" cy="947056"/>
              <a:chOff x="5486786" y="4071258"/>
              <a:chExt cx="1676014" cy="947056"/>
            </a:xfrm>
          </p:grpSpPr>
          <mc:AlternateContent xmlns:mc="http://schemas.openxmlformats.org/markup-compatibility/2006" xmlns:a14="http://schemas.microsoft.com/office/drawing/2010/main">
            <mc:Choice Requires="a14">
              <p:sp>
                <p:nvSpPr>
                  <p:cNvPr id="7" name="Oval 6"/>
                  <p:cNvSpPr/>
                  <p:nvPr/>
                </p:nvSpPr>
                <p:spPr>
                  <a:xfrm>
                    <a:off x="5486786" y="4071258"/>
                    <a:ext cx="1676014"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Age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{O}</a:t>
                    </a:r>
                  </a:p>
                </p:txBody>
              </p:sp>
            </mc:Choice>
            <mc:Fallback xmlns="">
              <p:sp>
                <p:nvSpPr>
                  <p:cNvPr id="7" name="Oval 6"/>
                  <p:cNvSpPr>
                    <a:spLocks noRot="1" noChangeAspect="1" noMove="1" noResize="1" noEditPoints="1" noAdjustHandles="1" noChangeArrowheads="1" noChangeShapeType="1" noTextEdit="1"/>
                  </p:cNvSpPr>
                  <p:nvPr/>
                </p:nvSpPr>
                <p:spPr>
                  <a:xfrm>
                    <a:off x="5486786" y="4071258"/>
                    <a:ext cx="1676014" cy="468086"/>
                  </a:xfrm>
                  <a:prstGeom prst="ellipse">
                    <a:avLst/>
                  </a:prstGeom>
                  <a:blipFill rotWithShape="1">
                    <a:blip r:embed="rId3"/>
                    <a:stretch>
                      <a:fillRect b="-7500"/>
                    </a:stretch>
                  </a:blipFill>
                </p:spPr>
                <p:txBody>
                  <a:bodyPr/>
                  <a:lstStyle/>
                  <a:p>
                    <a:r>
                      <a:rPr lang="en-IN">
                        <a:noFill/>
                      </a:rPr>
                      <a:t> </a:t>
                    </a:r>
                  </a:p>
                </p:txBody>
              </p:sp>
            </mc:Fallback>
          </mc:AlternateContent>
          <p:cxnSp>
            <p:nvCxnSpPr>
              <p:cNvPr id="9" name="Straight Connector 8"/>
              <p:cNvCxnSpPr>
                <a:stCxn id="7" idx="4"/>
              </p:cNvCxnSpPr>
              <p:nvPr/>
            </p:nvCxnSpPr>
            <p:spPr>
              <a:xfrm flipH="1">
                <a:off x="5682345" y="4539344"/>
                <a:ext cx="642448" cy="478970"/>
              </a:xfrm>
              <a:prstGeom prst="line">
                <a:avLst/>
              </a:prstGeom>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5203371" y="4517571"/>
              <a:ext cx="2909919" cy="923330"/>
            </a:xfrm>
            <a:prstGeom prst="rect">
              <a:avLst/>
            </a:prstGeom>
            <a:noFill/>
          </p:spPr>
          <p:txBody>
            <a:bodyPr wrap="square" rtlCol="0">
              <a:spAutoFit/>
            </a:bodyPr>
            <a:lstStyle/>
            <a:p>
              <a:r>
                <a:rPr lang="en-IN" dirty="0"/>
                <a:t> 	                   </a:t>
              </a:r>
            </a:p>
            <a:p>
              <a:r>
                <a:rPr lang="en-IN" dirty="0"/>
                <a:t>{O}		{Y,M}</a:t>
              </a:r>
              <a:endParaRPr lang="en-US" dirty="0"/>
            </a:p>
            <a:p>
              <a:endParaRPr lang="en-US" dirty="0"/>
            </a:p>
          </p:txBody>
        </p:sp>
      </p:grpSp>
      <p:sp>
        <p:nvSpPr>
          <p:cNvPr id="19" name="Rectangle 18"/>
          <p:cNvSpPr/>
          <p:nvPr/>
        </p:nvSpPr>
        <p:spPr>
          <a:xfrm>
            <a:off x="6221669" y="4519921"/>
            <a:ext cx="518532" cy="369332"/>
          </a:xfrm>
          <a:prstGeom prst="rect">
            <a:avLst/>
          </a:prstGeom>
        </p:spPr>
        <p:txBody>
          <a:bodyPr wrap="none">
            <a:spAutoFit/>
          </a:bodyPr>
          <a:lstStyle/>
          <a:p>
            <a:r>
              <a:rPr lang="en-IN" dirty="0"/>
              <a:t>Yes</a:t>
            </a:r>
          </a:p>
        </p:txBody>
      </p:sp>
      <p:sp>
        <p:nvSpPr>
          <p:cNvPr id="20" name="Rectangle 19"/>
          <p:cNvSpPr/>
          <p:nvPr/>
        </p:nvSpPr>
        <p:spPr>
          <a:xfrm>
            <a:off x="7478691" y="4517714"/>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25102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CART Algorithm : Illustration</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Salary</a:t>
                </a: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salary has three values namely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L</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H</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So, there are 6 subsets, that should be considered for splitting as:</a:t>
                </a:r>
              </a:p>
              <a:p>
                <a:pPr marL="0" indent="0" algn="just">
                  <a:buNone/>
                </a:pPr>
                <a:endParaRPr lang="en-IN" sz="18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=0.3000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=0.3150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=0.4508</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𝑠𝑎𝑙𝑎𝑟𝑦</m:t>
                          </m:r>
                          <m:r>
                            <a:rPr lang="en-US" sz="1800" b="0" i="1" baseline="-2500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(5,</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6)</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0.4592−0.4508=</m:t>
                      </m:r>
                      <m:r>
                        <a:rPr lang="en-IN" sz="1800" b="0"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0.0084</m:t>
                      </m:r>
                    </m:oMath>
                  </m:oMathPara>
                </a14:m>
                <a:endParaRPr lang="en-IN" sz="18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753" t="-1008"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pSp>
        <p:nvGrpSpPr>
          <p:cNvPr id="7" name="Group 6"/>
          <p:cNvGrpSpPr/>
          <p:nvPr/>
        </p:nvGrpSpPr>
        <p:grpSpPr>
          <a:xfrm>
            <a:off x="5701988" y="3595104"/>
            <a:ext cx="2909919" cy="1630901"/>
            <a:chOff x="5203371" y="3810000"/>
            <a:chExt cx="2909919" cy="1630901"/>
          </a:xfrm>
        </p:grpSpPr>
        <p:grpSp>
          <p:nvGrpSpPr>
            <p:cNvPr id="8" name="Group 7"/>
            <p:cNvGrpSpPr/>
            <p:nvPr/>
          </p:nvGrpSpPr>
          <p:grpSpPr>
            <a:xfrm>
              <a:off x="5454127" y="3810000"/>
              <a:ext cx="2147782" cy="947056"/>
              <a:chOff x="5486785" y="4071258"/>
              <a:chExt cx="2147782" cy="947056"/>
            </a:xfrm>
          </p:grpSpPr>
          <mc:AlternateContent xmlns:mc="http://schemas.openxmlformats.org/markup-compatibility/2006" xmlns:a14="http://schemas.microsoft.com/office/drawing/2010/main">
            <mc:Choice Requires="a14">
              <p:sp>
                <p:nvSpPr>
                  <p:cNvPr id="10" name="Oval 9"/>
                  <p:cNvSpPr/>
                  <p:nvPr/>
                </p:nvSpPr>
                <p:spPr>
                  <a:xfrm>
                    <a:off x="5486785" y="4071258"/>
                    <a:ext cx="2147782"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Salary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{H}</a:t>
                    </a:r>
                  </a:p>
                </p:txBody>
              </p:sp>
            </mc:Choice>
            <mc:Fallback xmlns="">
              <p:sp>
                <p:nvSpPr>
                  <p:cNvPr id="10" name="Oval 9"/>
                  <p:cNvSpPr>
                    <a:spLocks noRot="1" noChangeAspect="1" noMove="1" noResize="1" noEditPoints="1" noAdjustHandles="1" noChangeArrowheads="1" noChangeShapeType="1" noTextEdit="1"/>
                  </p:cNvSpPr>
                  <p:nvPr/>
                </p:nvSpPr>
                <p:spPr>
                  <a:xfrm>
                    <a:off x="5486785" y="4071258"/>
                    <a:ext cx="2147782" cy="468086"/>
                  </a:xfrm>
                  <a:prstGeom prst="ellipse">
                    <a:avLst/>
                  </a:prstGeom>
                  <a:blipFill rotWithShape="1">
                    <a:blip r:embed="rId3"/>
                    <a:stretch>
                      <a:fillRect b="-6173"/>
                    </a:stretch>
                  </a:blipFill>
                </p:spPr>
                <p:txBody>
                  <a:bodyPr/>
                  <a:lstStyle/>
                  <a:p>
                    <a:r>
                      <a:rPr lang="en-IN">
                        <a:noFill/>
                      </a:rPr>
                      <a:t> </a:t>
                    </a:r>
                  </a:p>
                </p:txBody>
              </p:sp>
            </mc:Fallback>
          </mc:AlternateContent>
          <p:cxnSp>
            <p:nvCxnSpPr>
              <p:cNvPr id="11" name="Straight Connector 10"/>
              <p:cNvCxnSpPr>
                <a:stCxn id="10" idx="4"/>
              </p:cNvCxnSpPr>
              <p:nvPr/>
            </p:nvCxnSpPr>
            <p:spPr>
              <a:xfrm flipH="1">
                <a:off x="5682346" y="4539344"/>
                <a:ext cx="878330"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203371" y="4517571"/>
              <a:ext cx="2909919" cy="923330"/>
            </a:xfrm>
            <a:prstGeom prst="rect">
              <a:avLst/>
            </a:prstGeom>
            <a:noFill/>
          </p:spPr>
          <p:txBody>
            <a:bodyPr wrap="square" rtlCol="0">
              <a:spAutoFit/>
            </a:bodyPr>
            <a:lstStyle/>
            <a:p>
              <a:r>
                <a:rPr lang="en-IN" dirty="0"/>
                <a:t>	                   </a:t>
              </a:r>
            </a:p>
            <a:p>
              <a:r>
                <a:rPr lang="en-IN" dirty="0"/>
                <a:t>{H}		{L,M}</a:t>
              </a:r>
              <a:endParaRPr lang="en-US" dirty="0"/>
            </a:p>
            <a:p>
              <a:endParaRPr lang="en-US" dirty="0"/>
            </a:p>
          </p:txBody>
        </p:sp>
      </p:grpSp>
      <p:cxnSp>
        <p:nvCxnSpPr>
          <p:cNvPr id="14" name="Straight Connector 13"/>
          <p:cNvCxnSpPr/>
          <p:nvPr/>
        </p:nvCxnSpPr>
        <p:spPr>
          <a:xfrm flipH="1" flipV="1">
            <a:off x="7026618" y="4063154"/>
            <a:ext cx="729646" cy="47897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6148305" y="4085699"/>
            <a:ext cx="518532" cy="369332"/>
          </a:xfrm>
          <a:prstGeom prst="rect">
            <a:avLst/>
          </a:prstGeom>
        </p:spPr>
        <p:txBody>
          <a:bodyPr wrap="none">
            <a:spAutoFit/>
          </a:bodyPr>
          <a:lstStyle/>
          <a:p>
            <a:r>
              <a:rPr lang="en-IN" dirty="0"/>
              <a:t>Yes</a:t>
            </a:r>
          </a:p>
        </p:txBody>
      </p:sp>
      <p:sp>
        <p:nvSpPr>
          <p:cNvPr id="18" name="Rectangle 17"/>
          <p:cNvSpPr/>
          <p:nvPr/>
        </p:nvSpPr>
        <p:spPr>
          <a:xfrm>
            <a:off x="7249785" y="4053019"/>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73709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job</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lgn="just">
                  <a:buNone/>
                </a:pPr>
                <a:endParaRPr lang="en-IN" sz="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𝑜𝑏</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endParaRPr lang="en-IN" sz="1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𝑗𝑜𝑏</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338500"/>
                <a:ext cx="8425339" cy="5017861"/>
              </a:xfrm>
              <a:blipFill rotWithShape="1">
                <a:blip r:embed="rId2"/>
                <a:stretch>
                  <a:fillRect l="-796" t="-60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382269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Performance</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US" sz="2000" b="0" i="1" smtClean="0">
                            <a:solidFill>
                              <a:srgbClr val="0B5ED7"/>
                            </a:solidFill>
                            <a:latin typeface="Cambria Math"/>
                            <a:ea typeface="Tahoma" panose="020B0604030504040204" pitchFamily="34" charset="0"/>
                            <a:cs typeface="Times New Roman" panose="02020603050405020304" pitchFamily="18" charset="0"/>
                          </a:rPr>
                          <m:t>𝑃</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𝑒𝑟𝑓𝑜𝑟𝑚𝑎𝑛𝑐𝑒</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𝑝𝑒𝑟𝑓𝑜𝑟𝑚𝑎𝑛𝑐𝑒</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Out of these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𝑠𝑎𝑙𝑎𝑟𝑦</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gives the minimum value and hence, the attribute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would be chosen for splitting subset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or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Note:</a:t>
                </a:r>
                <a:endParaRPr lang="en-IN"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It can be noted that the procedure following “information gain” calculation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and that of “impurity reduction” calculation (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73C8B"/>
                            </a:solidFill>
                            <a:latin typeface="Cambria Math" panose="02040503050406030204" pitchFamily="18" charset="0"/>
                            <a:ea typeface="Tahoma" panose="020B0604030504040204" pitchFamily="34"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are near about. </a:t>
                </a:r>
                <a:endParaRPr lang="en-IN" sz="18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753" t="-1008"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425031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have learnt that splitting on an attribute gives a reduction in the average Gini Index of the resulting subsets (as it does for entropy). </a:t>
                </a:r>
              </a:p>
              <a:p>
                <a:pPr lvl="6"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in the same way the average weighted Gini Index can be calculated using the same frequency table used to calculate information gain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which is as follows.</a:t>
                </a: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latin typeface="Times New Roman" panose="02020603050405020304" pitchFamily="18" charset="0"/>
                    <a:ea typeface="Tahoma" panose="020B0604030504040204" pitchFamily="34" charset="0"/>
                    <a:cs typeface="Times New Roman" panose="02020603050405020304" pitchFamily="18" charset="0"/>
                  </a:rPr>
                  <a:t>	The G(</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for the </a:t>
                </a:r>
                <a14:m>
                  <m:oMath xmlns:m="http://schemas.openxmlformats.org/officeDocument/2006/math">
                    <m:sSup>
                      <m:sSupPr>
                        <m:ctrlPr>
                          <a:rPr lang="en-IN" sz="1800" i="1" dirty="0"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𝑗</m:t>
                        </m:r>
                      </m:e>
                      <m:sup>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𝑡h</m:t>
                        </m:r>
                      </m:sup>
                    </m:sSup>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subset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𝑓</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08" y="1641551"/>
                <a:ext cx="8425339" cy="4582885"/>
              </a:xfrm>
              <a:blipFill rotWithShape="1">
                <a:blip r:embed="rId2"/>
                <a:stretch>
                  <a:fillRect l="-507" t="-665"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88169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4654" y="1609282"/>
                <a:ext cx="8425339" cy="4582885"/>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average weighted Gini Index,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i="1">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(assuming that attribute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is)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e>
                      </m:nary>
                      <m:r>
                        <a:rPr lang="en-IN" sz="1800" i="1">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ea typeface="Tahoma" panose="020B0604030504040204" pitchFamily="34" charset="0"/>
                          <a:cs typeface="Times New Roman" panose="02020603050405020304" pitchFamily="18" charset="0"/>
                        </a:rPr>
                        <m:t> </m:t>
                      </m:r>
                      <m:r>
                        <a:rPr lang="en-US" sz="1800" b="0" i="1" smtClean="0">
                          <a:latin typeface="Cambria Math"/>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1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above gives a formula for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-attribute values; however, it an be fine tuned to subset of attributes also.</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4654" y="1609282"/>
                <a:ext cx="8425339" cy="4582885"/>
              </a:xfrm>
              <a:blipFill>
                <a:blip r:embed="rId2"/>
                <a:stretch>
                  <a:fillRect l="-602" t="-6906" r="-602" b="-58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163001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68" y="2938093"/>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CART</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371671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4396" y="366662"/>
            <a:ext cx="8982636"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20.2 : Calculating </a:t>
                </a:r>
                <a:r>
                  <a:rPr lang="el-GR"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γ</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using frequency table of OPTH</a:t>
                </a:r>
              </a:p>
              <a:p>
                <a:pPr marL="0" indent="0" algn="just">
                  <a:buNone/>
                </a:pPr>
                <a:endParaRPr lang="en-IN" sz="1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frequency table for OPTH database considered earlier. Also consider the attribute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with three values 1, 2 and 3. The frequency table is shown below.</a:t>
                </a:r>
              </a:p>
              <a:p>
                <a:pPr marL="0" indent="0" algn="just">
                  <a:buNone/>
                </a:pPr>
                <a14:m>
                  <m:oMathPara xmlns:m="http://schemas.openxmlformats.org/officeDocument/2006/math">
                    <m:oMathParaPr>
                      <m:jc m:val="centerGroup"/>
                    </m:oMathParaPr>
                    <m:oMath xmlns:m="http://schemas.openxmlformats.org/officeDocument/2006/math">
                      <m:r>
                        <a:rPr lang="en-IN" sz="1800" b="0" i="0" smtClean="0">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26" y="1641555"/>
                <a:ext cx="8425339" cy="4582885"/>
              </a:xfrm>
              <a:blipFill>
                <a:blip r:embed="rId2"/>
                <a:stretch>
                  <a:fillRect l="-602" t="-552"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81933833"/>
              </p:ext>
            </p:extLst>
          </p:nvPr>
        </p:nvGraphicFramePr>
        <p:xfrm>
          <a:off x="925798" y="3614977"/>
          <a:ext cx="6832416" cy="1854200"/>
        </p:xfrm>
        <a:graphic>
          <a:graphicData uri="http://schemas.openxmlformats.org/drawingml/2006/table">
            <a:tbl>
              <a:tblPr firstRow="1" bandRow="1">
                <a:tableStyleId>{5C22544A-7EE6-4342-B048-85BDC9FD1C3A}</a:tableStyleId>
              </a:tblPr>
              <a:tblGrid>
                <a:gridCol w="1708104">
                  <a:extLst>
                    <a:ext uri="{9D8B030D-6E8A-4147-A177-3AD203B41FA5}">
                      <a16:colId xmlns:a16="http://schemas.microsoft.com/office/drawing/2014/main" val="4007211023"/>
                    </a:ext>
                  </a:extLst>
                </a:gridCol>
                <a:gridCol w="1708104">
                  <a:extLst>
                    <a:ext uri="{9D8B030D-6E8A-4147-A177-3AD203B41FA5}">
                      <a16:colId xmlns:a16="http://schemas.microsoft.com/office/drawing/2014/main" val="1375103647"/>
                    </a:ext>
                  </a:extLst>
                </a:gridCol>
                <a:gridCol w="1708104">
                  <a:extLst>
                    <a:ext uri="{9D8B030D-6E8A-4147-A177-3AD203B41FA5}">
                      <a16:colId xmlns:a16="http://schemas.microsoft.com/office/drawing/2014/main" val="3058109390"/>
                    </a:ext>
                  </a:extLst>
                </a:gridCol>
                <a:gridCol w="1708104">
                  <a:extLst>
                    <a:ext uri="{9D8B030D-6E8A-4147-A177-3AD203B41FA5}">
                      <a16:colId xmlns:a16="http://schemas.microsoft.com/office/drawing/2014/main" val="2535902070"/>
                    </a:ext>
                  </a:extLst>
                </a:gridCol>
              </a:tblGrid>
              <a:tr h="370840">
                <a:tc>
                  <a:txBody>
                    <a:bodyPr/>
                    <a:lstStyle/>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857747"/>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Class 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34216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677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4</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5</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6</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879955"/>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Column sum</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715907"/>
                  </a:ext>
                </a:extLst>
              </a:tr>
            </a:tbl>
          </a:graphicData>
        </a:graphic>
      </p:graphicFrame>
    </p:spTree>
    <p:extLst>
      <p:ext uri="{BB962C8B-B14F-4D97-AF65-F5344CB8AC3E}">
        <p14:creationId xmlns:p14="http://schemas.microsoft.com/office/powerpoint/2010/main" val="146985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9868" y="366662"/>
            <a:ext cx="9068697"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Now we can calculate the value of Gini Index with the following steps:</a:t>
                </a:r>
              </a:p>
              <a:p>
                <a:pPr marL="0" indent="0" algn="just">
                  <a:buNone/>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For each non-empty column, form the sum of the squares of the values in the body of the table and divide by the column sum.</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Add the values obtained for all columns and divided by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the size of the database.</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Subtract the total from 1.</a:t>
                </a:r>
              </a:p>
              <a:p>
                <a:pPr marL="1988820" lvl="6" indent="-342900" algn="just">
                  <a:buFont typeface="+mj-lt"/>
                  <a:buAutoNum type="arabicPeriod"/>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As an example, with reference to the frequency table as mentioned just.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24</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=3.0</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=2=</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5</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=3.</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75 </a:t>
                </a:r>
              </a:p>
              <a:p>
                <a:pPr marL="0" indent="0" algn="just">
                  <a:buNone/>
                </a:pP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3</m:t>
                    </m:r>
                    <m:r>
                      <a:rPr lang="en-IN" sz="1800" i="1">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6</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75 </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So,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𝐺</m:t>
                        </m:r>
                      </m:e>
                      <m:sub>
                        <m:r>
                          <a:rPr lang="en-IN" sz="1800" i="1">
                            <a:latin typeface="Cambria Math" panose="02040503050406030204" pitchFamily="18" charset="0"/>
                            <a:ea typeface="Tahoma" panose="020B0604030504040204" pitchFamily="34" charset="0"/>
                            <a:cs typeface="Times New Roman" panose="02020603050405020304" pitchFamily="18" charset="0"/>
                          </a:rPr>
                          <m:t>𝐴</m:t>
                        </m:r>
                        <m:r>
                          <a:rPr lang="en-IN" sz="1800" i="1">
                            <a:latin typeface="Cambria Math" panose="02040503050406030204" pitchFamily="18" charset="0"/>
                            <a:ea typeface="Tahoma" panose="020B0604030504040204" pitchFamily="34" charset="0"/>
                            <a:cs typeface="Times New Roman" panose="02020603050405020304" pitchFamily="18" charset="0"/>
                          </a:rPr>
                          <m:t>1</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r>
                          <a:rPr lang="en-IN" sz="1800" i="1">
                            <a:latin typeface="Cambria Math" panose="02040503050406030204" pitchFamily="18" charset="0"/>
                            <a:ea typeface="Tahoma" panose="020B0604030504040204" pitchFamily="34" charset="0"/>
                            <a:cs typeface="Times New Roman" panose="02020603050405020304" pitchFamily="18" charset="0"/>
                          </a:rPr>
                          <m:t>𝐷</m:t>
                        </m:r>
                      </m:e>
                    </m:d>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US" sz="1800" b="0" i="1" smtClean="0">
                            <a:latin typeface="Cambria Math" panose="02040503050406030204" pitchFamily="18" charset="0"/>
                            <a:ea typeface="Tahoma" panose="020B0604030504040204" pitchFamily="34" charset="0"/>
                            <a:cs typeface="Times New Roman" panose="02020603050405020304" pitchFamily="18" charset="0"/>
                          </a:rPr>
                          <m:t>3</m:t>
                        </m:r>
                        <m:r>
                          <a:rPr lang="en-IN" sz="1800" i="1">
                            <a:latin typeface="Cambria Math" panose="02040503050406030204" pitchFamily="18" charset="0"/>
                            <a:ea typeface="Tahoma" panose="020B0604030504040204" pitchFamily="34" charset="0"/>
                            <a:cs typeface="Times New Roman" panose="02020603050405020304" pitchFamily="18" charset="0"/>
                          </a:rPr>
                          <m:t>+3.75+4.75</m:t>
                        </m:r>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=0.5208</m:t>
                    </m:r>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2"/>
                <a:ext cx="8425339" cy="4717004"/>
              </a:xfrm>
              <a:blipFill>
                <a:blip r:embed="rId2"/>
                <a:stretch>
                  <a:fillRect l="-752" t="-1072" r="-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7154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Thus, the reduction in the value of Gini Index on splitting attribute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𝐴</m:t>
                        </m:r>
                      </m:e>
                      <m:sub>
                        <m:r>
                          <a:rPr lang="en-IN" sz="2000" i="1">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=0.5382−0.5208=0.0174</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dirty="0" smtClean="0">
                            <a:latin typeface="Cambria Math" panose="02040503050406030204" pitchFamily="18" charset="0"/>
                            <a:ea typeface="Tahoma" panose="020B0604030504040204" pitchFamily="34" charset="0"/>
                            <a:cs typeface="Times New Roman" panose="02020603050405020304" pitchFamily="18" charset="0"/>
                          </a:rPr>
                        </m:ctrlPr>
                      </m:dPr>
                      <m:e>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e>
                    </m:d>
                    <m:r>
                      <a:rPr lang="en-IN" sz="2000" b="0" i="1" dirty="0" smtClean="0">
                        <a:latin typeface="Cambria Math" panose="02040503050406030204" pitchFamily="18" charset="0"/>
                        <a:ea typeface="Tahoma" panose="020B0604030504040204" pitchFamily="34" charset="0"/>
                        <a:cs typeface="Times New Roman" panose="02020603050405020304" pitchFamily="18" charset="0"/>
                      </a:rPr>
                      <m:t>=0.5382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calculation can be extended to other attributes in the OTPH database and is left as an exercise.</a:t>
                </a:r>
              </a:p>
              <a:p>
                <a:pPr marL="0" indent="0" algn="ctr">
                  <a:buNone/>
                </a:pPr>
                <a:r>
                  <a:rPr lang="en-US"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74942"/>
                <a:ext cx="8425339" cy="4717004"/>
              </a:xfrm>
              <a:blipFill rotWithShape="1">
                <a:blip r:embed="rId2"/>
                <a:stretch>
                  <a:fillRect l="-796" t="-646" r="-724" b="-542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7" name="Title 1"/>
          <p:cNvSpPr txBox="1">
            <a:spLocks/>
          </p:cNvSpPr>
          <p:nvPr/>
        </p:nvSpPr>
        <p:spPr>
          <a:xfrm>
            <a:off x="139868" y="366662"/>
            <a:ext cx="9068697" cy="892019"/>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a:solidFill>
                  <a:srgbClr val="A50021"/>
                </a:solidFill>
                <a:latin typeface="Times New Roman" pitchFamily="18" charset="0"/>
                <a:cs typeface="Times New Roman" pitchFamily="18" charset="0"/>
              </a:rPr>
              <a:t>Illustration: Calculating </a:t>
            </a:r>
            <a:r>
              <a:rPr lang="el-GR" sz="3600">
                <a:solidFill>
                  <a:srgbClr val="A50021"/>
                </a:solidFill>
                <a:latin typeface="Times New Roman" pitchFamily="18" charset="0"/>
                <a:cs typeface="Times New Roman" pitchFamily="18" charset="0"/>
              </a:rPr>
              <a:t>γ</a:t>
            </a:r>
            <a:r>
              <a:rPr lang="en-US" sz="3600">
                <a:solidFill>
                  <a:srgbClr val="A50021"/>
                </a:solidFill>
                <a:latin typeface="Times New Roman" pitchFamily="18" charset="0"/>
                <a:cs typeface="Times New Roman" pitchFamily="18" charset="0"/>
              </a:rPr>
              <a:t> using Frequency Table</a:t>
            </a:r>
            <a:endParaRPr lang="en-IN" sz="3600" b="1"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68482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139868" y="129994"/>
            <a:ext cx="9068697" cy="892019"/>
          </a:xfrm>
        </p:spPr>
        <p:txBody>
          <a:bodyPr>
            <a:noAutofit/>
          </a:bodyPr>
          <a:lstStyle/>
          <a:p>
            <a:r>
              <a:rPr lang="en-US" sz="2400" dirty="0">
                <a:solidFill>
                  <a:srgbClr val="A50021"/>
                </a:solidFill>
                <a:latin typeface="Times New Roman" pitchFamily="18" charset="0"/>
                <a:cs typeface="Times New Roman" pitchFamily="18" charset="0"/>
              </a:rPr>
              <a:t>Decision Trees with ID3 and CART Algorithms</a:t>
            </a:r>
            <a:endParaRPr lang="en-IN" sz="24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1546" y="1168138"/>
            <a:ext cx="8747019" cy="5001658"/>
          </a:xfrm>
        </p:spPr>
        <p:txBody>
          <a:bodyPr>
            <a:noAutofit/>
          </a:bodyPr>
          <a:lstStyle/>
          <a:p>
            <a:pPr marL="0" indent="0">
              <a:buNone/>
            </a:pPr>
            <a:r>
              <a:rPr lang="en-IN" sz="1800" b="1" dirty="0">
                <a:solidFill>
                  <a:srgbClr val="0B5ED7"/>
                </a:solidFill>
                <a:latin typeface="Times New Roman" panose="02020603050405020304" pitchFamily="18" charset="0"/>
                <a:cs typeface="Times New Roman" panose="02020603050405020304" pitchFamily="18" charset="0"/>
              </a:rPr>
              <a:t>Example 20.3 : Comparing Decision Trees of EMP Data set</a:t>
            </a:r>
          </a:p>
          <a:p>
            <a:pPr marL="0" indent="0">
              <a:buNone/>
            </a:pPr>
            <a:endParaRPr lang="en-IN" sz="900" b="1" dirty="0">
              <a:solidFill>
                <a:srgbClr val="0B5ED7"/>
              </a:solidFill>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Compare two decision trees obtained using ID3 and CART for the EMP dataset. The decision tree according to ID3 is given for your ready reference (subject to the verification)</a:t>
            </a:r>
            <a:endParaRPr lang="en-IN" sz="1000"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ID3</a:t>
            </a:r>
            <a:endParaRPr lang="en-IN" sz="600" dirty="0">
              <a:latin typeface="Times New Roman" panose="02020603050405020304" pitchFamily="18" charset="0"/>
              <a:cs typeface="Times New Roman" panose="02020603050405020304" pitchFamily="18" charset="0"/>
            </a:endParaRPr>
          </a:p>
          <a:p>
            <a:pPr marL="0" indent="0" algn="ctr">
              <a:buNone/>
            </a:pPr>
            <a:r>
              <a:rPr lang="en-US"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CART</a:t>
            </a:r>
          </a:p>
          <a:p>
            <a:pPr marL="0" indent="0">
              <a:buNone/>
            </a:pPr>
            <a:endParaRPr lang="en-IN" sz="600" dirty="0">
              <a:latin typeface="Times New Roman" panose="02020603050405020304" pitchFamily="18" charset="0"/>
              <a:cs typeface="Times New Roman" panose="02020603050405020304" pitchFamily="18" charset="0"/>
            </a:endParaRPr>
          </a:p>
          <a:p>
            <a:pPr marL="0" indent="0">
              <a:buNone/>
            </a:pPr>
            <a:endParaRPr lang="en-US" sz="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grpSp>
        <p:nvGrpSpPr>
          <p:cNvPr id="57" name="Group 56"/>
          <p:cNvGrpSpPr/>
          <p:nvPr/>
        </p:nvGrpSpPr>
        <p:grpSpPr>
          <a:xfrm>
            <a:off x="1837533" y="2583429"/>
            <a:ext cx="5686421" cy="1691141"/>
            <a:chOff x="325822" y="2169042"/>
            <a:chExt cx="8300729" cy="3311664"/>
          </a:xfrm>
        </p:grpSpPr>
        <p:sp>
          <p:nvSpPr>
            <p:cNvPr id="13" name="Rectangle 12"/>
            <p:cNvSpPr/>
            <p:nvPr/>
          </p:nvSpPr>
          <p:spPr>
            <a:xfrm>
              <a:off x="325822" y="4990596"/>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921245" y="2169042"/>
              <a:ext cx="7705306" cy="3290396"/>
              <a:chOff x="921245" y="2169042"/>
              <a:chExt cx="7705306" cy="3290396"/>
            </a:xfrm>
          </p:grpSpPr>
          <p:sp>
            <p:nvSpPr>
              <p:cNvPr id="8" name="Flowchart: Connector 7"/>
              <p:cNvSpPr/>
              <p:nvPr/>
            </p:nvSpPr>
            <p:spPr>
              <a:xfrm>
                <a:off x="3636336" y="2169042"/>
                <a:ext cx="1190846"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Age</a:t>
                </a:r>
                <a:endParaRPr lang="en-US" sz="1500" dirty="0">
                  <a:latin typeface="Times New Roman" panose="02020603050405020304" pitchFamily="18" charset="0"/>
                  <a:cs typeface="Times New Roman" panose="02020603050405020304" pitchFamily="18" charset="0"/>
                </a:endParaRPr>
              </a:p>
            </p:txBody>
          </p:sp>
          <p:sp>
            <p:nvSpPr>
              <p:cNvPr id="9" name="Flowchart: Connector 8"/>
              <p:cNvSpPr/>
              <p:nvPr/>
            </p:nvSpPr>
            <p:spPr>
              <a:xfrm>
                <a:off x="1268820" y="3374066"/>
                <a:ext cx="1056169"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Job</a:t>
                </a:r>
                <a:endParaRPr lang="en-US" sz="1500" dirty="0">
                  <a:latin typeface="Times New Roman" panose="02020603050405020304" pitchFamily="18" charset="0"/>
                  <a:cs typeface="Times New Roman" panose="02020603050405020304" pitchFamily="18" charset="0"/>
                </a:endParaRPr>
              </a:p>
            </p:txBody>
          </p:sp>
          <p:sp>
            <p:nvSpPr>
              <p:cNvPr id="10" name="Flowchart: Connector 9"/>
              <p:cNvSpPr/>
              <p:nvPr/>
            </p:nvSpPr>
            <p:spPr>
              <a:xfrm>
                <a:off x="5951745" y="3446216"/>
                <a:ext cx="2451982" cy="8257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Performance</a:t>
                </a:r>
                <a:endParaRPr lang="en-US" sz="1500" dirty="0">
                  <a:latin typeface="Times New Roman" panose="02020603050405020304" pitchFamily="18" charset="0"/>
                  <a:cs typeface="Times New Roman" panose="02020603050405020304" pitchFamily="18" charset="0"/>
                </a:endParaRPr>
              </a:p>
            </p:txBody>
          </p:sp>
          <p:sp>
            <p:nvSpPr>
              <p:cNvPr id="11" name="Rectangle 10"/>
              <p:cNvSpPr/>
              <p:nvPr/>
            </p:nvSpPr>
            <p:spPr>
              <a:xfrm>
                <a:off x="3636336" y="3921650"/>
                <a:ext cx="1190846" cy="490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4" name="Rectangle 13"/>
              <p:cNvSpPr/>
              <p:nvPr/>
            </p:nvSpPr>
            <p:spPr>
              <a:xfrm>
                <a:off x="2555360"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5" name="Rectangle 14"/>
              <p:cNvSpPr/>
              <p:nvPr/>
            </p:nvSpPr>
            <p:spPr>
              <a:xfrm>
                <a:off x="5493489"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6" name="Rectangle 15"/>
              <p:cNvSpPr/>
              <p:nvPr/>
            </p:nvSpPr>
            <p:spPr>
              <a:xfrm>
                <a:off x="7435705"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cxnSp>
            <p:nvCxnSpPr>
              <p:cNvPr id="18" name="Straight Connector 17"/>
              <p:cNvCxnSpPr>
                <a:stCxn id="8" idx="2"/>
                <a:endCxn id="9" idx="0"/>
              </p:cNvCxnSpPr>
              <p:nvPr/>
            </p:nvCxnSpPr>
            <p:spPr>
              <a:xfrm flipH="1">
                <a:off x="1796905" y="2583712"/>
                <a:ext cx="1839431" cy="79035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9" idx="4"/>
                <a:endCxn id="13" idx="0"/>
              </p:cNvCxnSpPr>
              <p:nvPr/>
            </p:nvCxnSpPr>
            <p:spPr>
              <a:xfrm flipH="1">
                <a:off x="921245" y="4203406"/>
                <a:ext cx="875660" cy="78719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4" idx="0"/>
              </p:cNvCxnSpPr>
              <p:nvPr/>
            </p:nvCxnSpPr>
            <p:spPr>
              <a:xfrm>
                <a:off x="1798259" y="4176980"/>
                <a:ext cx="1352524" cy="7923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1" idx="0"/>
                <a:endCxn id="8" idx="4"/>
              </p:cNvCxnSpPr>
              <p:nvPr/>
            </p:nvCxnSpPr>
            <p:spPr>
              <a:xfrm flipV="1">
                <a:off x="4231759" y="2998381"/>
                <a:ext cx="0" cy="9232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6"/>
                <a:endCxn id="10" idx="0"/>
              </p:cNvCxnSpPr>
              <p:nvPr/>
            </p:nvCxnSpPr>
            <p:spPr>
              <a:xfrm>
                <a:off x="4827182" y="2583712"/>
                <a:ext cx="2350554" cy="86250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0" idx="4"/>
                <a:endCxn id="15" idx="0"/>
              </p:cNvCxnSpPr>
              <p:nvPr/>
            </p:nvCxnSpPr>
            <p:spPr>
              <a:xfrm flipH="1">
                <a:off x="6088911" y="4272011"/>
                <a:ext cx="1088824" cy="69731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0" idx="4"/>
                <a:endCxn id="16" idx="0"/>
              </p:cNvCxnSpPr>
              <p:nvPr/>
            </p:nvCxnSpPr>
            <p:spPr>
              <a:xfrm>
                <a:off x="7177736" y="4272011"/>
                <a:ext cx="853392" cy="697317"/>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467247" y="242423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5666490" y="2458895"/>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O</a:t>
                </a:r>
                <a:endParaRPr lang="en-US" sz="15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007559" y="4226777"/>
                <a:ext cx="436486"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P</a:t>
                </a:r>
                <a:endParaRPr lang="en-US" sz="15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2692412" y="433066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G</a:t>
                </a:r>
                <a:endParaRPr lang="en-US" sz="15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6160306" y="4217526"/>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A</a:t>
                </a:r>
                <a:endParaRPr lang="en-US" sz="15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7711810" y="4345503"/>
                <a:ext cx="450859"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E</a:t>
                </a:r>
                <a:endParaRPr lang="en-US" sz="1500" dirty="0">
                  <a:latin typeface="Times New Roman" panose="02020603050405020304" pitchFamily="18" charset="0"/>
                  <a:cs typeface="Times New Roman" panose="02020603050405020304" pitchFamily="18" charset="0"/>
                </a:endParaRPr>
              </a:p>
            </p:txBody>
          </p:sp>
        </p:grpSp>
      </p:grpSp>
      <p:sp>
        <p:nvSpPr>
          <p:cNvPr id="2" name="TextBox 1">
            <a:extLst>
              <a:ext uri="{FF2B5EF4-FFF2-40B4-BE49-F238E27FC236}">
                <a16:creationId xmlns:a16="http://schemas.microsoft.com/office/drawing/2014/main" id="{87DC6831-6DF9-F465-562E-883DDC96FAA7}"/>
              </a:ext>
            </a:extLst>
          </p:cNvPr>
          <p:cNvSpPr txBox="1"/>
          <p:nvPr/>
        </p:nvSpPr>
        <p:spPr>
          <a:xfrm>
            <a:off x="4236087" y="3014261"/>
            <a:ext cx="356188"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M</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75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07" y="2862790"/>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C4.5</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240710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0" y="572468"/>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9589" y="1342253"/>
                <a:ext cx="8425339" cy="463654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J. Ross Quinlan, a researcher in machine learning developed a decision tree induction algorithm in 1984 known as ID3 (Iterative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Dichotometer</a:t>
                </a:r>
                <a:r>
                  <a:rPr lang="en-IN" sz="2000" dirty="0">
                    <a:latin typeface="Times New Roman" panose="02020603050405020304" pitchFamily="18" charset="0"/>
                    <a:ea typeface="Tahoma" panose="020B0604030504040204" pitchFamily="34" charset="0"/>
                    <a:cs typeface="Times New Roman" panose="02020603050405020304" pitchFamily="18" charset="0"/>
                  </a:rPr>
                  <a:t> 3).</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Quinlan later presented C4.5, a successor of ID3, addressing some limitations in ID3.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measure, which is, in fact </a:t>
                </a:r>
                <a:r>
                  <a:rPr lang="en-IN" sz="2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biased towards splitting attribute having a large number of outcomes</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example, if an attribute has distinct values for all tuples, then it would result in a large number of partitions, each one containing just one tuple.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such a case, note that each partition is pure, and hence the purity measure of the partition, that is </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𝐸</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latin typeface="Cambria Math" panose="02040503050406030204" pitchFamily="18" charset="0"/>
                        <a:ea typeface="Tahoma" panose="020B0604030504040204" pitchFamily="34" charset="0"/>
                        <a:cs typeface="Times New Roman" panose="02020603050405020304" pitchFamily="18" charset="0"/>
                      </a:rPr>
                      <m:t>=0</m:t>
                    </m:r>
                  </m:oMath>
                </a14:m>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9589" y="1342253"/>
                <a:ext cx="8425339" cy="4636545"/>
              </a:xfrm>
              <a:blipFill>
                <a:blip r:embed="rId2"/>
                <a:stretch>
                  <a:fillRect l="-602" t="-546" r="-753" b="-5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02977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1" y="637013"/>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463046"/>
                <a:ext cx="8665167" cy="5131399"/>
              </a:xfrm>
            </p:spPr>
            <p:txBody>
              <a:bodyPr>
                <a:normAutofit fontScale="92500" lnSpcReduction="10000"/>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20.4 : Limitation of ID3</a:t>
                </a:r>
              </a:p>
              <a:p>
                <a:pPr marL="0" indent="0" algn="just">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In the following, each tuple belongs to a unique class. The splitting on A is shown.</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d>
                                    <m:dPr>
                                      <m:begChr m:val="|"/>
                                      <m:end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e>
                          </m:nary>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Thus, </a:t>
                </a: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𝐸</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maximum in such a situation.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63046"/>
                <a:ext cx="8665167" cy="5131399"/>
              </a:xfrm>
              <a:blipFill>
                <a:blip r:embed="rId2"/>
                <a:stretch>
                  <a:fillRect l="-586" t="-1481" b="-81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7185" y="2566215"/>
            <a:ext cx="3630167" cy="2165276"/>
          </a:xfrm>
          <a:prstGeom prst="rect">
            <a:avLst/>
          </a:prstGeom>
        </p:spPr>
      </p:pic>
    </p:spTree>
    <p:extLst>
      <p:ext uri="{BB962C8B-B14F-4D97-AF65-F5344CB8AC3E}">
        <p14:creationId xmlns:p14="http://schemas.microsoft.com/office/powerpoint/2010/main" val="195246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Although, the previous situation is an extreme case, intuitively, we can infer that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ID3 favours splitting attributes having a large number of values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compared to other attributes, which have a less variations in their values. </a:t>
            </a:r>
          </a:p>
          <a:p>
            <a:pPr lvl="3" algn="just"/>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Such a partition appears to be useless for classification.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type of problem is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overfitting problem</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Note:</a:t>
            </a: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Decision Tree Induction Algorithm ID3 may suffer from </a:t>
            </a:r>
            <a:r>
              <a:rPr lang="en-US" sz="2000" dirty="0" err="1">
                <a:solidFill>
                  <a:srgbClr val="0B5ED7"/>
                </a:solidFill>
                <a:latin typeface="Times New Roman" panose="02020603050405020304" pitchFamily="18" charset="0"/>
                <a:ea typeface="Tahoma" panose="020B0604030504040204" pitchFamily="34" charset="0"/>
                <a:cs typeface="Times New Roman" panose="02020603050405020304" pitchFamily="18" charset="0"/>
              </a:rPr>
              <a:t>overfitting</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problem.</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178397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overfitting problem in ID3 is due to the measurement of information gain.</a:t>
                </a:r>
              </a:p>
              <a:p>
                <a:pPr lvl="7"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In order to reduce the effect of the use of the bias due to the use of information gain, C4.5 uses a different measure called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Gain Ratio</a:t>
                </a:r>
                <a:r>
                  <a:rPr lang="en-IN" sz="2000" dirty="0">
                    <a:latin typeface="Times New Roman" panose="02020603050405020304" pitchFamily="18" charset="0"/>
                    <a:ea typeface="Tahoma" panose="020B0604030504040204" pitchFamily="34" charset="0"/>
                    <a:cs typeface="Times New Roman" panose="02020603050405020304" pitchFamily="18" charset="0"/>
                  </a:rPr>
                  <a:t>, denoted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Gain Ratio is a kind of normalization to information gain using a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1"/>
                <a:ext cx="8425339" cy="4945602"/>
              </a:xfrm>
              <a:blipFill>
                <a:blip r:embed="rId2"/>
                <a:stretch>
                  <a:fillRect l="-602" t="-513" r="-753"/>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46FFA3A-A6BA-854C-BF44-52108C47747C}"/>
              </a:ext>
            </a:extLst>
          </p:cNvPr>
          <p:cNvSpPr>
            <a:spLocks noGrp="1"/>
          </p:cNvSpPr>
          <p:nvPr>
            <p:ph type="dt" sz="half" idx="10"/>
          </p:nvPr>
        </p:nvSpPr>
        <p:spPr/>
        <p:txBody>
          <a:bodyPr/>
          <a:lstStyle/>
          <a:p>
            <a:r>
              <a:rPr lang="en-IN"/>
              <a:t>IIITS: BCI</a:t>
            </a:r>
            <a:endParaRPr lang="en-IN" dirty="0"/>
          </a:p>
        </p:txBody>
      </p:sp>
      <p:sp>
        <p:nvSpPr>
          <p:cNvPr id="4" name="Slide Number Placeholder 3">
            <a:extLst>
              <a:ext uri="{FF2B5EF4-FFF2-40B4-BE49-F238E27FC236}">
                <a16:creationId xmlns:a16="http://schemas.microsoft.com/office/drawing/2014/main" id="{E963051E-E5D0-2145-BE6F-9E7BD7CBA8BC}"/>
              </a:ext>
            </a:extLst>
          </p:cNvPr>
          <p:cNvSpPr>
            <a:spLocks noGrp="1"/>
          </p:cNvSpPr>
          <p:nvPr>
            <p:ph type="sldNum" sz="quarter" idx="12"/>
          </p:nvPr>
        </p:nvSpPr>
        <p:spPr/>
        <p:txBody>
          <a:bodyPr/>
          <a:lstStyle/>
          <a:p>
            <a:fld id="{E2D238DB-7230-45D0-89A2-1890D4DEDBDF}" type="slidenum">
              <a:rPr lang="en-IN" smtClean="0"/>
              <a:pPr/>
              <a:t>28</a:t>
            </a:fld>
            <a:endParaRPr lang="en-IN" dirty="0"/>
          </a:p>
        </p:txBody>
      </p:sp>
    </p:spTree>
    <p:extLst>
      <p:ext uri="{BB962C8B-B14F-4D97-AF65-F5344CB8AC3E}">
        <p14:creationId xmlns:p14="http://schemas.microsoft.com/office/powerpoint/2010/main" val="83497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3200" dirty="0">
                <a:solidFill>
                  <a:srgbClr val="A50021"/>
                </a:solidFill>
                <a:latin typeface="Times New Roman" pitchFamily="18" charset="0"/>
                <a:cs typeface="Times New Roman" pitchFamily="18" charset="0"/>
              </a:rPr>
              <a:t>Algorithm: C4.5 : Gain Ratio</a:t>
            </a:r>
            <a:endParaRPr lang="en-IN" sz="32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0" name="Rectangle 9"/>
              <p:cNvSpPr/>
              <p:nvPr/>
            </p:nvSpPr>
            <p:spPr>
              <a:xfrm>
                <a:off x="995640" y="1877167"/>
                <a:ext cx="7734300" cy="416863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can be defined as follows. We first define </a:t>
                </a:r>
                <a:r>
                  <a:rPr lang="en-IN"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a:t>
                </a:r>
              </a:p>
              <a:p>
                <a:pPr algn="just"/>
                <a14:m>
                  <m:oMathPara xmlns:m="http://schemas.openxmlformats.org/officeDocument/2006/math">
                    <m:oMathParaPr>
                      <m:jc m:val="centerGroup"/>
                    </m:oMathParaPr>
                    <m:oMath xmlns:m="http://schemas.openxmlformats.org/officeDocument/2006/math">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US" i="1">
                              <a:solidFill>
                                <a:schemeClr val="tx1"/>
                              </a:solidFill>
                              <a:latin typeface="Cambria Math"/>
                              <a:ea typeface="Tahoma" panose="020B0604030504040204" pitchFamily="34" charset="0"/>
                              <a:cs typeface="Times New Roman" panose="02020603050405020304" pitchFamily="18" charset="0"/>
                            </a:rPr>
                            <m:t>𝑚</m:t>
                          </m:r>
                        </m:sup>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unc>
                            <m:func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uncPr>
                            <m:fName>
                              <m:r>
                                <m:rPr>
                                  <m:sty m:val="p"/>
                                </m:rPr>
                                <a:rPr lang="en-IN">
                                  <a:solidFill>
                                    <a:schemeClr val="tx1"/>
                                  </a:solidFill>
                                  <a:latin typeface="Cambria Math" panose="02040503050406030204" pitchFamily="18" charset="0"/>
                                  <a:ea typeface="Tahoma" panose="020B0604030504040204" pitchFamily="34" charset="0"/>
                                  <a:cs typeface="Times New Roman" panose="02020603050405020304" pitchFamily="18" charset="0"/>
                                </a:rPr>
                                <m:t>log</m:t>
                              </m:r>
                            </m:fName>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e>
                          </m:func>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 </m:t>
                          </m:r>
                        </m:e>
                      </m:nary>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Here,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number of distinct values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IN" sz="1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is then defined as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US" b="0" i="0" smtClean="0">
                        <a:solidFill>
                          <a:schemeClr val="tx1"/>
                        </a:solidFill>
                        <a:latin typeface="Cambria Math"/>
                        <a:ea typeface="Tahoma" panose="020B0604030504040204" pitchFamily="34" charset="0"/>
                        <a:cs typeface="Times New Roman" panose="02020603050405020304" pitchFamily="18" charset="0"/>
                      </a:rPr>
                      <m:t> </m:t>
                    </m:r>
                    <m:r>
                      <a:rPr lang="en-US" b="0" i="0" smtClean="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US" b="0" i="0" smtClean="0">
                        <a:solidFill>
                          <a:schemeClr val="tx1"/>
                        </a:solidFill>
                        <a:latin typeface="Cambria Math"/>
                        <a:ea typeface="Tahoma" panose="020B0604030504040204" pitchFamily="34" charset="0"/>
                        <a:cs typeface="Times New Roman" panose="02020603050405020304" pitchFamily="18" charset="0"/>
                      </a:rPr>
                      <m:t>  </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information gain on splitting the attribute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the dataset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995640" y="1877165"/>
                <a:ext cx="7734300" cy="4168633"/>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GB">
                    <a:noFill/>
                  </a:rPr>
                  <a:t> </a:t>
                </a:r>
              </a:p>
            </p:txBody>
          </p:sp>
        </mc:Fallback>
      </mc:AlternateContent>
      <p:sp>
        <p:nvSpPr>
          <p:cNvPr id="11" name="Rounded Rectangle 10"/>
          <p:cNvSpPr/>
          <p:nvPr/>
        </p:nvSpPr>
        <p:spPr>
          <a:xfrm>
            <a:off x="995640" y="1910571"/>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20.3: </a:t>
            </a:r>
            <a:r>
              <a:rPr lang="en-US" sz="2000" b="1" dirty="0">
                <a:solidFill>
                  <a:prstClr val="black"/>
                </a:solidFill>
                <a:latin typeface="Times New Roman" pitchFamily="18" charset="0"/>
                <a:cs typeface="Times New Roman" pitchFamily="18" charset="0"/>
              </a:rPr>
              <a:t>Gain Ratio</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6258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CART Algorithm</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41526"/>
                <a:ext cx="8425339" cy="4667922"/>
              </a:xfrm>
            </p:spPr>
            <p:txBody>
              <a:bodyPr>
                <a:normAutofit fontScale="92500" lnSpcReduction="10000"/>
              </a:bodyPr>
              <a:lstStyle/>
              <a:p>
                <a:r>
                  <a:rPr lang="en-IN" sz="2000" dirty="0">
                    <a:latin typeface="Times New Roman" pitchFamily="18" charset="0"/>
                    <a:ea typeface="Tahoma" panose="020B0604030504040204" pitchFamily="34" charset="0"/>
                    <a:cs typeface="Times New Roman" panose="02020603050405020304" pitchFamily="18" charset="0"/>
                  </a:rPr>
                  <a:t>It is observed that information gain measure used in ID3 </a:t>
                </a:r>
                <a:r>
                  <a:rPr lang="en-IN" sz="2000" dirty="0">
                    <a:solidFill>
                      <a:srgbClr val="0B5ED7"/>
                    </a:solidFill>
                    <a:latin typeface="Times New Roman" pitchFamily="18" charset="0"/>
                    <a:ea typeface="Tahoma" panose="020B0604030504040204" pitchFamily="34" charset="0"/>
                    <a:cs typeface="Times New Roman" panose="02020603050405020304" pitchFamily="18" charset="0"/>
                  </a:rPr>
                  <a:t>is biased towards test with many outcomes</a:t>
                </a:r>
                <a:r>
                  <a:rPr lang="en-IN" sz="2000" dirty="0">
                    <a:latin typeface="Times New Roman" pitchFamily="18" charset="0"/>
                    <a:ea typeface="Tahoma" panose="020B0604030504040204" pitchFamily="34" charset="0"/>
                    <a:cs typeface="Times New Roman" panose="02020603050405020304" pitchFamily="18" charset="0"/>
                  </a:rPr>
                  <a:t>, that is, it prefers to select attributes having a large number of values.</a:t>
                </a:r>
              </a:p>
              <a:p>
                <a:pPr lvl="8"/>
                <a:endParaRPr lang="en-IN" sz="800" dirty="0">
                  <a:latin typeface="Times New Roman"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 </a:t>
                </a:r>
                <a:r>
                  <a:rPr lang="en-IN" sz="2000" dirty="0" err="1">
                    <a:latin typeface="Times New Roman" panose="02020603050405020304" pitchFamily="18" charset="0"/>
                    <a:ea typeface="Tahoma" panose="020B0604030504040204" pitchFamily="34" charset="0"/>
                    <a:cs typeface="Times New Roman" panose="02020603050405020304" pitchFamily="18" charset="0"/>
                  </a:rPr>
                  <a:t>Breiman</a:t>
                </a:r>
                <a:r>
                  <a:rPr lang="en-IN" sz="2000" dirty="0">
                    <a:latin typeface="Times New Roman" panose="02020603050405020304" pitchFamily="18" charset="0"/>
                    <a:ea typeface="Tahoma" panose="020B0604030504040204" pitchFamily="34" charset="0"/>
                    <a:cs typeface="Times New Roman" panose="02020603050405020304" pitchFamily="18" charset="0"/>
                  </a:rPr>
                  <a:t>, J. Friedman, R. </a:t>
                </a:r>
                <a:r>
                  <a:rPr lang="en-IN" sz="2000" dirty="0" err="1">
                    <a:latin typeface="Times New Roman" panose="02020603050405020304" pitchFamily="18" charset="0"/>
                    <a:ea typeface="Tahoma" panose="020B0604030504040204" pitchFamily="34" charset="0"/>
                    <a:cs typeface="Times New Roman" panose="02020603050405020304" pitchFamily="18" charset="0"/>
                  </a:rPr>
                  <a:t>Olshen</a:t>
                </a:r>
                <a:r>
                  <a:rPr lang="en-IN" sz="2000" dirty="0">
                    <a:latin typeface="Times New Roman" panose="02020603050405020304" pitchFamily="18" charset="0"/>
                    <a:ea typeface="Tahoma" panose="020B0604030504040204" pitchFamily="34" charset="0"/>
                    <a:cs typeface="Times New Roman" panose="02020603050405020304" pitchFamily="18" charset="0"/>
                  </a:rPr>
                  <a:t> and C. Stone in 1984 proposed an algorithm to build a binary decision tree also called CART decision tree.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CART stands for </a:t>
                </a:r>
                <a:r>
                  <a:rPr lang="en-IN" sz="18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Classification and Regression Tree</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fact, invented independently at the same time as ID3 (1984).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ID3 and CART are two cornerstone  algorithms spawned a flurry of work on decision tree induction.</a:t>
                </a:r>
              </a:p>
              <a:p>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CART is a technique that generates </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a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binary decision tree; </a:t>
                </a:r>
                <a:r>
                  <a:rPr lang="en-IN" sz="2000" dirty="0">
                    <a:latin typeface="Times New Roman" panose="02020603050405020304" pitchFamily="18" charset="0"/>
                    <a:ea typeface="Tahoma" panose="020B0604030504040204" pitchFamily="34" charset="0"/>
                    <a:cs typeface="Times New Roman" panose="02020603050405020304" pitchFamily="18" charset="0"/>
                  </a:rPr>
                  <a:t>That is, unlike ID3, in CART, for each node only two children is created.</a:t>
                </a:r>
              </a:p>
              <a:p>
                <a:pPr lvl="8"/>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as a measure to select the best attribute to be </a:t>
                </a:r>
                <a:r>
                  <a:rPr lang="en-IN"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IN" sz="2000" dirty="0">
                    <a:latin typeface="Times New Roman" panose="02020603050405020304" pitchFamily="18" charset="0"/>
                    <a:ea typeface="Tahoma" panose="020B0604030504040204" pitchFamily="34" charset="0"/>
                    <a:cs typeface="Times New Roman" panose="02020603050405020304" pitchFamily="18" charset="0"/>
                  </a:rPr>
                  <a:t>, whereas CART do the same but using another measurement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 It is also known as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 of Diversity</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is denote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41526"/>
                <a:ext cx="8425339" cy="4667922"/>
              </a:xfrm>
              <a:blipFill>
                <a:blip r:embed="rId2"/>
                <a:stretch>
                  <a:fillRect l="-452" t="-1630" r="-105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00288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70155" y="398069"/>
                <a:ext cx="8519190" cy="729445"/>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70155" y="398069"/>
                <a:ext cx="8519190" cy="729445"/>
              </a:xfrm>
              <a:blipFill>
                <a:blip r:embed="rId2"/>
                <a:stretch>
                  <a:fillRect r="-593"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23" y="1433375"/>
                <a:ext cx="8501751" cy="4499579"/>
              </a:xfrm>
            </p:spPr>
            <p:txBody>
              <a:bodyPr>
                <a:noAutofit/>
              </a:bodyPr>
              <a:lstStyle/>
              <a:p>
                <a:pPr marL="0" indent="0" algn="just">
                  <a:buNone/>
                </a:pPr>
                <a14:m>
                  <m:oMath xmlns:m="http://schemas.openxmlformats.org/officeDocument/2006/math">
                    <m:r>
                      <a:rPr lang="en-US" sz="2000" b="1" i="1" smtClean="0">
                        <a:solidFill>
                          <a:srgbClr val="0B5ED7"/>
                        </a:solidFill>
                        <a:latin typeface="Cambria Math" panose="02040503050406030204" pitchFamily="18" charset="0"/>
                        <a:ea typeface="Cambria Math" panose="02040503050406030204" pitchFamily="18" charset="0"/>
                        <a:cs typeface="Times New Roman" pitchFamily="18" charset="0"/>
                      </a:rPr>
                      <m:t>𝐒𝐩𝐥𝐢𝐭</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r>
                      <a:rPr lang="en-US" sz="2000" b="1" i="1">
                        <a:solidFill>
                          <a:srgbClr val="0B5ED7"/>
                        </a:solidFill>
                        <a:latin typeface="Cambria Math" panose="02040503050406030204" pitchFamily="18" charset="0"/>
                        <a:ea typeface="Cambria Math" panose="02040503050406030204" pitchFamily="18" charset="0"/>
                        <a:cs typeface="Times New Roman" pitchFamily="18" charset="0"/>
                      </a:rPr>
                      <m:t>𝐢𝐧𝐟𝐨𝐫𝐦𝐚𝐭𝐢𝐨𝐧</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marL="0" indent="0" algn="just">
                  <a:buNone/>
                </a:pPr>
                <a:endParaRPr lang="en-US" sz="800" b="1" dirty="0">
                  <a:solidFill>
                    <a:srgbClr val="0B5ED7"/>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value of split information depends on </a:t>
                </a:r>
              </a:p>
              <a:p>
                <a:pPr lvl="1"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number of (distinct) values an attribute has and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how uniformly those values are distributed. </a:t>
                </a:r>
              </a:p>
              <a:p>
                <a:pPr lvl="1" algn="just"/>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other words, it represents the </a:t>
                </a:r>
                <a:r>
                  <a:rPr lang="en-US" sz="2000" dirty="0">
                    <a:solidFill>
                      <a:srgbClr val="0B5ED7"/>
                    </a:solidFill>
                    <a:latin typeface="Times New Roman" panose="02020603050405020304" pitchFamily="18" charset="0"/>
                    <a:cs typeface="Times New Roman" panose="02020603050405020304" pitchFamily="18" charset="0"/>
                  </a:rPr>
                  <a:t>potential information </a:t>
                </a:r>
                <a:r>
                  <a:rPr lang="en-US" sz="2000" dirty="0">
                    <a:latin typeface="Times New Roman" panose="02020603050405020304" pitchFamily="18" charset="0"/>
                    <a:cs typeface="Times New Roman" panose="02020603050405020304" pitchFamily="18" charset="0"/>
                  </a:rPr>
                  <a:t>generated by splitting a data set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into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partitions, corresponding to the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outcomes of on attribute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Note that for each outcome, it considers the number of tuples having that outcome with respect to the total number of tuples in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23" y="1433375"/>
                <a:ext cx="8501751" cy="4499579"/>
              </a:xfrm>
              <a:blipFill>
                <a:blip r:embed="rId3"/>
                <a:stretch>
                  <a:fillRect l="-447" t="-563" r="-596" b="-25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49489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31429" y="193171"/>
                <a:ext cx="8618077" cy="572948"/>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31429" y="193171"/>
                <a:ext cx="8618077" cy="572948"/>
              </a:xfrm>
              <a:blipFill>
                <a:blip r:embed="rId2"/>
                <a:stretch>
                  <a:fillRect t="-14286"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3080" y="975784"/>
                <a:ext cx="8501751" cy="4817918"/>
              </a:xfrm>
            </p:spPr>
            <p:txBody>
              <a:bodyPr>
                <a:noAutofit/>
              </a:bodyPr>
              <a:lstStyle/>
              <a:p>
                <a:pPr marL="0" indent="0" algn="just">
                  <a:buNone/>
                </a:pPr>
                <a:r>
                  <a:rPr lang="en-IN" sz="2000" b="1" dirty="0">
                    <a:solidFill>
                      <a:srgbClr val="0B5ED7"/>
                    </a:solidFill>
                    <a:latin typeface="Times New Roman" panose="02020603050405020304" pitchFamily="18" charset="0"/>
                    <a:cs typeface="Times New Roman" panose="02020603050405020304" pitchFamily="18" charset="0"/>
                  </a:rPr>
                  <a:t>Example 20.5 : 𝐒𝐩𝐥𝐢𝐭 𝐢𝐧𝐟𝐨𝐫𝐦𝐚𝐭𝐢𝐨𝐧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B5ED7"/>
                    </a:solidFill>
                    <a:latin typeface="Times New Roman" panose="02020603050405020304" pitchFamily="18" charset="0"/>
                    <a:cs typeface="Times New Roman" panose="02020603050405020304" pitchFamily="18" charset="0"/>
                  </a:rPr>
                  <a:t>To illustrate </a:t>
                </a:r>
                <a14:m>
                  <m:oMath xmlns:m="http://schemas.openxmlformats.org/officeDocument/2006/math">
                    <m:sSubSup>
                      <m:sSubSupPr>
                        <m:ctrlPr>
                          <a:rPr lang="en-US" sz="2000" i="1" smtClean="0">
                            <a:solidFill>
                              <a:srgbClr val="0B5ED7"/>
                            </a:solidFill>
                            <a:latin typeface="Cambria Math" panose="02040503050406030204" pitchFamily="18" charset="0"/>
                            <a:cs typeface="Times New Roman" pitchFamily="18" charset="0"/>
                          </a:rPr>
                        </m:ctrlPr>
                      </m:sSubSupPr>
                      <m:e>
                        <m:r>
                          <a:rPr lang="en-US" sz="2000" b="0" i="1">
                            <a:solidFill>
                              <a:srgbClr val="0B5ED7"/>
                            </a:solidFill>
                            <a:latin typeface="Cambria Math" panose="02040503050406030204" pitchFamily="18" charset="0"/>
                            <a:cs typeface="Times New Roman" pitchFamily="18" charset="0"/>
                          </a:rPr>
                          <m:t>𝐸</m:t>
                        </m:r>
                      </m:e>
                      <m:sub>
                        <m:r>
                          <a:rPr lang="en-US" sz="2000" b="0" i="1">
                            <a:solidFill>
                              <a:srgbClr val="0B5ED7"/>
                            </a:solidFill>
                            <a:latin typeface="Cambria Math" panose="02040503050406030204" pitchFamily="18" charset="0"/>
                            <a:cs typeface="Times New Roman" pitchFamily="18" charset="0"/>
                          </a:rPr>
                          <m:t>𝐴</m:t>
                        </m:r>
                      </m:sub>
                      <m:sup>
                        <m:r>
                          <a:rPr lang="en-US" sz="2000" b="0" i="1">
                            <a:solidFill>
                              <a:srgbClr val="0B5ED7"/>
                            </a:solidFill>
                            <a:latin typeface="Cambria Math" panose="02040503050406030204" pitchFamily="18" charset="0"/>
                            <a:cs typeface="Times New Roman" pitchFamily="18" charset="0"/>
                          </a:rPr>
                          <m:t>∗</m:t>
                        </m:r>
                      </m:sup>
                    </m:sSubSup>
                  </m:oMath>
                </a14:m>
                <a:r>
                  <a:rPr lang="en-IN" sz="2000" dirty="0">
                    <a:solidFill>
                      <a:srgbClr val="0B5ED7"/>
                    </a:solidFill>
                    <a:latin typeface="Times New Roman" pitchFamily="18" charset="0"/>
                    <a:cs typeface="Times New Roman" pitchFamily="18" charset="0"/>
                  </a:rPr>
                  <a:t>(D),</a:t>
                </a:r>
                <a:r>
                  <a:rPr lang="en-US" sz="2000" dirty="0">
                    <a:solidFill>
                      <a:srgbClr val="0B5ED7"/>
                    </a:solidFill>
                    <a:latin typeface="Times New Roman" panose="02020603050405020304" pitchFamily="18" charset="0"/>
                    <a:cs typeface="Times New Roman" panose="02020603050405020304" pitchFamily="18" charset="0"/>
                  </a:rPr>
                  <a:t> let us examine the case where there are 32 instances and splitting an attribute </a:t>
                </a:r>
                <a:r>
                  <a:rPr lang="en-US" sz="2000" i="1" dirty="0">
                    <a:solidFill>
                      <a:srgbClr val="0B5ED7"/>
                    </a:solidFill>
                    <a:latin typeface="Times New Roman" panose="02020603050405020304" pitchFamily="18" charset="0"/>
                    <a:cs typeface="Times New Roman" panose="02020603050405020304" pitchFamily="18" charset="0"/>
                  </a:rPr>
                  <a:t>A</a:t>
                </a:r>
                <a:r>
                  <a:rPr lang="en-US" sz="2000" dirty="0">
                    <a:solidFill>
                      <a:srgbClr val="0B5ED7"/>
                    </a:solidFill>
                    <a:latin typeface="Times New Roman" panose="02020603050405020304" pitchFamily="18" charset="0"/>
                    <a:cs typeface="Times New Roman" panose="02020603050405020304" pitchFamily="18" charset="0"/>
                  </a:rPr>
                  <a:t> which has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US" sz="2000" b="0" i="1" smtClean="0">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1</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2</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3</m:t>
                        </m:r>
                      </m:sub>
                    </m:sSub>
                  </m:oMath>
                </a14:m>
                <a:r>
                  <a:rPr lang="en-US" sz="2000"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4</m:t>
                        </m:r>
                      </m:sub>
                    </m:sSub>
                  </m:oMath>
                </a14:m>
                <a:r>
                  <a:rPr lang="en-US" sz="2000" dirty="0">
                    <a:solidFill>
                      <a:srgbClr val="0B5ED7"/>
                    </a:solidFill>
                    <a:latin typeface="Times New Roman" panose="02020603050405020304" pitchFamily="18" charset="0"/>
                    <a:cs typeface="Times New Roman" panose="02020603050405020304" pitchFamily="18" charset="0"/>
                  </a:rPr>
                  <a:t> sets of distinct values.</a:t>
                </a:r>
              </a:p>
              <a:p>
                <a:pPr lvl="6" algn="just"/>
                <a:endParaRPr lang="en-US" sz="1000" dirty="0">
                  <a:latin typeface="Times New Roman" panose="02020603050405020304" pitchFamily="18" charset="0"/>
                  <a:cs typeface="Times New Roman" panose="02020603050405020304" pitchFamily="18" charset="0"/>
                </a:endParaRPr>
              </a:p>
              <a:p>
                <a:pPr lvl="1" algn="just"/>
                <a:r>
                  <a:rPr lang="en-US" sz="1800" dirty="0">
                    <a:solidFill>
                      <a:srgbClr val="0B5ED7"/>
                    </a:solidFill>
                    <a:latin typeface="Times New Roman" panose="02020603050405020304" pitchFamily="18" charset="0"/>
                    <a:cs typeface="Times New Roman" panose="02020603050405020304" pitchFamily="18" charset="0"/>
                  </a:rPr>
                  <a:t>Distribution 1 : Highly non-uniform distribution of attribute values</a:t>
                </a: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lvl="1" algn="just"/>
                <a:r>
                  <a:rPr lang="en-US" sz="1900" dirty="0">
                    <a:solidFill>
                      <a:srgbClr val="0B5ED7"/>
                    </a:solidFill>
                    <a:latin typeface="Times New Roman" panose="02020603050405020304" pitchFamily="18" charset="0"/>
                    <a:cs typeface="Times New Roman" panose="02020603050405020304" pitchFamily="18" charset="0"/>
                  </a:rPr>
                  <a:t>Distribution 2</a:t>
                </a:r>
              </a:p>
              <a:p>
                <a:pPr lvl="2" algn="just"/>
                <a:endParaRPr lang="en-US" sz="1500" u="sng"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3080" y="975784"/>
                <a:ext cx="8501751" cy="4817918"/>
              </a:xfrm>
              <a:blipFill>
                <a:blip r:embed="rId3"/>
                <a:stretch>
                  <a:fillRect l="-745" t="-1316" r="-5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488" t="-1639" r="-299512"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1471" t="-1639" r="-20098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300000" t="-1639" r="-10000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00000" t="-1639" b="-122951"/>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32</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982494" y="4086476"/>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oMath>
                </a14:m>
                <a:r>
                  <a:rPr lang="en-US" dirty="0">
                    <a:solidFill>
                      <a:srgbClr val="0B5ED7"/>
                    </a:solidFill>
                  </a:rPr>
                  <a:t>) </a:t>
                </a:r>
                <a14:m>
                  <m:oMath xmlns:m="http://schemas.openxmlformats.org/officeDocument/2006/math">
                    <m:r>
                      <a:rPr lang="en-US" b="0" i="0" smtClean="0">
                        <a:solidFill>
                          <a:srgbClr val="0B5ED7"/>
                        </a:solidFill>
                        <a:latin typeface="Cambria Math" panose="02040503050406030204" pitchFamily="18" charset="0"/>
                      </a:rPr>
                      <m:t>=</m:t>
                    </m:r>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1 = 0</a:t>
                </a:r>
              </a:p>
            </p:txBody>
          </p:sp>
        </mc:Choice>
        <mc:Fallback xmlns="">
          <p:sp>
            <p:nvSpPr>
              <p:cNvPr id="7" name="Rectangle 6"/>
              <p:cNvSpPr>
                <a:spLocks noRot="1" noChangeAspect="1" noMove="1" noResize="1" noEditPoints="1" noAdjustHandles="1" noChangeArrowheads="1" noChangeShapeType="1" noTextEdit="1"/>
              </p:cNvSpPr>
              <p:nvPr/>
            </p:nvSpPr>
            <p:spPr>
              <a:xfrm>
                <a:off x="982488" y="4086476"/>
                <a:ext cx="7302924" cy="485454"/>
              </a:xfrm>
              <a:prstGeom prst="rect">
                <a:avLst/>
              </a:prstGeom>
              <a:blipFill rotWithShape="1">
                <a:blip r:embed="rId5"/>
                <a:stretch>
                  <a:fillRect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100000" r="-299512"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00980" r="-20098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99512" r="-10000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99512" b="-124590"/>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1071508" y="600336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 =</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a:rPr lang="en-US" b="0" i="0" smtClean="0">
                        <a:solidFill>
                          <a:srgbClr val="0B5ED7"/>
                        </a:solidFill>
                        <a:latin typeface="Cambria Math" panose="02040503050406030204" pitchFamily="18" charset="0"/>
                      </a:rPr>
                      <m:t>2</m:t>
                    </m:r>
                  </m:oMath>
                </a14:m>
                <a:r>
                  <a:rPr lang="en-US" dirty="0">
                    <a:solidFill>
                      <a:srgbClr val="0B5ED7"/>
                    </a:solidFill>
                  </a:rPr>
                  <a:t> = 1</a:t>
                </a:r>
              </a:p>
            </p:txBody>
          </p:sp>
        </mc:Choice>
        <mc:Fallback xmlns="">
          <p:sp>
            <p:nvSpPr>
              <p:cNvPr id="9" name="Rectangle 8"/>
              <p:cNvSpPr>
                <a:spLocks noRot="1" noChangeAspect="1" noMove="1" noResize="1" noEditPoints="1" noAdjustHandles="1" noChangeArrowheads="1" noChangeShapeType="1" noTextEdit="1"/>
              </p:cNvSpPr>
              <p:nvPr/>
            </p:nvSpPr>
            <p:spPr>
              <a:xfrm>
                <a:off x="1071494" y="6003367"/>
                <a:ext cx="7302924" cy="485454"/>
              </a:xfrm>
              <a:prstGeom prst="rect">
                <a:avLst/>
              </a:prstGeom>
              <a:blipFill rotWithShape="1">
                <a:blip r:embed="rId7"/>
                <a:stretch>
                  <a:fillRect b="-8861"/>
                </a:stretch>
              </a:blipFill>
            </p:spPr>
            <p:txBody>
              <a:bodyPr/>
              <a:lstStyle/>
              <a:p>
                <a:r>
                  <a:rPr lang="en-IN">
                    <a:noFill/>
                  </a:rPr>
                  <a:t> </a:t>
                </a:r>
              </a:p>
            </p:txBody>
          </p:sp>
        </mc:Fallback>
      </mc:AlternateContent>
    </p:spTree>
    <p:extLst>
      <p:ext uri="{BB962C8B-B14F-4D97-AF65-F5344CB8AC3E}">
        <p14:creationId xmlns:p14="http://schemas.microsoft.com/office/powerpoint/2010/main" val="225085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itle 1"/>
              <p:cNvSpPr>
                <a:spLocks noGrp="1"/>
              </p:cNvSpPr>
              <p:nvPr>
                <p:ph type="title"/>
              </p:nvPr>
            </p:nvSpPr>
            <p:spPr>
              <a:xfrm>
                <a:off x="527125" y="293949"/>
                <a:ext cx="8518676"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15" name="Title 1"/>
              <p:cNvSpPr>
                <a:spLocks noGrp="1" noRot="1" noChangeAspect="1" noMove="1" noResize="1" noEditPoints="1" noAdjustHandles="1" noChangeArrowheads="1" noChangeShapeType="1" noTextEdit="1"/>
              </p:cNvSpPr>
              <p:nvPr>
                <p:ph type="title"/>
              </p:nvPr>
            </p:nvSpPr>
            <p:spPr>
              <a:xfrm>
                <a:off x="527125" y="293949"/>
                <a:ext cx="8518676" cy="647611"/>
              </a:xfrm>
              <a:blipFill>
                <a:blip r:embed="rId2"/>
                <a:stretch>
                  <a:fillRect t="-7273" r="-742" b="-14545"/>
                </a:stretch>
              </a:blipFill>
            </p:spPr>
            <p:txBody>
              <a:bodyPr/>
              <a:lstStyle/>
              <a:p>
                <a:r>
                  <a:rPr lang="en-US">
                    <a:noFill/>
                  </a:rPr>
                  <a:t> </a:t>
                </a:r>
              </a:p>
            </p:txBody>
          </p:sp>
        </mc:Fallback>
      </mc:AlternateContent>
      <p:sp>
        <p:nvSpPr>
          <p:cNvPr id="3" name="Content Placeholder 2"/>
          <p:cNvSpPr>
            <a:spLocks noGrp="1"/>
          </p:cNvSpPr>
          <p:nvPr>
            <p:ph idx="1"/>
          </p:nvPr>
        </p:nvSpPr>
        <p:spPr>
          <a:xfrm>
            <a:off x="468096" y="1028704"/>
            <a:ext cx="8425339" cy="5611091"/>
          </a:xfrm>
        </p:spPr>
        <p:txBody>
          <a:bodyPr/>
          <a:lstStyle/>
          <a:p>
            <a:pPr marL="223297" lvl="1" indent="0" algn="just">
              <a:buNone/>
            </a:pPr>
            <a:r>
              <a:rPr lang="en-US" sz="1800" dirty="0">
                <a:solidFill>
                  <a:srgbClr val="0B5ED7"/>
                </a:solidFill>
                <a:latin typeface="Times New Roman" panose="02020603050405020304" pitchFamily="18" charset="0"/>
                <a:cs typeface="Times New Roman" panose="02020603050405020304" pitchFamily="18" charset="0"/>
              </a:rPr>
              <a:t>Distribution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4</a:t>
            </a:r>
          </a:p>
          <a:p>
            <a:pPr lvl="1"/>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5: Uniform distribution of attribute values </a:t>
            </a:r>
          </a:p>
          <a:p>
            <a:pPr lvl="1"/>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r="-302041"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8990" r="-1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2041" r="-1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7980"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p:cNvSpPr/>
              <p:nvPr/>
            </p:nvSpPr>
            <p:spPr>
              <a:xfrm>
                <a:off x="1029303" y="2434582"/>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m:rPr>
                        <m:nor/>
                      </m:rPr>
                      <a:rPr lang="en-US" dirty="0">
                        <a:solidFill>
                          <a:srgbClr val="0B5ED7"/>
                        </a:solidFill>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r>
                      <m:rPr>
                        <m:nor/>
                      </m:rPr>
                      <a:rPr lang="en-US" dirty="0">
                        <a:solidFill>
                          <a:srgbClr val="0B5ED7"/>
                        </a:solidFill>
                      </a:rPr>
                      <m:t>)</m:t>
                    </m:r>
                    <m:r>
                      <a:rPr lang="en-US" b="0" i="0" smtClean="0">
                        <a:solidFill>
                          <a:srgbClr val="0B5ED7"/>
                        </a:solidFill>
                        <a:latin typeface="Cambria Math" panose="02040503050406030204" pitchFamily="18" charset="0"/>
                      </a:rPr>
                      <m:t>=</m:t>
                    </m:r>
                  </m:oMath>
                </a14:m>
                <a:r>
                  <a:rPr lang="en-US" dirty="0">
                    <a:solidFill>
                      <a:srgbClr val="0B5ED7"/>
                    </a:solidFill>
                  </a:rPr>
                  <a:t> 1.5</a:t>
                </a:r>
              </a:p>
            </p:txBody>
          </p:sp>
        </mc:Choice>
        <mc:Fallback xmlns="">
          <p:sp>
            <p:nvSpPr>
              <p:cNvPr id="10" name="Rectangle 9"/>
              <p:cNvSpPr>
                <a:spLocks noRot="1" noChangeAspect="1" noMove="1" noResize="1" noEditPoints="1" noAdjustHandles="1" noChangeArrowheads="1" noChangeShapeType="1" noTextEdit="1"/>
              </p:cNvSpPr>
              <p:nvPr/>
            </p:nvSpPr>
            <p:spPr>
              <a:xfrm>
                <a:off x="1029303" y="2434582"/>
                <a:ext cx="7302924" cy="485454"/>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990" r="-29798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1020" r="-2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7980" r="-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2041"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3717042" y="4225917"/>
                <a:ext cx="2451091" cy="369332"/>
              </a:xfrm>
              <a:prstGeom prst="rect">
                <a:avLst/>
              </a:prstGeom>
            </p:spPr>
            <p:txBody>
              <a:bodyPr wrap="square">
                <a:spAutoFit/>
              </a:bodyPr>
              <a:lstStyle/>
              <a:p>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r>
                  <a:rPr lang="en-US" dirty="0">
                    <a:solidFill>
                      <a:srgbClr val="0B5ED7"/>
                    </a:solidFill>
                  </a:rPr>
                  <a:t>1.75</a:t>
                </a:r>
              </a:p>
            </p:txBody>
          </p:sp>
        </mc:Choice>
        <mc:Fallback xmlns="">
          <p:sp>
            <p:nvSpPr>
              <p:cNvPr id="12" name="Rectangle 11"/>
              <p:cNvSpPr>
                <a:spLocks noRot="1" noChangeAspect="1" noMove="1" noResize="1" noEditPoints="1" noAdjustHandles="1" noChangeArrowheads="1" noChangeShapeType="1" noTextEdit="1"/>
              </p:cNvSpPr>
              <p:nvPr/>
            </p:nvSpPr>
            <p:spPr>
              <a:xfrm>
                <a:off x="3717042" y="4225917"/>
                <a:ext cx="2451091" cy="369332"/>
              </a:xfrm>
              <a:prstGeom prst="rect">
                <a:avLst/>
              </a:prstGeom>
              <a:blipFill>
                <a:blip r:embed="rId6"/>
                <a:stretch>
                  <a:fillRect t="-666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8990" t="-3333" r="-29798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1020" t="-3333" r="-20102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7980" t="-3333" r="-9899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02041" t="-3333" b="-113333"/>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p:cNvSpPr/>
              <p:nvPr/>
            </p:nvSpPr>
            <p:spPr>
              <a:xfrm>
                <a:off x="1151920" y="587248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smtClean="0">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oMath>
                </a14:m>
                <a:r>
                  <a:rPr lang="en-US" dirty="0">
                    <a:solidFill>
                      <a:srgbClr val="0B5ED7"/>
                    </a:solidFill>
                  </a:rPr>
                  <a:t>))*4 =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m:t>
                        </m:r>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m:t>
                        </m:r>
                      </m:num>
                      <m:den>
                        <m:r>
                          <a:rPr lang="en-US" b="0" i="1" smtClean="0">
                            <a:solidFill>
                              <a:srgbClr val="0B5ED7"/>
                            </a:solidFill>
                            <a:latin typeface="Cambria Math" panose="02040503050406030204" pitchFamily="18" charset="0"/>
                          </a:rPr>
                          <m:t>4</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=2</m:t>
                    </m:r>
                  </m:oMath>
                </a14:m>
                <a:r>
                  <a:rPr lang="en-US" dirty="0">
                    <a:solidFill>
                      <a:srgbClr val="0B5ED7"/>
                    </a:solidFill>
                  </a:rPr>
                  <a:t>.0</a:t>
                </a:r>
              </a:p>
            </p:txBody>
          </p:sp>
        </mc:Choice>
        <mc:Fallback xmlns="">
          <p:sp>
            <p:nvSpPr>
              <p:cNvPr id="14" name="Rectangle 13"/>
              <p:cNvSpPr>
                <a:spLocks noRot="1" noChangeAspect="1" noMove="1" noResize="1" noEditPoints="1" noAdjustHandles="1" noChangeArrowheads="1" noChangeShapeType="1" noTextEdit="1"/>
              </p:cNvSpPr>
              <p:nvPr/>
            </p:nvSpPr>
            <p:spPr>
              <a:xfrm>
                <a:off x="1151920" y="5872487"/>
                <a:ext cx="7302924" cy="485454"/>
              </a:xfrm>
              <a:prstGeom prst="rect">
                <a:avLst/>
              </a:prstGeom>
              <a:blipFill>
                <a:blip r:embed="rId8"/>
                <a:stretch>
                  <a:fillRect b="-2500"/>
                </a:stretch>
              </a:blipFill>
            </p:spPr>
            <p:txBody>
              <a:bodyPr/>
              <a:lstStyle/>
              <a:p>
                <a:r>
                  <a:rPr lang="en-US">
                    <a:noFill/>
                  </a:rPr>
                  <a:t> </a:t>
                </a:r>
              </a:p>
            </p:txBody>
          </p:sp>
        </mc:Fallback>
      </mc:AlternateContent>
    </p:spTree>
    <p:extLst>
      <p:ext uri="{BB962C8B-B14F-4D97-AF65-F5344CB8AC3E}">
        <p14:creationId xmlns:p14="http://schemas.microsoft.com/office/powerpoint/2010/main" val="127046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1"/>
              <p:cNvSpPr>
                <a:spLocks noGrp="1"/>
              </p:cNvSpPr>
              <p:nvPr>
                <p:ph type="title"/>
              </p:nvPr>
            </p:nvSpPr>
            <p:spPr>
              <a:xfrm>
                <a:off x="720767" y="293949"/>
                <a:ext cx="8325039"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7" name="Title 1"/>
              <p:cNvSpPr>
                <a:spLocks noGrp="1" noRot="1" noChangeAspect="1" noMove="1" noResize="1" noEditPoints="1" noAdjustHandles="1" noChangeArrowheads="1" noChangeShapeType="1" noTextEdit="1"/>
              </p:cNvSpPr>
              <p:nvPr>
                <p:ph type="title"/>
              </p:nvPr>
            </p:nvSpPr>
            <p:spPr>
              <a:xfrm>
                <a:off x="720767" y="293949"/>
                <a:ext cx="8325039" cy="647611"/>
              </a:xfrm>
              <a:blipFill>
                <a:blip r:embed="rId2"/>
                <a:stretch>
                  <a:fillRect l="-455" t="-7273" r="-1821"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7021" y="1321142"/>
                <a:ext cx="8425339" cy="4669971"/>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In general, 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attribute values, each occurring equally frequently, then the split information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𝑙𝑜𝑔</m:t>
                        </m:r>
                      </m:e>
                      <m:sub>
                        <m:r>
                          <a:rPr lang="en-US" sz="2000" i="1">
                            <a:latin typeface="Cambria Math" panose="02040503050406030204" pitchFamily="18" charset="0"/>
                          </a:rPr>
                          <m:t>2</m:t>
                        </m:r>
                      </m:sub>
                    </m:sSub>
                    <m:r>
                      <a:rPr lang="en-US" sz="2000" b="0" i="1" smtClean="0">
                        <a:latin typeface="Cambria Math" panose="02040503050406030204" pitchFamily="18" charset="0"/>
                      </a:rPr>
                      <m:t>𝑚</m:t>
                    </m:r>
                  </m:oMath>
                </a14:m>
                <a:r>
                  <a:rPr lang="en-US" sz="20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Based on the Example 20.5, we can summarize our observation on split information as under:</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Split information is 0 when there is a single attribute value. It is a trivial case and implies </a:t>
                </a:r>
                <a:r>
                  <a:rPr lang="en-US" sz="1800" i="1" dirty="0">
                    <a:latin typeface="Times New Roman" panose="02020603050405020304" pitchFamily="18" charset="0"/>
                    <a:cs typeface="Times New Roman" panose="02020603050405020304" pitchFamily="18" charset="0"/>
                  </a:rPr>
                  <a:t>the minimum possible value of split information</a:t>
                </a:r>
                <a:r>
                  <a:rPr lang="en-US" sz="18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For a given data set, when instances are uniformly distributed with respect to the attribute values, split information increases as the number of different attribute values increases.</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maximum value of split information occur when there are many possible attribute values, all are equally frequent.</a:t>
                </a:r>
              </a:p>
              <a:p>
                <a:pPr lvl="6" algn="just"/>
                <a:endParaRPr lang="en-US" sz="10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cs typeface="Times New Roman" panose="02020603050405020304" pitchFamily="18" charset="0"/>
                  </a:rPr>
                  <a:t>Note:</a:t>
                </a:r>
              </a:p>
              <a:p>
                <a:pPr algn="just"/>
                <a:r>
                  <a:rPr lang="en-US" sz="2000" dirty="0">
                    <a:solidFill>
                      <a:srgbClr val="0B5ED7"/>
                    </a:solidFill>
                    <a:latin typeface="Times New Roman" panose="02020603050405020304" pitchFamily="18" charset="0"/>
                    <a:cs typeface="Times New Roman" panose="02020603050405020304" pitchFamily="18" charset="0"/>
                  </a:rPr>
                  <a:t>Split information varies between 0 and </a:t>
                </a:r>
                <a:r>
                  <a:rPr lang="en-US" sz="2000" i="1" dirty="0">
                    <a:solidFill>
                      <a:srgbClr val="0B5ED7"/>
                    </a:solidFill>
                    <a:latin typeface="Times New Roman" panose="02020603050405020304" pitchFamily="18" charset="0"/>
                    <a:cs typeface="Times New Roman" panose="02020603050405020304" pitchFamily="18" charset="0"/>
                  </a:rPr>
                  <a:t>log</a:t>
                </a:r>
                <a:r>
                  <a:rPr lang="en-US" sz="2000" i="1" baseline="-25000" dirty="0">
                    <a:solidFill>
                      <a:srgbClr val="0B5ED7"/>
                    </a:solidFill>
                    <a:latin typeface="Times New Roman" panose="02020603050405020304" pitchFamily="18" charset="0"/>
                    <a:cs typeface="Times New Roman" panose="02020603050405020304" pitchFamily="18" charset="0"/>
                  </a:rPr>
                  <a:t>2</a:t>
                </a:r>
                <a:r>
                  <a:rPr lang="en-US" sz="2000" i="1" dirty="0">
                    <a:solidFill>
                      <a:srgbClr val="0B5ED7"/>
                    </a:solidFill>
                    <a:latin typeface="Times New Roman" panose="02020603050405020304" pitchFamily="18" charset="0"/>
                    <a:cs typeface="Times New Roman" panose="02020603050405020304" pitchFamily="18" charset="0"/>
                  </a:rPr>
                  <a:t>m</a:t>
                </a:r>
                <a:r>
                  <a:rPr lang="en-US" sz="2000" dirty="0">
                    <a:solidFill>
                      <a:srgbClr val="0B5ED7"/>
                    </a:solidFill>
                    <a:latin typeface="Times New Roman" panose="02020603050405020304" pitchFamily="18" charset="0"/>
                    <a:cs typeface="Times New Roman" panose="02020603050405020304" pitchFamily="18" charset="0"/>
                  </a:rPr>
                  <a:t> (both inclusive)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7021" y="1321142"/>
                <a:ext cx="8425339" cy="4669971"/>
              </a:xfrm>
              <a:blipFill>
                <a:blip r:embed="rId3"/>
                <a:stretch>
                  <a:fillRect l="-602" t="-1626"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259979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50276" y="301554"/>
                <a:ext cx="8342209" cy="636339"/>
              </a:xfrm>
            </p:spPr>
            <p:txBody>
              <a:bodyPr>
                <a:noAutofit/>
              </a:bodyPr>
              <a:lstStyle/>
              <a:p>
                <a:r>
                  <a:rPr lang="en-US" sz="2800" dirty="0">
                    <a:solidFill>
                      <a:srgbClr val="A50021"/>
                    </a:solidFill>
                    <a:latin typeface="Times New Roman" pitchFamily="18" charset="0"/>
                    <a:cs typeface="Times New Roman" pitchFamily="18" charset="0"/>
                  </a:rPr>
                  <a:t>Physical Interpretation of </a:t>
                </a:r>
                <a14:m>
                  <m:oMath xmlns:m="http://schemas.openxmlformats.org/officeDocument/2006/math">
                    <m:r>
                      <a:rPr lang="en-IN" sz="2800" i="1">
                        <a:solidFill>
                          <a:srgbClr val="A50021"/>
                        </a:solidFill>
                        <a:latin typeface="Cambria Math" panose="02040503050406030204" pitchFamily="18" charset="0"/>
                        <a:ea typeface="Cambria Math" panose="02040503050406030204" pitchFamily="18" charset="0"/>
                        <a:cs typeface="Times New Roman" pitchFamily="18" charset="0"/>
                      </a:rPr>
                      <m:t>𝛽</m:t>
                    </m:r>
                    <m:d>
                      <m:dPr>
                        <m:ctrlPr>
                          <a:rPr lang="en-US" sz="2800" i="1">
                            <a:solidFill>
                              <a:srgbClr val="A50021"/>
                            </a:solidFill>
                            <a:latin typeface="Cambria Math" panose="02040503050406030204" pitchFamily="18" charset="0"/>
                            <a:ea typeface="Cambria Math" panose="02040503050406030204" pitchFamily="18" charset="0"/>
                            <a:cs typeface="Times New Roman" pitchFamily="18" charset="0"/>
                          </a:rPr>
                        </m:ctrlPr>
                      </m:dPr>
                      <m:e>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𝐴</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𝐵</m:t>
                        </m:r>
                      </m:e>
                    </m:d>
                  </m:oMath>
                </a14:m>
                <a:endParaRPr lang="en-US" sz="28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50276" y="301554"/>
                <a:ext cx="8342209" cy="636339"/>
              </a:xfrm>
              <a:blipFill>
                <a:blip r:embed="rId2"/>
                <a:stretch>
                  <a:fillRect b="-11111"/>
                </a:stretch>
              </a:blipFill>
            </p:spPr>
            <p:txBody>
              <a:bodyPr/>
              <a:lstStyle/>
              <a:p>
                <a:r>
                  <a:rPr lang="en-US">
                    <a:noFill/>
                  </a:rPr>
                  <a:t> </a:t>
                </a:r>
              </a:p>
            </p:txBody>
          </p:sp>
        </mc:Fallback>
      </mc:AlternateContent>
      <p:sp>
        <p:nvSpPr>
          <p:cNvPr id="3" name="Content Placeholder 2"/>
          <p:cNvSpPr>
            <a:spLocks noGrp="1"/>
          </p:cNvSpPr>
          <p:nvPr>
            <p:ph idx="1"/>
          </p:nvPr>
        </p:nvSpPr>
        <p:spPr>
          <a:xfrm>
            <a:off x="385222" y="1158613"/>
            <a:ext cx="8425339" cy="4859482"/>
          </a:xfrm>
        </p:spPr>
        <p:txBody>
          <a:bodyPr>
            <a:normAutofit/>
          </a:bodyPr>
          <a:lstStyle/>
          <a:p>
            <a:pPr algn="just"/>
            <a:r>
              <a:rPr lang="en-US" sz="2000" dirty="0">
                <a:latin typeface="Times New Roman" panose="02020603050405020304" pitchFamily="18" charset="0"/>
                <a:cs typeface="Times New Roman" panose="02020603050405020304" pitchFamily="18" charset="0"/>
              </a:rPr>
              <a:t>Information gain signifies how much information will be gained on partitioning the values of attribute </a:t>
            </a:r>
            <a:r>
              <a:rPr lang="en-US" sz="2000" i="1" dirty="0">
                <a:latin typeface="Times New Roman" panose="02020603050405020304" pitchFamily="18" charset="0"/>
                <a:cs typeface="Times New Roman" panose="02020603050405020304" pitchFamily="18" charset="0"/>
              </a:rPr>
              <a:t>A</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Higher information gain means splitting of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more desirable.</a:t>
            </a:r>
          </a:p>
          <a:p>
            <a:pPr lvl="8" algn="just"/>
            <a:r>
              <a:rPr lang="en-US" sz="8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On the other hand, split information forms the denominator in the gain ratio formula. </a:t>
            </a:r>
          </a:p>
          <a:p>
            <a:pPr lvl="1" algn="just"/>
            <a:r>
              <a:rPr lang="en-US" sz="1800" dirty="0">
                <a:latin typeface="Times New Roman" panose="02020603050405020304" pitchFamily="18" charset="0"/>
                <a:cs typeface="Times New Roman" panose="02020603050405020304" pitchFamily="18" charset="0"/>
              </a:rPr>
              <a:t>This implies that higher the value of split information is, lower the gain ratio. </a:t>
            </a:r>
          </a:p>
          <a:p>
            <a:pPr lvl="1" algn="just"/>
            <a:r>
              <a:rPr lang="en-US" sz="1800" dirty="0">
                <a:latin typeface="Times New Roman" panose="02020603050405020304" pitchFamily="18" charset="0"/>
                <a:cs typeface="Times New Roman" panose="02020603050405020304" pitchFamily="18" charset="0"/>
              </a:rPr>
              <a:t>In turns, it decreases the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Further, information gain is large when there are many distinct attribute values. </a:t>
            </a:r>
          </a:p>
          <a:p>
            <a:pPr lvl="1" algn="just"/>
            <a:r>
              <a:rPr lang="en-US" sz="1800" dirty="0">
                <a:solidFill>
                  <a:srgbClr val="0070C0"/>
                </a:solidFill>
                <a:latin typeface="Times New Roman" panose="02020603050405020304" pitchFamily="18" charset="0"/>
                <a:cs typeface="Times New Roman" panose="02020603050405020304" pitchFamily="18" charset="0"/>
              </a:rPr>
              <a:t>When many distinct values, split information is also a large value. </a:t>
            </a:r>
          </a:p>
          <a:p>
            <a:pPr lvl="1" algn="just"/>
            <a:r>
              <a:rPr lang="en-US" sz="1800" dirty="0">
                <a:solidFill>
                  <a:srgbClr val="0070C0"/>
                </a:solidFill>
                <a:latin typeface="Times New Roman" panose="02020603050405020304" pitchFamily="18" charset="0"/>
                <a:cs typeface="Times New Roman" panose="02020603050405020304" pitchFamily="18" charset="0"/>
              </a:rPr>
              <a:t>This way split information reduces the value of gain ratio, thus resulting a balanced value for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Like information gain (in ID3), the attribute with the maximum gain ratio is selected as the splitting attribute in C4.5.</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Tree>
    <p:extLst>
      <p:ext uri="{BB962C8B-B14F-4D97-AF65-F5344CB8AC3E}">
        <p14:creationId xmlns:p14="http://schemas.microsoft.com/office/powerpoint/2010/main" val="125330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78853" y="307081"/>
                <a:ext cx="8425339" cy="871440"/>
              </a:xfrm>
            </p:spPr>
            <p:txBody>
              <a:bodyPr>
                <a:noAutofit/>
              </a:bodyPr>
              <a:lstStyle/>
              <a:p>
                <a:r>
                  <a:rPr lang="en-US" sz="3200" dirty="0">
                    <a:solidFill>
                      <a:srgbClr val="A50021"/>
                    </a:solidFill>
                    <a:latin typeface="Times New Roman" pitchFamily="18" charset="0"/>
                    <a:cs typeface="Times New Roman" pitchFamily="18" charset="0"/>
                  </a:rPr>
                  <a:t>Calculation of </a:t>
                </a:r>
                <a14:m>
                  <m:oMath xmlns:m="http://schemas.openxmlformats.org/officeDocument/2006/math">
                    <m:r>
                      <a:rPr lang="en-IN" sz="3200" i="1">
                        <a:solidFill>
                          <a:srgbClr val="A50021"/>
                        </a:solidFill>
                        <a:latin typeface="Cambria Math" panose="02040503050406030204" pitchFamily="18" charset="0"/>
                        <a:ea typeface="Cambria Math" panose="02040503050406030204" pitchFamily="18" charset="0"/>
                        <a:cs typeface="Times New Roman" pitchFamily="18" charset="0"/>
                      </a:rPr>
                      <m:t>𝛽</m:t>
                    </m:r>
                  </m:oMath>
                </a14:m>
                <a:r>
                  <a:rPr lang="en-US" sz="3200" dirty="0">
                    <a:solidFill>
                      <a:srgbClr val="A50021"/>
                    </a:solidFill>
                    <a:latin typeface="Times New Roman" pitchFamily="18" charset="0"/>
                    <a:cs typeface="Times New Roman" pitchFamily="18" charset="0"/>
                  </a:rPr>
                  <a:t> using Frequency Table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78853" y="307081"/>
                <a:ext cx="8425339" cy="871440"/>
              </a:xfrm>
              <a:blipFill>
                <a:blip r:embed="rId2"/>
                <a:stretch>
                  <a:fillRect t="-16438" b="-232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6" y="1515721"/>
                <a:ext cx="8425339" cy="5057201"/>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The frequency table can be used to calculate the gain ratio for a given data set and an attribute.</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have already learned the calculation of information gain using Frequency Table.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calculate gain ratio, in addition to information gain, we are also to calculate split information.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split information can be calculated from frequency table as follows.</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non-zero column sum say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oMath>
                </a14:m>
                <a:r>
                  <a:rPr lang="en-US" sz="2000" dirty="0">
                    <a:latin typeface="Times New Roman" panose="02020603050405020304" pitchFamily="18" charset="0"/>
                    <a:cs typeface="Times New Roman" panose="02020603050405020304" pitchFamily="18" charset="0"/>
                  </a:rPr>
                  <a:t> contribute |</a:t>
                </a:r>
                <a14:m>
                  <m:oMath xmlns:m="http://schemas.openxmlformats.org/officeDocument/2006/math">
                    <m:sSub>
                      <m:sSubPr>
                        <m:ctrlPr>
                          <a:rPr lang="en-US" sz="2000" i="1">
                            <a:latin typeface="Cambria Math" panose="02040503050406030204" pitchFamily="18" charset="0"/>
                            <a:cs typeface="Times New Roman" pitchFamily="18" charset="0"/>
                          </a:rPr>
                        </m:ctrlPr>
                      </m:sSubPr>
                      <m:e>
                        <m:r>
                          <m:rPr>
                            <m:sty m:val="p"/>
                          </m:rPr>
                          <a:rPr lang="en-US" sz="2000" i="0">
                            <a:latin typeface="Cambria Math" panose="02040503050406030204" pitchFamily="18" charset="0"/>
                            <a:cs typeface="Times New Roman" pitchFamily="18" charset="0"/>
                          </a:rPr>
                          <m:t>D</m:t>
                        </m:r>
                      </m:e>
                      <m:sub>
                        <m:r>
                          <m:rPr>
                            <m:sty m:val="p"/>
                          </m:rPr>
                          <a:rPr lang="en-US" sz="2000" i="0">
                            <a:latin typeface="Cambria Math" panose="02040503050406030204" pitchFamily="18" charset="0"/>
                            <a:cs typeface="Times New Roman" pitchFamily="18" charset="0"/>
                          </a:rPr>
                          <m:t>j</m:t>
                        </m:r>
                      </m:sub>
                    </m:sSub>
                  </m:oMath>
                </a14:m>
                <a:r>
                  <a:rPr lang="en-US" sz="2000" dirty="0">
                    <a:latin typeface="Times New Roman" panose="02020603050405020304" pitchFamily="18" charset="0"/>
                    <a:cs typeface="Times New Roman" panose="02020603050405020304" pitchFamily="18" charset="0"/>
                  </a:rPr>
                  <a:t>| for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column (i.e.,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value of the attribute). Thus the split information is</a:t>
                </a:r>
              </a:p>
              <a:p>
                <a:pPr lvl="8" algn="just"/>
                <a:endParaRPr lang="en-US" sz="800" dirty="0">
                  <a:latin typeface="Times New Roman" panose="02020603050405020304" pitchFamily="18" charset="0"/>
                  <a:cs typeface="Times New Roman" panose="02020603050405020304" pitchFamily="18" charset="0"/>
                </a:endParaRPr>
              </a:p>
              <a:p>
                <a:pPr marL="393192" lvl="1" indent="0" algn="just">
                  <a:buNone/>
                </a:pPr>
                <a:r>
                  <a:rPr lang="en-US" sz="2000" dirty="0">
                    <a:cs typeface="Times New Roman" pitchFamily="18" charset="0"/>
                  </a:rPr>
                  <a:t>                            </a:t>
                </a:r>
                <a14:m>
                  <m:oMath xmlns:m="http://schemas.openxmlformats.org/officeDocument/2006/math">
                    <m:sSubSup>
                      <m:sSubSupPr>
                        <m:ctrlPr>
                          <a:rPr lang="en-US" sz="2000" i="1">
                            <a:latin typeface="Cambria Math" panose="02040503050406030204" pitchFamily="18" charset="0"/>
                            <a:cs typeface="Times New Roman" pitchFamily="18" charset="0"/>
                          </a:rPr>
                        </m:ctrlPr>
                      </m:sSubSupPr>
                      <m:e>
                        <m:r>
                          <a:rPr lang="en-US" sz="2000">
                            <a:latin typeface="Cambria Math" panose="02040503050406030204" pitchFamily="18" charset="0"/>
                            <a:cs typeface="Times New Roman" pitchFamily="18" charset="0"/>
                          </a:rPr>
                          <m:t>𝐸</m:t>
                        </m:r>
                      </m:e>
                      <m:sub>
                        <m:r>
                          <a:rPr lang="en-US" sz="2000">
                            <a:latin typeface="Cambria Math" panose="02040503050406030204" pitchFamily="18" charset="0"/>
                            <a:cs typeface="Times New Roman" pitchFamily="18" charset="0"/>
                          </a:rPr>
                          <m:t>𝐴</m:t>
                        </m:r>
                      </m:sub>
                      <m:sup>
                        <m:r>
                          <a:rPr lang="en-US" sz="2000">
                            <a:latin typeface="Cambria Math" panose="02040503050406030204" pitchFamily="18" charset="0"/>
                            <a:cs typeface="Times New Roman" pitchFamily="18" charset="0"/>
                          </a:rPr>
                          <m:t>∗</m:t>
                        </m:r>
                      </m:sup>
                    </m:sSubSup>
                  </m:oMath>
                </a14:m>
                <a:r>
                  <a:rPr lang="en-IN" sz="2000" dirty="0">
                    <a:latin typeface="Times New Roman" panose="02020603050405020304" pitchFamily="18" charset="0"/>
                    <a:cs typeface="Times New Roman" panose="02020603050405020304" pitchFamily="18" charset="0"/>
                  </a:rPr>
                  <a:t>(D) = </a:t>
                </a:r>
                <a14:m>
                  <m:oMath xmlns:m="http://schemas.openxmlformats.org/officeDocument/2006/math">
                    <m:r>
                      <a:rPr lang="en-US" sz="2000">
                        <a:latin typeface="Cambria Math" panose="02040503050406030204" pitchFamily="18" charset="0"/>
                        <a:cs typeface="Times New Roman" pitchFamily="18" charset="0"/>
                      </a:rPr>
                      <m:t>−</m:t>
                    </m:r>
                    <m:nary>
                      <m:naryPr>
                        <m:chr m:val="∑"/>
                        <m:ctrlPr>
                          <a:rPr lang="en-US" sz="2000" i="1">
                            <a:latin typeface="Cambria Math" panose="02040503050406030204" pitchFamily="18" charset="0"/>
                            <a:cs typeface="Times New Roman" pitchFamily="18" charset="0"/>
                          </a:rPr>
                        </m:ctrlPr>
                      </m:naryPr>
                      <m:sub>
                        <m:r>
                          <m:rPr>
                            <m:brk m:alnAt="23"/>
                          </m:rPr>
                          <a:rPr lang="en-US" sz="2000">
                            <a:latin typeface="Cambria Math" panose="02040503050406030204" pitchFamily="18" charset="0"/>
                            <a:cs typeface="Times New Roman" pitchFamily="18" charset="0"/>
                          </a:rPr>
                          <m:t>𝑗</m:t>
                        </m:r>
                        <m:r>
                          <a:rPr lang="en-US" sz="2000">
                            <a:latin typeface="Cambria Math" panose="02040503050406030204" pitchFamily="18" charset="0"/>
                            <a:cs typeface="Times New Roman" pitchFamily="18" charset="0"/>
                          </a:rPr>
                          <m:t>=1</m:t>
                        </m:r>
                      </m:sub>
                      <m:sup>
                        <m:r>
                          <m:rPr>
                            <m:sty m:val="p"/>
                          </m:rPr>
                          <a:rPr lang="en-US" sz="2000" b="0" i="0" smtClean="0">
                            <a:latin typeface="Cambria Math"/>
                            <a:cs typeface="Times New Roman" pitchFamily="18" charset="0"/>
                          </a:rPr>
                          <m:t>m</m:t>
                        </m:r>
                      </m:sup>
                      <m:e>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D</m:t>
                            </m:r>
                            <m:r>
                              <m:rPr>
                                <m:nor/>
                              </m:rPr>
                              <a:rPr lang="en-US" sz="2000" dirty="0">
                                <a:latin typeface="Times New Roman" panose="02020603050405020304" pitchFamily="18" charset="0"/>
                                <a:cs typeface="Times New Roman" panose="02020603050405020304" pitchFamily="18" charset="0"/>
                              </a:rPr>
                              <m:t>|</m:t>
                            </m:r>
                          </m:den>
                        </m:f>
                      </m:e>
                    </m:nary>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𝑙𝑜𝑔</m:t>
                        </m:r>
                      </m:e>
                      <m:sub>
                        <m:r>
                          <a:rPr lang="en-US" sz="2000">
                            <a:latin typeface="Cambria Math" panose="02040503050406030204" pitchFamily="18" charset="0"/>
                            <a:cs typeface="Times New Roman" pitchFamily="18" charset="0"/>
                          </a:rPr>
                          <m:t>2</m:t>
                        </m:r>
                      </m:sub>
                    </m:sSub>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a:rPr lang="en-US" sz="2000">
                            <a:latin typeface="Cambria Math" panose="02040503050406030204" pitchFamily="18" charset="0"/>
                            <a:cs typeface="Times New Roman" pitchFamily="18" charset="0"/>
                          </a:rPr>
                          <m:t>|</m:t>
                        </m:r>
                        <m:r>
                          <a:rPr lang="en-US" sz="2000">
                            <a:latin typeface="Cambria Math" panose="02040503050406030204" pitchFamily="18" charset="0"/>
                            <a:cs typeface="Times New Roman" pitchFamily="18" charset="0"/>
                          </a:rPr>
                          <m:t>𝐷</m:t>
                        </m:r>
                        <m:r>
                          <a:rPr lang="en-US" sz="2000">
                            <a:latin typeface="Cambria Math" panose="02040503050406030204" pitchFamily="18" charset="0"/>
                            <a:cs typeface="Times New Roman" pitchFamily="18" charset="0"/>
                          </a:rPr>
                          <m:t>|</m:t>
                        </m:r>
                      </m:den>
                    </m:f>
                  </m:oMath>
                </a14:m>
                <a:endParaRPr lang="en-US" sz="2000" dirty="0">
                  <a:latin typeface="Times New Roman" panose="02020603050405020304" pitchFamily="18" charset="0"/>
                  <a:cs typeface="Times New Roman" panose="02020603050405020304" pitchFamily="18" charset="0"/>
                </a:endParaRPr>
              </a:p>
              <a:p>
                <a:pPr lvl="4" algn="just"/>
                <a:endParaRPr lang="en-US" sz="1600" dirty="0">
                  <a:latin typeface="Times New Roman" panose="02020603050405020304" pitchFamily="18" charset="0"/>
                  <a:cs typeface="Times New Roman" panose="02020603050405020304" pitchFamily="18" charset="0"/>
                </a:endParaRPr>
              </a:p>
              <a:p>
                <a:pPr marL="393192" lvl="1" indent="0" algn="just">
                  <a:buNone/>
                </a:pPr>
                <a:r>
                  <a:rPr lang="en-US" sz="2000" dirty="0">
                    <a:latin typeface="Times New Roman" panose="02020603050405020304" pitchFamily="18" charset="0"/>
                    <a:cs typeface="Times New Roman" panose="02020603050405020304" pitchFamily="18" charset="0"/>
                  </a:rPr>
                  <a:t>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-columns in the frequency table.</a:t>
                </a:r>
              </a:p>
              <a:p>
                <a:pPr marL="393192" lvl="1"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200" b="1" dirty="0">
                    <a:solidFill>
                      <a:srgbClr val="CC3300"/>
                    </a:solidFill>
                    <a:latin typeface="Times New Roman" panose="02020603050405020304" pitchFamily="18" charset="0"/>
                    <a:cs typeface="Times New Roman" panose="02020603050405020304" pitchFamily="18" charset="0"/>
                  </a:rPr>
                  <a:t>Practice: </a:t>
                </a:r>
              </a:p>
              <a:p>
                <a:pPr marL="0" indent="0" algn="just">
                  <a:buNone/>
                </a:pPr>
                <a:r>
                  <a:rPr lang="en-US" sz="2200" dirty="0">
                    <a:solidFill>
                      <a:srgbClr val="CC3300"/>
                    </a:solidFill>
                    <a:latin typeface="Times New Roman" panose="02020603050405020304" pitchFamily="18" charset="0"/>
                    <a:cs typeface="Times New Roman" panose="02020603050405020304" pitchFamily="18" charset="0"/>
                  </a:rPr>
                  <a:t>Using Gain ratio as the measurement of splitting attributes, draw the decision trees for OPTH and EMP data sets. Give calculation of gain ratio at each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6" y="1515721"/>
                <a:ext cx="8425339" cy="5057201"/>
              </a:xfrm>
              <a:blipFill>
                <a:blip r:embed="rId3"/>
                <a:stretch>
                  <a:fillRect l="-753" t="-1500"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374518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96" y="277272"/>
            <a:ext cx="9157092" cy="522284"/>
          </a:xfrm>
        </p:spPr>
        <p:txBody>
          <a:bodyPr>
            <a:noAutofit/>
          </a:bodyPr>
          <a:lstStyle/>
          <a:p>
            <a:r>
              <a:rPr lang="en-US" sz="2000" dirty="0">
                <a:solidFill>
                  <a:srgbClr val="A50021"/>
                </a:solidFill>
                <a:latin typeface="Times New Roman" pitchFamily="18" charset="0"/>
                <a:cs typeface="Times New Roman" pitchFamily="18" charset="0"/>
              </a:rPr>
              <a:t>Summary of Decision Tree Induction Algorithms</a:t>
            </a:r>
          </a:p>
        </p:txBody>
      </p:sp>
      <p:sp>
        <p:nvSpPr>
          <p:cNvPr id="3" name="Content Placeholder 2"/>
          <p:cNvSpPr>
            <a:spLocks noGrp="1"/>
          </p:cNvSpPr>
          <p:nvPr>
            <p:ph idx="1"/>
          </p:nvPr>
        </p:nvSpPr>
        <p:spPr>
          <a:xfrm>
            <a:off x="385222" y="963948"/>
            <a:ext cx="8734064" cy="4626684"/>
          </a:xfrm>
        </p:spPr>
        <p:txBody>
          <a:bodyPr>
            <a:noAutofit/>
          </a:bodyPr>
          <a:lstStyle/>
          <a:p>
            <a:pPr algn="just"/>
            <a:r>
              <a:rPr lang="en-US" sz="2000" dirty="0">
                <a:latin typeface="Times New Roman" panose="02020603050405020304" pitchFamily="18" charset="0"/>
                <a:cs typeface="Times New Roman" panose="02020603050405020304" pitchFamily="18" charset="0"/>
              </a:rPr>
              <a:t>We have learned the building of a decision tree given a training data. </a:t>
            </a:r>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decision tree is then used to classify a test data.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a given training data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the important task is to build the decision tree so that:</a:t>
            </a:r>
          </a:p>
          <a:p>
            <a:pPr lvl="1"/>
            <a:r>
              <a:rPr lang="en-US" sz="1800" dirty="0">
                <a:latin typeface="Times New Roman" panose="02020603050405020304" pitchFamily="18" charset="0"/>
                <a:cs typeface="Times New Roman" panose="02020603050405020304" pitchFamily="18" charset="0"/>
              </a:rPr>
              <a:t>All test data can be classified accurately</a:t>
            </a:r>
          </a:p>
          <a:p>
            <a:pPr lvl="8"/>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tree is balanced and with as minimum depth as possible, thus the classification can be done at a faster rate.</a:t>
            </a:r>
          </a:p>
          <a:p>
            <a:pPr lvl="8"/>
            <a:endParaRPr lang="en-US" sz="1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order to build a decision tree, several algorithms have been proposed. These algorithms differ from the chosen splitting criteria, so that they satisfy the above mentioned objectives as well as the decision tree can be induced with minimum time complexity. We have studied three decision tree induction algorithms namely ID3, CART and C4.5. A summary of these three algorithms is presented in the following table.</a:t>
            </a: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114300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340442"/>
            <a:ext cx="8425339" cy="501257"/>
          </a:xfrm>
        </p:spPr>
        <p:txBody>
          <a:bodyPr>
            <a:normAutofit fontScale="90000"/>
          </a:bodyPr>
          <a:lstStyle/>
          <a:p>
            <a:r>
              <a:rPr lang="en-US" sz="3200" dirty="0">
                <a:solidFill>
                  <a:srgbClr val="A50021"/>
                </a:solidFill>
                <a:latin typeface="Times New Roman" pitchFamily="18" charset="0"/>
                <a:cs typeface="Times New Roman" pitchFamily="18" charset="0"/>
              </a:rPr>
              <a:t>Table 20.6</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53" y="1017856"/>
              <a:ext cx="7605423" cy="3807651"/>
            </p:xfrm>
            <a:graphic>
              <a:graphicData uri="http://schemas.openxmlformats.org/drawingml/2006/table">
                <a:tbl>
                  <a:tblPr firstRow="1" bandRow="1">
                    <a:tableStyleId>{2D5ABB26-0587-4C30-8999-92F81FD0307C}</a:tableStyleId>
                  </a:tblPr>
                  <a:tblGrid>
                    <a:gridCol w="1692997">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ID3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Information Gain</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Entropy of </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(a measure of uncertainty) =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nary>
                              <m:sSub>
                                <m:sSubPr>
                                  <m:ctrlPr>
                                    <a:rPr lang="en-US" i="1" u="none" smtClean="0">
                                      <a:latin typeface="Cambria Math" panose="02040503050406030204" pitchFamily="18" charset="0"/>
                                    </a:rPr>
                                  </m:ctrlPr>
                                </m:sSubPr>
                                <m:e>
                                  <m:r>
                                    <m:rPr>
                                      <m:nor/>
                                    </m:rPr>
                                    <a:rPr lang="en-US" u="none" dirty="0" smtClean="0">
                                      <a:latin typeface="Times New Roman" panose="02020603050405020304" pitchFamily="18" charset="0"/>
                                      <a:cs typeface="Times New Roman" panose="02020603050405020304" pitchFamily="18" charset="0"/>
                                    </a:rPr>
                                    <m:t>log</m:t>
                                  </m:r>
                                  <m:r>
                                    <m:rPr>
                                      <m:nor/>
                                    </m:rPr>
                                    <a:rPr lang="en-US" u="none" dirty="0" smtClean="0">
                                      <a:latin typeface="Times New Roman" panose="02020603050405020304" pitchFamily="18" charset="0"/>
                                      <a:cs typeface="Times New Roman" panose="02020603050405020304" pitchFamily="18" charset="0"/>
                                    </a:rPr>
                                    <m:t> </m:t>
                                  </m:r>
                                </m:e>
                                <m:sub>
                                  <m:r>
                                    <a:rPr lang="en-US" b="0" i="1" u="none" smtClean="0">
                                      <a:latin typeface="Cambria Math" panose="02040503050406030204" pitchFamily="18" charset="0"/>
                                    </a:rPr>
                                    <m:t>2</m:t>
                                  </m:r>
                                </m:sub>
                              </m:sSub>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set of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classes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𝑘</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Here,</a:t>
                          </a:r>
                          <a:r>
                            <a:rPr lang="en-US" b="0"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oMath>
                          </a14:m>
                          <a:r>
                            <a:rPr lang="en-US" i="0" u="none" dirty="0">
                              <a:latin typeface="Times New Roman" panose="02020603050405020304" pitchFamily="18" charset="0"/>
                              <a:cs typeface="Times New Roman" panose="02020603050405020304" pitchFamily="18" charset="0"/>
                            </a:rPr>
                            <a:t> is the set of tuples with class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𝑖</m:t>
                                  </m:r>
                                </m:sub>
                              </m:sSub>
                            </m:oMath>
                          </a14:m>
                          <a:r>
                            <a:rPr lang="en-US" i="0" u="none" dirty="0">
                              <a:latin typeface="Times New Roman" panose="02020603050405020304" pitchFamily="18" charset="0"/>
                              <a:cs typeface="Times New Roman" panose="02020603050405020304" pitchFamily="18" charset="0"/>
                            </a:rPr>
                            <a:t> in </a:t>
                          </a:r>
                          <a:r>
                            <a:rPr lang="en-US" i="1" u="none" dirty="0">
                              <a:latin typeface="Times New Roman" panose="02020603050405020304" pitchFamily="18" charset="0"/>
                              <a:cs typeface="Times New Roman" panose="02020603050405020304" pitchFamily="18" charset="0"/>
                            </a:rPr>
                            <a:t>D.</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 =  Weighted average entropy 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partitioned on the values of attribute A = </a:t>
                          </a:r>
                          <a14:m>
                            <m:oMath xmlns:m="http://schemas.openxmlformats.org/officeDocument/2006/math">
                              <m:nary>
                                <m:naryPr>
                                  <m:chr m:val="∑"/>
                                  <m:ctrlPr>
                                    <a:rPr lang="en-US" i="1" u="none" smtClean="0">
                                      <a:latin typeface="Cambria Math" panose="02040503050406030204" pitchFamily="18" charset="0"/>
                                    </a:rPr>
                                  </m:ctrlPr>
                                </m:naryPr>
                                <m:sub>
                                  <m: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r>
                                <a:rPr lang="en-US" b="0" i="1" u="none" smtClean="0">
                                  <a:latin typeface="Cambria Math" panose="02040503050406030204" pitchFamily="18" charset="0"/>
                                  <a:ea typeface="Cambria Math" panose="02040503050406030204" pitchFamily="18" charset="0"/>
                                </a:rPr>
                                <m:t>𝐸</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𝑗</m:t>
                                  </m:r>
                                </m:sub>
                              </m:sSub>
                            </m:oMath>
                          </a14:m>
                          <a:r>
                            <a:rPr lang="en-US" i="0" u="none" dirty="0">
                              <a:latin typeface="Times New Roman" panose="02020603050405020304" pitchFamily="18" charset="0"/>
                              <a:cs typeface="Times New Roman" panose="02020603050405020304" pitchFamily="18" charset="0"/>
                            </a:rPr>
                            <a:t>)</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Here,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denotes</a:t>
                          </a:r>
                          <a:r>
                            <a:rPr lang="en-US" i="0" u="none" baseline="0" dirty="0">
                              <a:latin typeface="Times New Roman" panose="02020603050405020304" pitchFamily="18" charset="0"/>
                              <a:cs typeface="Times New Roman" panose="02020603050405020304" pitchFamily="18" charset="0"/>
                            </a:rPr>
                            <a:t> the distinct values of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a:t>
                          </a:r>
                          <a:endParaRPr lang="en-US" i="1"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1"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 for all </a:t>
                          </a:r>
                          <a14:m>
                            <m:oMath xmlns:m="http://schemas.openxmlformats.org/officeDocument/2006/math">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i="1" dirty="0">
                              <a:latin typeface="Times New Roman" panose="02020603050405020304" pitchFamily="18" charset="0"/>
                              <a:cs typeface="Times New Roman" panose="02020603050405020304" pitchFamily="18" charset="0"/>
                            </a:rPr>
                            <a:t> in D </a:t>
                          </a:r>
                          <a:r>
                            <a:rPr lang="en-US" i="0" dirty="0">
                              <a:latin typeface="Times New Roman" panose="02020603050405020304" pitchFamily="18" charset="0"/>
                              <a:cs typeface="Times New Roman" panose="02020603050405020304" pitchFamily="18" charset="0"/>
                            </a:rPr>
                            <a:t>and choose that attribute</a:t>
                          </a:r>
                          <a:r>
                            <a:rPr lang="en-US" i="0" baseline="0" dirty="0">
                              <a:latin typeface="Times New Roman" panose="02020603050405020304" pitchFamily="18" charset="0"/>
                              <a:cs typeface="Times New Roman" panose="02020603050405020304" pitchFamily="18" charset="0"/>
                            </a:rPr>
                            <a:t> which has </a:t>
                          </a:r>
                          <a:r>
                            <a:rPr lang="en-US" b="1" i="0" u="none" baseline="0" dirty="0">
                              <a:solidFill>
                                <a:srgbClr val="0B5ED7"/>
                              </a:solidFill>
                              <a:latin typeface="Times New Roman" panose="02020603050405020304" pitchFamily="18" charset="0"/>
                              <a:cs typeface="Times New Roman" panose="02020603050405020304" pitchFamily="18" charset="0"/>
                            </a:rPr>
                            <a:t>maximum</a:t>
                          </a:r>
                          <a:r>
                            <a:rPr lang="en-US" i="0" u="sng"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i="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algorithm</a:t>
                          </a:r>
                          <a:r>
                            <a:rPr lang="en-US" i="0" baseline="0" dirty="0">
                              <a:latin typeface="Times New Roman" panose="02020603050405020304" pitchFamily="18" charset="0"/>
                              <a:cs typeface="Times New Roman" panose="02020603050405020304" pitchFamily="18" charset="0"/>
                            </a:rPr>
                            <a:t> can </a:t>
                          </a:r>
                          <a:r>
                            <a:rPr lang="en-US" i="0" baseline="0" dirty="0">
                              <a:solidFill>
                                <a:srgbClr val="0B5ED7"/>
                              </a:solidFill>
                              <a:latin typeface="Times New Roman" panose="02020603050405020304" pitchFamily="18" charset="0"/>
                              <a:cs typeface="Times New Roman" panose="02020603050405020304" pitchFamily="18" charset="0"/>
                            </a:rPr>
                            <a:t>handle both categorical and numerical attributes</a:t>
                          </a:r>
                          <a:r>
                            <a:rPr lang="en-US" i="0" baseline="0" dirty="0">
                              <a:latin typeface="Times New Roman" panose="02020603050405020304" pitchFamily="18" charset="0"/>
                              <a:cs typeface="Times New Roman" panose="02020603050405020304" pitchFamily="18" charset="0"/>
                            </a:rPr>
                            <a:t>.</a:t>
                          </a:r>
                          <a:endParaRPr lang="en-IN"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i="0" baseline="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baseline="0" dirty="0">
                              <a:latin typeface="Times New Roman" panose="02020603050405020304" pitchFamily="18" charset="0"/>
                              <a:cs typeface="Times New Roman" panose="02020603050405020304" pitchFamily="18" charset="0"/>
                            </a:rPr>
                            <a:t>It </a:t>
                          </a:r>
                          <a:r>
                            <a:rPr lang="en-US" i="0" baseline="0" dirty="0">
                              <a:solidFill>
                                <a:srgbClr val="0B5ED7"/>
                              </a:solidFill>
                              <a:latin typeface="Times New Roman" panose="02020603050405020304" pitchFamily="18" charset="0"/>
                              <a:cs typeface="Times New Roman" panose="02020603050405020304" pitchFamily="18" charset="0"/>
                            </a:rPr>
                            <a:t>favors splitting </a:t>
                          </a:r>
                          <a:r>
                            <a:rPr lang="en-US" i="0" baseline="0" dirty="0">
                              <a:latin typeface="Times New Roman" panose="02020603050405020304" pitchFamily="18" charset="0"/>
                              <a:cs typeface="Times New Roman" panose="02020603050405020304" pitchFamily="18" charset="0"/>
                            </a:rPr>
                            <a:t>those attributes, which </a:t>
                          </a:r>
                          <a:r>
                            <a:rPr lang="en-US" i="0" baseline="0" dirty="0">
                              <a:solidFill>
                                <a:srgbClr val="0B5ED7"/>
                              </a:solidFill>
                              <a:latin typeface="Times New Roman" panose="02020603050405020304" pitchFamily="18" charset="0"/>
                              <a:cs typeface="Times New Roman" panose="02020603050405020304" pitchFamily="18" charset="0"/>
                            </a:rPr>
                            <a:t>has a large number of distinct</a:t>
                          </a:r>
                          <a:r>
                            <a:rPr lang="en-US" i="0" baseline="0" dirty="0">
                              <a:latin typeface="Times New Roman" panose="02020603050405020304" pitchFamily="18" charset="0"/>
                              <a:cs typeface="Times New Roman" panose="02020603050405020304" pitchFamily="18" charset="0"/>
                            </a:rPr>
                            <a:t> values.</a:t>
                          </a:r>
                          <a:r>
                            <a:rPr lang="en-US" i="0" dirty="0">
                              <a:latin typeface="Times New Roman" panose="02020603050405020304" pitchFamily="18" charset="0"/>
                              <a:cs typeface="Times New Roman" panose="02020603050405020304" pitchFamily="18" charset="0"/>
                            </a:rPr>
                            <a:t> </a:t>
                          </a:r>
                          <a:endParaRPr lang="en-US" i="1" u="sng"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35" y="1017848"/>
              <a:ext cx="7605423" cy="5532819"/>
            </p:xfrm>
            <a:graphic>
              <a:graphicData uri="http://schemas.openxmlformats.org/drawingml/2006/table">
                <a:tbl>
                  <a:tblPr firstRow="1" bandRow="1">
                    <a:tableStyleId>{2D5ABB26-0587-4C30-8999-92F81FD0307C}</a:tableStyleId>
                  </a:tblPr>
                  <a:tblGrid>
                    <a:gridCol w="1692997">
                      <a:extLst>
                        <a:ext uri="{9D8B030D-6E8A-4147-A177-3AD203B41FA5}">
                          <a16:colId xmlns="" xmlns:a16="http://schemas.microsoft.com/office/drawing/2014/main" xmlns:a14="http://schemas.microsoft.com/office/drawing/2010/main" val="20000"/>
                        </a:ext>
                      </a:extLst>
                    </a:gridCol>
                    <a:gridCol w="3086100">
                      <a:extLst>
                        <a:ext uri="{9D8B030D-6E8A-4147-A177-3AD203B41FA5}">
                          <a16:colId xmlns="" xmlns:a16="http://schemas.microsoft.com/office/drawing/2014/main" xmlns:a14="http://schemas.microsoft.com/office/drawing/2010/main" val="20001"/>
                        </a:ext>
                      </a:extLst>
                    </a:gridCol>
                    <a:gridCol w="2826326">
                      <a:extLst>
                        <a:ext uri="{9D8B030D-6E8A-4147-A177-3AD203B41FA5}">
                          <a16:colId xmlns="" xmlns:a16="http://schemas.microsoft.com/office/drawing/2014/main" xmlns:a14="http://schemas.microsoft.com/office/drawing/2010/main" val="20002"/>
                        </a:ext>
                      </a:extLst>
                    </a:gridCol>
                  </a:tblGrid>
                  <a:tr h="370840">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0"/>
                      </a:ext>
                    </a:extLst>
                  </a:tr>
                  <a:tr h="5161979">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ID3</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5336" t="-7783" r="-92095"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69397" t="-7783" r="-431" b="-23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1932102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BCI</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a:solidFill>
                <a:srgbClr val="04617B">
                  <a:shade val="90000"/>
                </a:srgbClr>
              </a:solidFill>
            </a:endParaRPr>
          </a:p>
        </p:txBody>
      </p:sp>
      <mc:AlternateContent xmlns:mc="http://schemas.openxmlformats.org/markup-compatibility/2006">
        <mc:Choice xmlns:a14="http://schemas.microsoft.com/office/drawing/2010/main" Requires="a14">
          <p:graphicFrame>
            <p:nvGraphicFramePr>
              <p:cNvPr id="4" name="Content Placeholder 5"/>
              <p:cNvGraphicFramePr>
                <a:graphicFrameLocks/>
              </p:cNvGraphicFramePr>
              <p:nvPr>
                <p:extLst>
                  <p:ext uri="{D42A27DB-BD31-4B8C-83A1-F6EECF244321}">
                    <p14:modId xmlns:p14="http://schemas.microsoft.com/office/powerpoint/2010/main" val="1663734678"/>
                  </p:ext>
                </p:extLst>
              </p:nvPr>
            </p:nvGraphicFramePr>
            <p:xfrm>
              <a:off x="722190"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val="20000"/>
                        </a:ext>
                      </a:extLst>
                    </a:gridCol>
                    <a:gridCol w="3242163">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416844">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9788">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Gini Index</a:t>
                          </a:r>
                        </a:p>
                        <a:p>
                          <a:pPr marL="0" indent="0">
                            <a:buFont typeface="Arial" panose="020B0604020202020204" pitchFamily="34" charset="0"/>
                            <a:buNone/>
                          </a:pP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𝐺</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a:t>
                          </a:r>
                          <a:r>
                            <a:rPr lang="en-US" u="none" dirty="0" err="1">
                              <a:latin typeface="Times New Roman" panose="02020603050405020304" pitchFamily="18" charset="0"/>
                              <a:cs typeface="Times New Roman" panose="02020603050405020304" pitchFamily="18" charset="0"/>
                            </a:rPr>
                            <a:t>Gini</a:t>
                          </a:r>
                          <a:r>
                            <a:rPr lang="en-US" u="none" dirty="0">
                              <a:latin typeface="Times New Roman" panose="02020603050405020304" pitchFamily="18" charset="0"/>
                              <a:cs typeface="Times New Roman" panose="02020603050405020304" pitchFamily="18" charset="0"/>
                            </a:rPr>
                            <a:t> index (a measure of impurity) </a:t>
                          </a: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               = </a:t>
                          </a:r>
                          <a14:m>
                            <m:oMath xmlns:m="http://schemas.openxmlformats.org/officeDocument/2006/math">
                              <m:r>
                                <a:rPr lang="en-US" b="0" i="0" u="none" smtClean="0">
                                  <a:latin typeface="Cambria Math" panose="02040503050406030204" pitchFamily="18" charset="0"/>
                                  <a:ea typeface="Cambria Math" panose="02040503050406030204" pitchFamily="18" charset="0"/>
                                </a:rPr>
                                <m:t>1</m:t>
                              </m:r>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p>
                                    <m:sSupPr>
                                      <m:ctrlPr>
                                        <a:rPr lang="en-US" i="1" u="none" smtClean="0">
                                          <a:latin typeface="Cambria Math" panose="02040503050406030204" pitchFamily="18" charset="0"/>
                                        </a:rPr>
                                      </m:ctrlPr>
                                    </m:sSupPr>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sup>
                                      <m:r>
                                        <a:rPr lang="en-US" b="0" i="1" u="none" smtClean="0">
                                          <a:latin typeface="Cambria Math" panose="02040503050406030204" pitchFamily="18" charset="0"/>
                                        </a:rPr>
                                        <m:t>2</m:t>
                                      </m:r>
                                    </m:sup>
                                  </m:sSup>
                                </m:e>
                              </m:nary>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800" u="none" dirty="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number of</a:t>
                          </a:r>
                          <a:r>
                            <a:rPr lang="en-US" i="0" u="none" baseline="0" dirty="0">
                              <a:latin typeface="Times New Roman" panose="02020603050405020304" pitchFamily="18" charset="0"/>
                              <a:cs typeface="Times New Roman" panose="02020603050405020304" pitchFamily="18" charset="0"/>
                            </a:rPr>
                            <a:t> classes </a:t>
                          </a:r>
                          <a14:m>
                            <m:oMath xmlns:m="http://schemas.openxmlformats.org/officeDocument/2006/math">
                              <m:r>
                                <m:rPr>
                                  <m:sty m:val="p"/>
                                </m:rPr>
                                <a:rPr lang="en-US" b="0" i="0" u="none" smtClean="0">
                                  <a:latin typeface="Cambria Math" panose="02040503050406030204" pitchFamily="18" charset="0"/>
                                  <a:ea typeface="Cambria Math" panose="02040503050406030204" pitchFamily="18" charset="0"/>
                                </a:rPr>
                                <m:t>and</m:t>
                              </m:r>
                            </m:oMath>
                          </a14:m>
                          <a:r>
                            <a:rPr lang="en-US" i="0" u="none" baseline="0"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b="0" i="1" u="none" smtClean="0">
                                  <a:latin typeface="Cambria Math"/>
                                  <a:ea typeface="Cambria Math" panose="02040503050406030204" pitchFamily="18" charset="0"/>
                                </a:rPr>
                                <m:t> </m:t>
                              </m:r>
                            </m:oMath>
                          </a14:m>
                          <a:r>
                            <a:rPr lang="en-US" i="1" u="none" dirty="0">
                              <a:latin typeface="Times New Roman" panose="02020603050405020304" pitchFamily="18" charset="0"/>
                              <a:cs typeface="Times New Roman" panose="02020603050405020304" pitchFamily="18" charset="0"/>
                            </a:rPr>
                            <a:t>G</a:t>
                          </a:r>
                          <a:r>
                            <a:rPr lang="en-US" i="1" u="none" baseline="-25000" dirty="0">
                              <a:latin typeface="Times New Roman" panose="02020603050405020304" pitchFamily="18" charset="0"/>
                              <a:cs typeface="Times New Roman" panose="02020603050405020304" pitchFamily="18" charset="0"/>
                            </a:rPr>
                            <a:t>A</a:t>
                          </a:r>
                          <a:r>
                            <a:rPr lang="en-US"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0" u="none"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when</a:t>
                          </a:r>
                          <a:r>
                            <a:rPr lang="en-US" i="0"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is partitioned into two data sets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baseline="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based on some values of attribute </a:t>
                          </a:r>
                          <a:r>
                            <a:rPr lang="en-US" i="1" u="none" dirty="0">
                              <a:latin typeface="Times New Roman" panose="02020603050405020304" pitchFamily="18" charset="0"/>
                              <a:cs typeface="Times New Roman" panose="02020603050405020304" pitchFamily="18" charset="0"/>
                            </a:rPr>
                            <a:t>A</a:t>
                          </a:r>
                          <a:r>
                            <a:rPr lang="en-US" i="0" u="none"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all binary partitions for all possible values of attribute </a:t>
                          </a:r>
                          <a:r>
                            <a:rPr lang="en-US" i="1" baseline="0" dirty="0">
                              <a:latin typeface="Times New Roman" panose="02020603050405020304" pitchFamily="18" charset="0"/>
                              <a:cs typeface="Times New Roman" panose="02020603050405020304" pitchFamily="18" charset="0"/>
                            </a:rPr>
                            <a:t>A</a:t>
                          </a:r>
                          <a:r>
                            <a:rPr lang="en-US" baseline="0" dirty="0">
                              <a:latin typeface="Times New Roman" panose="02020603050405020304" pitchFamily="18" charset="0"/>
                              <a:cs typeface="Times New Roman" panose="02020603050405020304" pitchFamily="18" charset="0"/>
                            </a:rPr>
                            <a:t> and choose that binary partition which has the </a:t>
                          </a:r>
                          <a:r>
                            <a:rPr lang="en-US" b="1" i="0" baseline="0" dirty="0">
                              <a:solidFill>
                                <a:srgbClr val="0B5ED7"/>
                              </a:solidFill>
                              <a:latin typeface="Times New Roman" panose="02020603050405020304" pitchFamily="18" charset="0"/>
                              <a:cs typeface="Times New Roman" panose="02020603050405020304" pitchFamily="18" charset="0"/>
                            </a:rPr>
                            <a:t>minimum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oMath>
                          </a14:m>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The algorithm is </a:t>
                          </a:r>
                          <a:r>
                            <a:rPr lang="en-US" i="0" u="none" dirty="0">
                              <a:solidFill>
                                <a:srgbClr val="0B5ED7"/>
                              </a:solidFill>
                              <a:latin typeface="Times New Roman" panose="02020603050405020304" pitchFamily="18" charset="0"/>
                              <a:cs typeface="Times New Roman" panose="02020603050405020304" pitchFamily="18" charset="0"/>
                            </a:rPr>
                            <a:t>computationally</a:t>
                          </a:r>
                          <a:r>
                            <a:rPr lang="en-US" i="0" u="none" baseline="0" dirty="0">
                              <a:solidFill>
                                <a:srgbClr val="0B5ED7"/>
                              </a:solidFill>
                              <a:latin typeface="Times New Roman" panose="02020603050405020304" pitchFamily="18" charset="0"/>
                              <a:cs typeface="Times New Roman" panose="02020603050405020304" pitchFamily="18" charset="0"/>
                            </a:rPr>
                            <a:t> very expensive </a:t>
                          </a:r>
                          <a:r>
                            <a:rPr lang="en-US" i="0" u="none" baseline="0" dirty="0">
                              <a:latin typeface="Times New Roman" panose="02020603050405020304" pitchFamily="18" charset="0"/>
                              <a:cs typeface="Times New Roman" panose="02020603050405020304" pitchFamily="18" charset="0"/>
                            </a:rPr>
                            <a:t>when the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 has a large number of values.</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p:graphicFrame>
            <p:nvGraphicFramePr>
              <p:cNvPr id="4" name="Content Placeholder 5"/>
              <p:cNvGraphicFramePr>
                <a:graphicFrameLocks/>
              </p:cNvGraphicFramePr>
              <p:nvPr>
                <p:extLst>
                  <p:ext uri="{D42A27DB-BD31-4B8C-83A1-F6EECF244321}">
                    <p14:modId xmlns:p14="http://schemas.microsoft.com/office/powerpoint/2010/main" val="1663734678"/>
                  </p:ext>
                </p:extLst>
              </p:nvPr>
            </p:nvGraphicFramePr>
            <p:xfrm>
              <a:off x="722190"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val="20000"/>
                        </a:ext>
                      </a:extLst>
                    </a:gridCol>
                    <a:gridCol w="3242163">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416844">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9788">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266" t="-9577" r="-87891" b="-28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9058" t="-9577" r="-897" b="-282"/>
                          </a:stretch>
                        </a:blipFill>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335431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BCI</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229857"/>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val="20000"/>
                        </a:ext>
                      </a:extLst>
                    </a:gridCol>
                    <a:gridCol w="3084283">
                      <a:extLst>
                        <a:ext uri="{9D8B030D-6E8A-4147-A177-3AD203B41FA5}">
                          <a16:colId xmlns:a16="http://schemas.microsoft.com/office/drawing/2014/main" val="20001"/>
                        </a:ext>
                      </a:extLst>
                    </a:gridCol>
                    <a:gridCol w="2824662">
                      <a:extLst>
                        <a:ext uri="{9D8B030D-6E8A-4147-A177-3AD203B41FA5}">
                          <a16:colId xmlns:a16="http://schemas.microsoft.com/office/drawing/2014/main" val="20002"/>
                        </a:ext>
                      </a:extLst>
                    </a:gridCol>
                  </a:tblGrid>
                  <a:tr h="384532">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45325">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Gain Ratio</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f>
                                  <m:fPr>
                                    <m:ctrlPr>
                                      <a:rPr lang="en-US" b="0" i="1" u="none" smtClean="0">
                                        <a:latin typeface="Cambria Math" panose="02040503050406030204" pitchFamily="18" charset="0"/>
                                        <a:ea typeface="Cambria Math" panose="02040503050406030204" pitchFamily="18" charset="0"/>
                                      </a:rPr>
                                    </m:ctrlPr>
                                  </m:fPr>
                                  <m:num>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num>
                                  <m:den>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den>
                                </m:f>
                              </m:oMath>
                            </m:oMathPara>
                          </a14:m>
                          <a:endParaRPr lang="en-US" u="none"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Information gain of</a:t>
                          </a:r>
                          <a:r>
                            <a:rPr lang="en-US"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(same as in ID3, and </a:t>
                          </a:r>
                        </a:p>
                        <a:p>
                          <a:pPr marL="0" indent="0">
                            <a:buFont typeface="Arial" panose="020B0604020202020204" pitchFamily="34" charset="0"/>
                            <a:buNone/>
                          </a:pPr>
                          <a14:m>
                            <m:oMath xmlns:m="http://schemas.openxmlformats.org/officeDocument/2006/math">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oMath>
                          </a14:m>
                          <a:r>
                            <a:rPr lang="en-US" i="1" u="none"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 </a:t>
                          </a:r>
                          <a:r>
                            <a:rPr lang="en-US" i="0" u="none" baseline="0" dirty="0">
                              <a:latin typeface="Times New Roman" panose="02020603050405020304" pitchFamily="18" charset="0"/>
                              <a:cs typeface="Times New Roman" panose="02020603050405020304" pitchFamily="18" charset="0"/>
                            </a:rPr>
                            <a:t>splitting information</a:t>
                          </a:r>
                        </a:p>
                        <a:p>
                          <a:pPr marL="0" indent="0">
                            <a:buFont typeface="Arial" panose="020B0604020202020204" pitchFamily="34" charset="0"/>
                            <a:buNone/>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sSub>
                                <m:sSubPr>
                                  <m:ctrlPr>
                                    <a:rPr lang="en-US" sz="1800" i="1" smtClean="0">
                                      <a:latin typeface="Cambria Math" panose="02040503050406030204" pitchFamily="18" charset="0"/>
                                      <a:cs typeface="Times New Roman" pitchFamily="18" charset="0"/>
                                    </a:rPr>
                                  </m:ctrlPr>
                                </m:sSubPr>
                                <m:e>
                                  <m:r>
                                    <a:rPr lang="en-US" sz="1800">
                                      <a:latin typeface="Cambria Math" panose="02040503050406030204" pitchFamily="18" charset="0"/>
                                      <a:cs typeface="Times New Roman" pitchFamily="18" charset="0"/>
                                    </a:rPr>
                                    <m:t>𝑙𝑜𝑔</m:t>
                                  </m:r>
                                </m:e>
                                <m:sub>
                                  <m:r>
                                    <a:rPr lang="en-US" sz="1800">
                                      <a:latin typeface="Cambria Math" panose="02040503050406030204" pitchFamily="18" charset="0"/>
                                      <a:cs typeface="Times New Roman" pitchFamily="18" charset="0"/>
                                    </a:rPr>
                                    <m:t>2</m:t>
                                  </m:r>
                                </m:sub>
                              </m:sSub>
                              <m:f>
                                <m:fPr>
                                  <m:ctrlPr>
                                    <a:rPr lang="en-US" sz="1800" i="1">
                                      <a:latin typeface="Cambria Math" panose="02040503050406030204" pitchFamily="18" charset="0"/>
                                      <a:cs typeface="Times New Roman" pitchFamily="18" charset="0"/>
                                    </a:rPr>
                                  </m:ctrlPr>
                                </m:fPr>
                                <m:num>
                                  <m:r>
                                    <a:rPr lang="en-US" sz="1800" b="0" i="1" smtClean="0">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𝐷</m:t>
                                      </m:r>
                                    </m:e>
                                    <m:sub>
                                      <m:r>
                                        <a:rPr lang="en-US" sz="1800">
                                          <a:latin typeface="Cambria Math" panose="02040503050406030204" pitchFamily="18" charset="0"/>
                                          <a:cs typeface="Times New Roman" pitchFamily="18" charset="0"/>
                                        </a:rPr>
                                        <m:t>𝑗</m:t>
                                      </m:r>
                                    </m:sub>
                                  </m:sSub>
                                  <m:r>
                                    <a:rPr lang="en-US" sz="1800" b="0" i="1" smtClean="0">
                                      <a:latin typeface="Cambria Math" panose="02040503050406030204" pitchFamily="18" charset="0"/>
                                      <a:cs typeface="Times New Roman" pitchFamily="18" charset="0"/>
                                    </a:rPr>
                                    <m:t>|</m:t>
                                  </m:r>
                                </m:num>
                                <m:den>
                                  <m:r>
                                    <a:rPr lang="en-US" sz="1800">
                                      <a:latin typeface="Cambria Math" panose="02040503050406030204" pitchFamily="18" charset="0"/>
                                      <a:cs typeface="Times New Roman" pitchFamily="18" charset="0"/>
                                    </a:rPr>
                                    <m:t>|</m:t>
                                  </m:r>
                                  <m:r>
                                    <a:rPr lang="en-US" sz="1800">
                                      <a:latin typeface="Cambria Math" panose="02040503050406030204" pitchFamily="18" charset="0"/>
                                      <a:cs typeface="Times New Roman" pitchFamily="18" charset="0"/>
                                    </a:rPr>
                                    <m:t>𝐷</m:t>
                                  </m:r>
                                  <m:r>
                                    <a:rPr lang="en-US" sz="1800">
                                      <a:latin typeface="Cambria Math" panose="02040503050406030204" pitchFamily="18" charset="0"/>
                                      <a:cs typeface="Times New Roman" pitchFamily="18" charset="0"/>
                                    </a:rPr>
                                    <m:t>|</m:t>
                                  </m:r>
                                </m:den>
                              </m:f>
                            </m:oMath>
                          </a14:m>
                          <a:endParaRPr lang="en-US" u="none"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 is partitioned into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a:ea typeface="Cambria Math" panose="02040503050406030204" pitchFamily="18" charset="0"/>
                                    </a:rPr>
                                    <m:t>𝑚</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partitions corresponding to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distinct attribute values of </a:t>
                          </a:r>
                          <a:r>
                            <a:rPr lang="en-US" i="1" u="none" dirty="0">
                              <a:latin typeface="Times New Roman" panose="02020603050405020304" pitchFamily="18" charset="0"/>
                              <a:cs typeface="Times New Roman" panose="02020603050405020304" pitchFamily="18" charset="0"/>
                            </a:rPr>
                            <a:t>A.</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attribute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with </a:t>
                          </a:r>
                          <a:r>
                            <a:rPr lang="en-US" b="1" dirty="0">
                              <a:solidFill>
                                <a:srgbClr val="0B5ED7"/>
                              </a:solidFill>
                              <a:latin typeface="Times New Roman" panose="02020603050405020304" pitchFamily="18" charset="0"/>
                              <a:cs typeface="Times New Roman" panose="02020603050405020304" pitchFamily="18" charset="0"/>
                            </a:rPr>
                            <a:t>maximum</a:t>
                          </a:r>
                          <a:r>
                            <a:rPr lang="en-US" dirty="0">
                              <a:latin typeface="Times New Roman" panose="02020603050405020304" pitchFamily="18" charset="0"/>
                              <a:cs typeface="Times New Roman" panose="02020603050405020304" pitchFamily="18" charset="0"/>
                            </a:rPr>
                            <a:t> value of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i="0" u="none" dirty="0">
                              <a:latin typeface="Times New Roman" panose="02020603050405020304" pitchFamily="18" charset="0"/>
                              <a:cs typeface="Times New Roman" panose="02020603050405020304" pitchFamily="18" charset="0"/>
                            </a:rPr>
                            <a:t> is selected for splitting.</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Splitting information is a kind of normalization,</a:t>
                          </a:r>
                          <a:r>
                            <a:rPr lang="en-US" i="0" u="none" baseline="0" dirty="0">
                              <a:latin typeface="Times New Roman" panose="02020603050405020304" pitchFamily="18" charset="0"/>
                              <a:cs typeface="Times New Roman" panose="02020603050405020304" pitchFamily="18" charset="0"/>
                            </a:rPr>
                            <a:t> so that it can check the biasness of information gain towards the choosing attributes with a large number of distinct values.</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316452"/>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xmlns="" xmlns:a14="http://schemas.microsoft.com/office/drawing/2010/main" val="20000"/>
                        </a:ext>
                      </a:extLst>
                    </a:gridCol>
                    <a:gridCol w="3084283">
                      <a:extLst>
                        <a:ext uri="{9D8B030D-6E8A-4147-A177-3AD203B41FA5}">
                          <a16:colId xmlns:a16="http://schemas.microsoft.com/office/drawing/2014/main" xmlns="" xmlns:a14="http://schemas.microsoft.com/office/drawing/2010/main" val="20001"/>
                        </a:ext>
                      </a:extLst>
                    </a:gridCol>
                    <a:gridCol w="2824662">
                      <a:extLst>
                        <a:ext uri="{9D8B030D-6E8A-4147-A177-3AD203B41FA5}">
                          <a16:colId xmlns:a16="http://schemas.microsoft.com/office/drawing/2014/main" xmlns="" xmlns:a14="http://schemas.microsoft.com/office/drawing/2010/main" val="20002"/>
                        </a:ext>
                      </a:extLst>
                    </a:gridCol>
                  </a:tblGrid>
                  <a:tr h="384532">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0"/>
                      </a:ext>
                    </a:extLst>
                  </a:tr>
                  <a:tr h="3931920">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C4.5</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5138" t="-10543" r="-9150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69546" t="-10543"/>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7" name="Content Placeholder 2"/>
          <p:cNvSpPr txBox="1">
            <a:spLocks/>
          </p:cNvSpPr>
          <p:nvPr/>
        </p:nvSpPr>
        <p:spPr>
          <a:xfrm>
            <a:off x="774569" y="5432122"/>
            <a:ext cx="7728801" cy="1046018"/>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667512" lvl="2" indent="0">
              <a:buNone/>
            </a:pPr>
            <a:r>
              <a:rPr lang="en-US" sz="2000" dirty="0">
                <a:solidFill>
                  <a:srgbClr val="0B5ED7"/>
                </a:solidFill>
                <a:latin typeface="Times New Roman" panose="02020603050405020304" pitchFamily="18" charset="0"/>
                <a:cs typeface="Times New Roman" panose="02020603050405020304" pitchFamily="18" charset="0"/>
              </a:rPr>
              <a:t>In addition to this, we also highlight few important characteristics of decision tree induction algorithms in the following.</a:t>
            </a:r>
          </a:p>
          <a:p>
            <a:pPr marL="667512" lvl="2"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4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656977"/>
                <a:ext cx="7734300" cy="4410336"/>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a training set with size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b>
                        </m:sSub>
                      </m:e>
                    </m:d>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 the set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classifications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𝑚</m:t>
                            </m:r>
                          </m:sub>
                        </m:sSub>
                      </m:e>
                    </m:d>
                  </m:oMath>
                </a14:m>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be any attribute with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different values of it. Like entropy measure in ID3, CART proposes Gini Index (denoted by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G</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 the measure of impurity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It can be defined as follows.</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p>
                        <m:e>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probability that a tuple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belongs to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can be estimated as</a:t>
                </a:r>
              </a:p>
              <a:p>
                <a:pPr algn="just"/>
                <a14:m>
                  <m:oMathPara xmlns:m="http://schemas.openxmlformats.org/officeDocument/2006/math">
                    <m:oMathParaPr>
                      <m:jc m:val="centerGroup"/>
                    </m:oMathParaPr>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number of tuples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with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US" b="0" i="1" dirty="0" smtClean="0">
                            <a:solidFill>
                              <a:schemeClr val="tx1"/>
                            </a:solidFill>
                            <a:latin typeface="Cambria Math"/>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7" name="Rectangle 6"/>
              <p:cNvSpPr>
                <a:spLocks noRot="1" noChangeAspect="1" noMove="1" noResize="1" noEditPoints="1" noAdjustHandles="1" noChangeArrowheads="1" noChangeShapeType="1" noTextEdit="1"/>
              </p:cNvSpPr>
              <p:nvPr/>
            </p:nvSpPr>
            <p:spPr>
              <a:xfrm>
                <a:off x="672911" y="1656977"/>
                <a:ext cx="7734300" cy="4410336"/>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65697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20.1: </a:t>
            </a:r>
            <a:r>
              <a:rPr lang="en-US" sz="2000" b="1" dirty="0">
                <a:solidFill>
                  <a:prstClr val="black"/>
                </a:solidFill>
                <a:latin typeface="Times New Roman" pitchFamily="18" charset="0"/>
                <a:cs typeface="Times New Roman" pitchFamily="18" charset="0"/>
              </a:rPr>
              <a:t>Gini Index</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5673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180592"/>
            <a:ext cx="8425339" cy="820305"/>
          </a:xfrm>
        </p:spPr>
        <p:txBody>
          <a:bodyPr>
            <a:noAutofit/>
          </a:bodyPr>
          <a:lstStyle/>
          <a:p>
            <a:pPr algn="just"/>
            <a:r>
              <a:rPr lang="en-US" sz="2400" dirty="0">
                <a:solidFill>
                  <a:srgbClr val="A50021"/>
                </a:solidFill>
                <a:latin typeface="Times New Roman" pitchFamily="18" charset="0"/>
                <a:cs typeface="Times New Roman" pitchFamily="18" charset="0"/>
              </a:rPr>
              <a:t>Notes on Decision Tree Induction algorithms</a:t>
            </a:r>
          </a:p>
        </p:txBody>
      </p:sp>
      <p:sp>
        <p:nvSpPr>
          <p:cNvPr id="3" name="Content Placeholder 2"/>
          <p:cNvSpPr>
            <a:spLocks noGrp="1"/>
          </p:cNvSpPr>
          <p:nvPr>
            <p:ph idx="1"/>
          </p:nvPr>
        </p:nvSpPr>
        <p:spPr>
          <a:xfrm>
            <a:off x="468095" y="1226991"/>
            <a:ext cx="8425339" cy="5335793"/>
          </a:xfrm>
        </p:spPr>
        <p:txBody>
          <a:bodyPr>
            <a:normAutofit/>
          </a:bodyPr>
          <a:lstStyle/>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Optimal Decision Tree: </a:t>
            </a:r>
            <a:r>
              <a:rPr lang="en-US" sz="2000" dirty="0">
                <a:latin typeface="Times New Roman" panose="02020603050405020304" pitchFamily="18" charset="0"/>
                <a:cs typeface="Times New Roman" panose="02020603050405020304" pitchFamily="18" charset="0"/>
              </a:rPr>
              <a:t>Finding an optimal decision tree is an NP-complete problem. Hence, decision tree induction algorithms </a:t>
            </a:r>
            <a:r>
              <a:rPr lang="en-US" sz="2000" dirty="0">
                <a:solidFill>
                  <a:srgbClr val="C00000"/>
                </a:solidFill>
                <a:latin typeface="Times New Roman" panose="02020603050405020304" pitchFamily="18" charset="0"/>
                <a:cs typeface="Times New Roman" panose="02020603050405020304" pitchFamily="18" charset="0"/>
              </a:rPr>
              <a:t>employ a heuristic based approach</a:t>
            </a:r>
            <a:r>
              <a:rPr lang="en-US" sz="2000" dirty="0">
                <a:latin typeface="Times New Roman" panose="02020603050405020304" pitchFamily="18" charset="0"/>
                <a:cs typeface="Times New Roman" panose="02020603050405020304" pitchFamily="18" charset="0"/>
              </a:rPr>
              <a:t> to search for the best in a large search space. Majority of the algorithms follow a greedy, top-down recursive divide-and-conquer strategy to build decision trees.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Missing data and noise: </a:t>
            </a:r>
            <a:r>
              <a:rPr lang="en-US" sz="2000" dirty="0">
                <a:latin typeface="Times New Roman" panose="02020603050405020304" pitchFamily="18" charset="0"/>
                <a:cs typeface="Times New Roman" panose="02020603050405020304" pitchFamily="18" charset="0"/>
              </a:rPr>
              <a:t>Decision tree induction algorithms are quite robust to the data set with missing values and presence of noise. However, proper data pre-processing can be followed to nullify these discrepancies.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Redundant Attributes: </a:t>
            </a:r>
            <a:r>
              <a:rPr lang="en-US" sz="2000" dirty="0">
                <a:latin typeface="Times New Roman" panose="02020603050405020304" pitchFamily="18" charset="0"/>
                <a:cs typeface="Times New Roman" panose="02020603050405020304" pitchFamily="18" charset="0"/>
              </a:rPr>
              <a:t>The presence of redundant attributes does not adversely affect the accuracy of decision trees. It is observed that if an attribute is chosen for splitting, then another attribute which is redundant is unlikely to chosen for splitting.</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Computational complexity: </a:t>
            </a:r>
            <a:r>
              <a:rPr lang="en-US" sz="2000" dirty="0">
                <a:latin typeface="Times New Roman" panose="02020603050405020304" pitchFamily="18" charset="0"/>
                <a:cs typeface="Times New Roman" panose="02020603050405020304" pitchFamily="18" charset="0"/>
              </a:rPr>
              <a:t>Decision tree induction algorithms are computationally inexpensive, in particular, when the sizes of training sets are large, Moreover, once a decision tree is known, classifying a test record is extremely fast, with a worst-case time complexity of O(</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where </a:t>
            </a:r>
            <a:r>
              <a:rPr lang="en-US" sz="2000" i="1" dirty="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is the maximum depth of the tree.</a:t>
            </a:r>
          </a:p>
          <a:p>
            <a:pPr marL="342900" indent="-342900" algn="just">
              <a:buFont typeface="+mj-lt"/>
              <a:buAutoNum type="arabicPeriod"/>
            </a:pPr>
            <a:endParaRPr lang="en-US" sz="2000" i="1"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252371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BCI</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a:solidFill>
                <a:srgbClr val="04617B">
                  <a:shade val="90000"/>
                </a:srgbClr>
              </a:solidFill>
            </a:endParaRPr>
          </a:p>
        </p:txBody>
      </p:sp>
      <p:sp>
        <p:nvSpPr>
          <p:cNvPr id="4" name="Content Placeholder 2"/>
          <p:cNvSpPr txBox="1">
            <a:spLocks/>
          </p:cNvSpPr>
          <p:nvPr/>
        </p:nvSpPr>
        <p:spPr>
          <a:xfrm>
            <a:off x="468096" y="1201246"/>
            <a:ext cx="8425339" cy="5327661"/>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Data Fragmentation Problem: </a:t>
            </a:r>
            <a:r>
              <a:rPr lang="en-US" sz="2000" dirty="0">
                <a:latin typeface="Times New Roman" panose="02020603050405020304" pitchFamily="18" charset="0"/>
                <a:cs typeface="Times New Roman" panose="02020603050405020304" pitchFamily="18" charset="0"/>
              </a:rPr>
              <a:t>Since the decision tree induction algorithms employ a top-down, recursive partitioning approach, the number of tuples becomes smaller as we traverse down the tree. At a time, the number of tuples may be too small to make a decision about the class representation, </a:t>
            </a:r>
            <a:r>
              <a:rPr lang="en-US" sz="2000" dirty="0">
                <a:solidFill>
                  <a:srgbClr val="A50021"/>
                </a:solidFill>
                <a:latin typeface="Times New Roman" panose="02020603050405020304" pitchFamily="18" charset="0"/>
                <a:cs typeface="Times New Roman" panose="02020603050405020304" pitchFamily="18" charset="0"/>
              </a:rPr>
              <a:t>such a problem is known as the data fragmentation</a:t>
            </a:r>
            <a:r>
              <a:rPr lang="en-US" sz="2000" dirty="0">
                <a:latin typeface="Times New Roman" panose="02020603050405020304" pitchFamily="18" charset="0"/>
                <a:cs typeface="Times New Roman" panose="02020603050405020304" pitchFamily="18" charset="0"/>
              </a:rPr>
              <a:t>. To deal with this problem, further splitting can be stopped when the number of records falls below a certain threshold.</a:t>
            </a:r>
          </a:p>
          <a:p>
            <a:pPr marL="342900" indent="-3429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Tree Pruning: </a:t>
            </a:r>
            <a:r>
              <a:rPr lang="en-US" sz="2000" dirty="0">
                <a:latin typeface="Times New Roman" panose="02020603050405020304" pitchFamily="18" charset="0"/>
                <a:cs typeface="Times New Roman" panose="02020603050405020304" pitchFamily="18" charset="0"/>
              </a:rPr>
              <a:t>A sub-tree can replicate two or more times in a decision tree (see figure below). This makes a decision tree unambiguous to classify a test record. To avoid such a sub-tree replication problem, all sub-trees except one can be pruned from the tree.</a:t>
            </a:r>
            <a:endParaRPr lang="en-US" sz="2000"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4578932" y="4892010"/>
            <a:ext cx="3523072" cy="1875034"/>
            <a:chOff x="4400828" y="4127717"/>
            <a:chExt cx="4213236" cy="2491292"/>
          </a:xfrm>
        </p:grpSpPr>
        <p:sp>
          <p:nvSpPr>
            <p:cNvPr id="71" name="Freeform 70"/>
            <p:cNvSpPr/>
            <p:nvPr/>
          </p:nvSpPr>
          <p:spPr>
            <a:xfrm>
              <a:off x="6234545" y="4790209"/>
              <a:ext cx="2379519" cy="1828800"/>
            </a:xfrm>
            <a:custGeom>
              <a:avLst/>
              <a:gdLst>
                <a:gd name="connsiteX0" fmla="*/ 1569028 w 2379519"/>
                <a:gd name="connsiteY0" fmla="*/ 0 h 1828800"/>
                <a:gd name="connsiteX1" fmla="*/ 1506682 w 2379519"/>
                <a:gd name="connsiteY1" fmla="*/ 20782 h 1828800"/>
                <a:gd name="connsiteX2" fmla="*/ 1444337 w 2379519"/>
                <a:gd name="connsiteY2" fmla="*/ 83127 h 1828800"/>
                <a:gd name="connsiteX3" fmla="*/ 1402773 w 2379519"/>
                <a:gd name="connsiteY3" fmla="*/ 114300 h 1828800"/>
                <a:gd name="connsiteX4" fmla="*/ 1361210 w 2379519"/>
                <a:gd name="connsiteY4" fmla="*/ 166255 h 1828800"/>
                <a:gd name="connsiteX5" fmla="*/ 1298864 w 2379519"/>
                <a:gd name="connsiteY5" fmla="*/ 228600 h 1828800"/>
                <a:gd name="connsiteX6" fmla="*/ 1267691 w 2379519"/>
                <a:gd name="connsiteY6" fmla="*/ 249382 h 1828800"/>
                <a:gd name="connsiteX7" fmla="*/ 1194955 w 2379519"/>
                <a:gd name="connsiteY7" fmla="*/ 311727 h 1828800"/>
                <a:gd name="connsiteX8" fmla="*/ 1163782 w 2379519"/>
                <a:gd name="connsiteY8" fmla="*/ 322118 h 1828800"/>
                <a:gd name="connsiteX9" fmla="*/ 1132610 w 2379519"/>
                <a:gd name="connsiteY9" fmla="*/ 342900 h 1828800"/>
                <a:gd name="connsiteX10" fmla="*/ 1101437 w 2379519"/>
                <a:gd name="connsiteY10" fmla="*/ 353291 h 1828800"/>
                <a:gd name="connsiteX11" fmla="*/ 1039091 w 2379519"/>
                <a:gd name="connsiteY11" fmla="*/ 394855 h 1828800"/>
                <a:gd name="connsiteX12" fmla="*/ 955964 w 2379519"/>
                <a:gd name="connsiteY12" fmla="*/ 415636 h 1828800"/>
                <a:gd name="connsiteX13" fmla="*/ 924791 w 2379519"/>
                <a:gd name="connsiteY13" fmla="*/ 446809 h 1828800"/>
                <a:gd name="connsiteX14" fmla="*/ 883228 w 2379519"/>
                <a:gd name="connsiteY14" fmla="*/ 467591 h 1828800"/>
                <a:gd name="connsiteX15" fmla="*/ 820882 w 2379519"/>
                <a:gd name="connsiteY15" fmla="*/ 509155 h 1828800"/>
                <a:gd name="connsiteX16" fmla="*/ 779319 w 2379519"/>
                <a:gd name="connsiteY16" fmla="*/ 529936 h 1828800"/>
                <a:gd name="connsiteX17" fmla="*/ 716973 w 2379519"/>
                <a:gd name="connsiteY17" fmla="*/ 571500 h 1828800"/>
                <a:gd name="connsiteX18" fmla="*/ 675410 w 2379519"/>
                <a:gd name="connsiteY18" fmla="*/ 592282 h 1828800"/>
                <a:gd name="connsiteX19" fmla="*/ 644237 w 2379519"/>
                <a:gd name="connsiteY19" fmla="*/ 613064 h 1828800"/>
                <a:gd name="connsiteX20" fmla="*/ 602673 w 2379519"/>
                <a:gd name="connsiteY20" fmla="*/ 623455 h 1828800"/>
                <a:gd name="connsiteX21" fmla="*/ 488373 w 2379519"/>
                <a:gd name="connsiteY21" fmla="*/ 706582 h 1828800"/>
                <a:gd name="connsiteX22" fmla="*/ 405246 w 2379519"/>
                <a:gd name="connsiteY22" fmla="*/ 800100 h 1828800"/>
                <a:gd name="connsiteX23" fmla="*/ 374073 w 2379519"/>
                <a:gd name="connsiteY23" fmla="*/ 820882 h 1828800"/>
                <a:gd name="connsiteX24" fmla="*/ 311728 w 2379519"/>
                <a:gd name="connsiteY24" fmla="*/ 872836 h 1828800"/>
                <a:gd name="connsiteX25" fmla="*/ 238991 w 2379519"/>
                <a:gd name="connsiteY25" fmla="*/ 966355 h 1828800"/>
                <a:gd name="connsiteX26" fmla="*/ 197428 w 2379519"/>
                <a:gd name="connsiteY26" fmla="*/ 997527 h 1828800"/>
                <a:gd name="connsiteX27" fmla="*/ 124691 w 2379519"/>
                <a:gd name="connsiteY27" fmla="*/ 1080655 h 1828800"/>
                <a:gd name="connsiteX28" fmla="*/ 103910 w 2379519"/>
                <a:gd name="connsiteY28" fmla="*/ 1122218 h 1828800"/>
                <a:gd name="connsiteX29" fmla="*/ 72737 w 2379519"/>
                <a:gd name="connsiteY29" fmla="*/ 1153391 h 1828800"/>
                <a:gd name="connsiteX30" fmla="*/ 31173 w 2379519"/>
                <a:gd name="connsiteY30" fmla="*/ 1205346 h 1828800"/>
                <a:gd name="connsiteX31" fmla="*/ 20782 w 2379519"/>
                <a:gd name="connsiteY31" fmla="*/ 1236518 h 1828800"/>
                <a:gd name="connsiteX32" fmla="*/ 0 w 2379519"/>
                <a:gd name="connsiteY32" fmla="*/ 1309255 h 1828800"/>
                <a:gd name="connsiteX33" fmla="*/ 10391 w 2379519"/>
                <a:gd name="connsiteY33" fmla="*/ 1548246 h 1828800"/>
                <a:gd name="connsiteX34" fmla="*/ 20782 w 2379519"/>
                <a:gd name="connsiteY34" fmla="*/ 1579418 h 1828800"/>
                <a:gd name="connsiteX35" fmla="*/ 41564 w 2379519"/>
                <a:gd name="connsiteY35" fmla="*/ 1610591 h 1828800"/>
                <a:gd name="connsiteX36" fmla="*/ 72737 w 2379519"/>
                <a:gd name="connsiteY36" fmla="*/ 1631373 h 1828800"/>
                <a:gd name="connsiteX37" fmla="*/ 83128 w 2379519"/>
                <a:gd name="connsiteY37" fmla="*/ 1662546 h 1828800"/>
                <a:gd name="connsiteX38" fmla="*/ 114300 w 2379519"/>
                <a:gd name="connsiteY38" fmla="*/ 1672936 h 1828800"/>
                <a:gd name="connsiteX39" fmla="*/ 155864 w 2379519"/>
                <a:gd name="connsiteY39" fmla="*/ 1704109 h 1828800"/>
                <a:gd name="connsiteX40" fmla="*/ 197428 w 2379519"/>
                <a:gd name="connsiteY40" fmla="*/ 1724891 h 1828800"/>
                <a:gd name="connsiteX41" fmla="*/ 259773 w 2379519"/>
                <a:gd name="connsiteY41" fmla="*/ 1766455 h 1828800"/>
                <a:gd name="connsiteX42" fmla="*/ 301337 w 2379519"/>
                <a:gd name="connsiteY42" fmla="*/ 1776846 h 1828800"/>
                <a:gd name="connsiteX43" fmla="*/ 353291 w 2379519"/>
                <a:gd name="connsiteY43" fmla="*/ 1797627 h 1828800"/>
                <a:gd name="connsiteX44" fmla="*/ 436419 w 2379519"/>
                <a:gd name="connsiteY44" fmla="*/ 1808018 h 1828800"/>
                <a:gd name="connsiteX45" fmla="*/ 633846 w 2379519"/>
                <a:gd name="connsiteY45" fmla="*/ 1828800 h 1828800"/>
                <a:gd name="connsiteX46" fmla="*/ 1298864 w 2379519"/>
                <a:gd name="connsiteY46" fmla="*/ 1818409 h 1828800"/>
                <a:gd name="connsiteX47" fmla="*/ 1330037 w 2379519"/>
                <a:gd name="connsiteY47" fmla="*/ 1808018 h 1828800"/>
                <a:gd name="connsiteX48" fmla="*/ 1371600 w 2379519"/>
                <a:gd name="connsiteY48" fmla="*/ 1787236 h 1828800"/>
                <a:gd name="connsiteX49" fmla="*/ 1454728 w 2379519"/>
                <a:gd name="connsiteY49" fmla="*/ 1766455 h 1828800"/>
                <a:gd name="connsiteX50" fmla="*/ 1558637 w 2379519"/>
                <a:gd name="connsiteY50" fmla="*/ 1704109 h 1828800"/>
                <a:gd name="connsiteX51" fmla="*/ 1589810 w 2379519"/>
                <a:gd name="connsiteY51" fmla="*/ 1683327 h 1828800"/>
                <a:gd name="connsiteX52" fmla="*/ 1672937 w 2379519"/>
                <a:gd name="connsiteY52" fmla="*/ 1662546 h 1828800"/>
                <a:gd name="connsiteX53" fmla="*/ 1756064 w 2379519"/>
                <a:gd name="connsiteY53" fmla="*/ 1631373 h 1828800"/>
                <a:gd name="connsiteX54" fmla="*/ 1787237 w 2379519"/>
                <a:gd name="connsiteY54" fmla="*/ 1610591 h 1828800"/>
                <a:gd name="connsiteX55" fmla="*/ 1849582 w 2379519"/>
                <a:gd name="connsiteY55" fmla="*/ 1589809 h 1828800"/>
                <a:gd name="connsiteX56" fmla="*/ 1922319 w 2379519"/>
                <a:gd name="connsiteY56" fmla="*/ 1569027 h 1828800"/>
                <a:gd name="connsiteX57" fmla="*/ 1963882 w 2379519"/>
                <a:gd name="connsiteY57" fmla="*/ 1548246 h 1828800"/>
                <a:gd name="connsiteX58" fmla="*/ 2047010 w 2379519"/>
                <a:gd name="connsiteY58" fmla="*/ 1527464 h 1828800"/>
                <a:gd name="connsiteX59" fmla="*/ 2119746 w 2379519"/>
                <a:gd name="connsiteY59" fmla="*/ 1496291 h 1828800"/>
                <a:gd name="connsiteX60" fmla="*/ 2140528 w 2379519"/>
                <a:gd name="connsiteY60" fmla="*/ 1465118 h 1828800"/>
                <a:gd name="connsiteX61" fmla="*/ 2202873 w 2379519"/>
                <a:gd name="connsiteY61" fmla="*/ 1413164 h 1828800"/>
                <a:gd name="connsiteX62" fmla="*/ 2223655 w 2379519"/>
                <a:gd name="connsiteY62" fmla="*/ 1371600 h 1828800"/>
                <a:gd name="connsiteX63" fmla="*/ 2254828 w 2379519"/>
                <a:gd name="connsiteY63" fmla="*/ 1330036 h 1828800"/>
                <a:gd name="connsiteX64" fmla="*/ 2275610 w 2379519"/>
                <a:gd name="connsiteY64" fmla="*/ 1298864 h 1828800"/>
                <a:gd name="connsiteX65" fmla="*/ 2306782 w 2379519"/>
                <a:gd name="connsiteY65" fmla="*/ 1236518 h 1828800"/>
                <a:gd name="connsiteX66" fmla="*/ 2317173 w 2379519"/>
                <a:gd name="connsiteY66" fmla="*/ 1205346 h 1828800"/>
                <a:gd name="connsiteX67" fmla="*/ 2337955 w 2379519"/>
                <a:gd name="connsiteY67" fmla="*/ 1174173 h 1828800"/>
                <a:gd name="connsiteX68" fmla="*/ 2358737 w 2379519"/>
                <a:gd name="connsiteY68" fmla="*/ 1111827 h 1828800"/>
                <a:gd name="connsiteX69" fmla="*/ 2379519 w 2379519"/>
                <a:gd name="connsiteY69" fmla="*/ 1049482 h 1828800"/>
                <a:gd name="connsiteX70" fmla="*/ 2369128 w 2379519"/>
                <a:gd name="connsiteY70" fmla="*/ 696191 h 1828800"/>
                <a:gd name="connsiteX71" fmla="*/ 2348346 w 2379519"/>
                <a:gd name="connsiteY71" fmla="*/ 665018 h 1828800"/>
                <a:gd name="connsiteX72" fmla="*/ 2327564 w 2379519"/>
                <a:gd name="connsiteY72" fmla="*/ 623455 h 1828800"/>
                <a:gd name="connsiteX73" fmla="*/ 2254828 w 2379519"/>
                <a:gd name="connsiteY73" fmla="*/ 519546 h 1828800"/>
                <a:gd name="connsiteX74" fmla="*/ 2244437 w 2379519"/>
                <a:gd name="connsiteY74" fmla="*/ 488373 h 1828800"/>
                <a:gd name="connsiteX75" fmla="*/ 2182091 w 2379519"/>
                <a:gd name="connsiteY75" fmla="*/ 415636 h 1828800"/>
                <a:gd name="connsiteX76" fmla="*/ 2140528 w 2379519"/>
                <a:gd name="connsiteY76" fmla="*/ 342900 h 1828800"/>
                <a:gd name="connsiteX77" fmla="*/ 2067791 w 2379519"/>
                <a:gd name="connsiteY77" fmla="*/ 280555 h 1828800"/>
                <a:gd name="connsiteX78" fmla="*/ 2005446 w 2379519"/>
                <a:gd name="connsiteY78" fmla="*/ 218209 h 1828800"/>
                <a:gd name="connsiteX79" fmla="*/ 1984664 w 2379519"/>
                <a:gd name="connsiteY79" fmla="*/ 187036 h 1828800"/>
                <a:gd name="connsiteX80" fmla="*/ 1901537 w 2379519"/>
                <a:gd name="connsiteY80" fmla="*/ 135082 h 1828800"/>
                <a:gd name="connsiteX81" fmla="*/ 1839191 w 2379519"/>
                <a:gd name="connsiteY81" fmla="*/ 93518 h 1828800"/>
                <a:gd name="connsiteX82" fmla="*/ 1808019 w 2379519"/>
                <a:gd name="connsiteY82" fmla="*/ 72736 h 1828800"/>
                <a:gd name="connsiteX83" fmla="*/ 1766455 w 2379519"/>
                <a:gd name="connsiteY83" fmla="*/ 51955 h 1828800"/>
                <a:gd name="connsiteX84" fmla="*/ 1641764 w 2379519"/>
                <a:gd name="connsiteY84" fmla="*/ 0 h 1828800"/>
                <a:gd name="connsiteX85" fmla="*/ 1569028 w 2379519"/>
                <a:gd name="connsiteY85"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379519" h="1828800">
                  <a:moveTo>
                    <a:pt x="1569028" y="0"/>
                  </a:moveTo>
                  <a:cubicBezTo>
                    <a:pt x="1548246" y="6927"/>
                    <a:pt x="1524909" y="8631"/>
                    <a:pt x="1506682" y="20782"/>
                  </a:cubicBezTo>
                  <a:cubicBezTo>
                    <a:pt x="1482228" y="37084"/>
                    <a:pt x="1467849" y="65493"/>
                    <a:pt x="1444337" y="83127"/>
                  </a:cubicBezTo>
                  <a:lnTo>
                    <a:pt x="1402773" y="114300"/>
                  </a:lnTo>
                  <a:cubicBezTo>
                    <a:pt x="1384714" y="168477"/>
                    <a:pt x="1405736" y="126677"/>
                    <a:pt x="1361210" y="166255"/>
                  </a:cubicBezTo>
                  <a:cubicBezTo>
                    <a:pt x="1339244" y="185781"/>
                    <a:pt x="1323318" y="212297"/>
                    <a:pt x="1298864" y="228600"/>
                  </a:cubicBezTo>
                  <a:cubicBezTo>
                    <a:pt x="1288473" y="235527"/>
                    <a:pt x="1277285" y="241387"/>
                    <a:pt x="1267691" y="249382"/>
                  </a:cubicBezTo>
                  <a:cubicBezTo>
                    <a:pt x="1227487" y="282886"/>
                    <a:pt x="1244488" y="283423"/>
                    <a:pt x="1194955" y="311727"/>
                  </a:cubicBezTo>
                  <a:cubicBezTo>
                    <a:pt x="1185445" y="317161"/>
                    <a:pt x="1174173" y="318654"/>
                    <a:pt x="1163782" y="322118"/>
                  </a:cubicBezTo>
                  <a:cubicBezTo>
                    <a:pt x="1153391" y="329045"/>
                    <a:pt x="1143780" y="337315"/>
                    <a:pt x="1132610" y="342900"/>
                  </a:cubicBezTo>
                  <a:cubicBezTo>
                    <a:pt x="1122813" y="347798"/>
                    <a:pt x="1111012" y="347972"/>
                    <a:pt x="1101437" y="353291"/>
                  </a:cubicBezTo>
                  <a:cubicBezTo>
                    <a:pt x="1079603" y="365421"/>
                    <a:pt x="1063322" y="388797"/>
                    <a:pt x="1039091" y="394855"/>
                  </a:cubicBezTo>
                  <a:lnTo>
                    <a:pt x="955964" y="415636"/>
                  </a:lnTo>
                  <a:cubicBezTo>
                    <a:pt x="945573" y="426027"/>
                    <a:pt x="936749" y="438268"/>
                    <a:pt x="924791" y="446809"/>
                  </a:cubicBezTo>
                  <a:cubicBezTo>
                    <a:pt x="912187" y="455812"/>
                    <a:pt x="896510" y="459622"/>
                    <a:pt x="883228" y="467591"/>
                  </a:cubicBezTo>
                  <a:cubicBezTo>
                    <a:pt x="861811" y="480442"/>
                    <a:pt x="843222" y="497985"/>
                    <a:pt x="820882" y="509155"/>
                  </a:cubicBezTo>
                  <a:cubicBezTo>
                    <a:pt x="807028" y="516082"/>
                    <a:pt x="792601" y="521967"/>
                    <a:pt x="779319" y="529936"/>
                  </a:cubicBezTo>
                  <a:cubicBezTo>
                    <a:pt x="757901" y="542786"/>
                    <a:pt x="739313" y="560330"/>
                    <a:pt x="716973" y="571500"/>
                  </a:cubicBezTo>
                  <a:cubicBezTo>
                    <a:pt x="703119" y="578427"/>
                    <a:pt x="688859" y="584597"/>
                    <a:pt x="675410" y="592282"/>
                  </a:cubicBezTo>
                  <a:cubicBezTo>
                    <a:pt x="664567" y="598478"/>
                    <a:pt x="655716" y="608145"/>
                    <a:pt x="644237" y="613064"/>
                  </a:cubicBezTo>
                  <a:cubicBezTo>
                    <a:pt x="631111" y="618690"/>
                    <a:pt x="616528" y="619991"/>
                    <a:pt x="602673" y="623455"/>
                  </a:cubicBezTo>
                  <a:cubicBezTo>
                    <a:pt x="572895" y="643306"/>
                    <a:pt x="497689" y="692608"/>
                    <a:pt x="488373" y="706582"/>
                  </a:cubicBezTo>
                  <a:cubicBezTo>
                    <a:pt x="463386" y="744062"/>
                    <a:pt x="447951" y="771630"/>
                    <a:pt x="405246" y="800100"/>
                  </a:cubicBezTo>
                  <a:cubicBezTo>
                    <a:pt x="394855" y="807027"/>
                    <a:pt x="383667" y="812887"/>
                    <a:pt x="374073" y="820882"/>
                  </a:cubicBezTo>
                  <a:cubicBezTo>
                    <a:pt x="294069" y="887552"/>
                    <a:pt x="389120" y="821242"/>
                    <a:pt x="311728" y="872836"/>
                  </a:cubicBezTo>
                  <a:cubicBezTo>
                    <a:pt x="280458" y="919741"/>
                    <a:pt x="276973" y="933799"/>
                    <a:pt x="238991" y="966355"/>
                  </a:cubicBezTo>
                  <a:cubicBezTo>
                    <a:pt x="225842" y="977625"/>
                    <a:pt x="211282" y="987136"/>
                    <a:pt x="197428" y="997527"/>
                  </a:cubicBezTo>
                  <a:cubicBezTo>
                    <a:pt x="148937" y="1070264"/>
                    <a:pt x="176646" y="1046018"/>
                    <a:pt x="124691" y="1080655"/>
                  </a:cubicBezTo>
                  <a:cubicBezTo>
                    <a:pt x="117764" y="1094509"/>
                    <a:pt x="112913" y="1109614"/>
                    <a:pt x="103910" y="1122218"/>
                  </a:cubicBezTo>
                  <a:cubicBezTo>
                    <a:pt x="95369" y="1134176"/>
                    <a:pt x="80888" y="1141164"/>
                    <a:pt x="72737" y="1153391"/>
                  </a:cubicBezTo>
                  <a:cubicBezTo>
                    <a:pt x="32584" y="1213620"/>
                    <a:pt x="100890" y="1158868"/>
                    <a:pt x="31173" y="1205346"/>
                  </a:cubicBezTo>
                  <a:cubicBezTo>
                    <a:pt x="27709" y="1215737"/>
                    <a:pt x="23791" y="1225987"/>
                    <a:pt x="20782" y="1236518"/>
                  </a:cubicBezTo>
                  <a:cubicBezTo>
                    <a:pt x="-5316" y="1327858"/>
                    <a:pt x="24916" y="1234507"/>
                    <a:pt x="0" y="1309255"/>
                  </a:cubicBezTo>
                  <a:cubicBezTo>
                    <a:pt x="3464" y="1388919"/>
                    <a:pt x="4275" y="1468742"/>
                    <a:pt x="10391" y="1548246"/>
                  </a:cubicBezTo>
                  <a:cubicBezTo>
                    <a:pt x="11231" y="1559166"/>
                    <a:pt x="15884" y="1569622"/>
                    <a:pt x="20782" y="1579418"/>
                  </a:cubicBezTo>
                  <a:cubicBezTo>
                    <a:pt x="26367" y="1590588"/>
                    <a:pt x="32733" y="1601760"/>
                    <a:pt x="41564" y="1610591"/>
                  </a:cubicBezTo>
                  <a:cubicBezTo>
                    <a:pt x="50395" y="1619422"/>
                    <a:pt x="62346" y="1624446"/>
                    <a:pt x="72737" y="1631373"/>
                  </a:cubicBezTo>
                  <a:cubicBezTo>
                    <a:pt x="76201" y="1641764"/>
                    <a:pt x="75383" y="1654801"/>
                    <a:pt x="83128" y="1662546"/>
                  </a:cubicBezTo>
                  <a:cubicBezTo>
                    <a:pt x="90873" y="1670291"/>
                    <a:pt x="104790" y="1667502"/>
                    <a:pt x="114300" y="1672936"/>
                  </a:cubicBezTo>
                  <a:cubicBezTo>
                    <a:pt x="129337" y="1681528"/>
                    <a:pt x="141178" y="1694930"/>
                    <a:pt x="155864" y="1704109"/>
                  </a:cubicBezTo>
                  <a:cubicBezTo>
                    <a:pt x="168999" y="1712319"/>
                    <a:pt x="184145" y="1716921"/>
                    <a:pt x="197428" y="1724891"/>
                  </a:cubicBezTo>
                  <a:cubicBezTo>
                    <a:pt x="218845" y="1737741"/>
                    <a:pt x="235542" y="1760397"/>
                    <a:pt x="259773" y="1766455"/>
                  </a:cubicBezTo>
                  <a:cubicBezTo>
                    <a:pt x="273628" y="1769919"/>
                    <a:pt x="287789" y="1772330"/>
                    <a:pt x="301337" y="1776846"/>
                  </a:cubicBezTo>
                  <a:cubicBezTo>
                    <a:pt x="319032" y="1782744"/>
                    <a:pt x="335117" y="1793433"/>
                    <a:pt x="353291" y="1797627"/>
                  </a:cubicBezTo>
                  <a:cubicBezTo>
                    <a:pt x="380501" y="1803906"/>
                    <a:pt x="408710" y="1804554"/>
                    <a:pt x="436419" y="1808018"/>
                  </a:cubicBezTo>
                  <a:cubicBezTo>
                    <a:pt x="516056" y="1827928"/>
                    <a:pt x="509096" y="1828800"/>
                    <a:pt x="633846" y="1828800"/>
                  </a:cubicBezTo>
                  <a:cubicBezTo>
                    <a:pt x="855546" y="1828800"/>
                    <a:pt x="1077191" y="1821873"/>
                    <a:pt x="1298864" y="1818409"/>
                  </a:cubicBezTo>
                  <a:cubicBezTo>
                    <a:pt x="1309255" y="1814945"/>
                    <a:pt x="1319970" y="1812333"/>
                    <a:pt x="1330037" y="1808018"/>
                  </a:cubicBezTo>
                  <a:cubicBezTo>
                    <a:pt x="1344274" y="1801916"/>
                    <a:pt x="1356905" y="1792134"/>
                    <a:pt x="1371600" y="1787236"/>
                  </a:cubicBezTo>
                  <a:cubicBezTo>
                    <a:pt x="1398696" y="1778204"/>
                    <a:pt x="1454728" y="1766455"/>
                    <a:pt x="1454728" y="1766455"/>
                  </a:cubicBezTo>
                  <a:cubicBezTo>
                    <a:pt x="1607233" y="1664783"/>
                    <a:pt x="1446811" y="1768010"/>
                    <a:pt x="1558637" y="1704109"/>
                  </a:cubicBezTo>
                  <a:cubicBezTo>
                    <a:pt x="1569480" y="1697913"/>
                    <a:pt x="1578640" y="1688912"/>
                    <a:pt x="1589810" y="1683327"/>
                  </a:cubicBezTo>
                  <a:cubicBezTo>
                    <a:pt x="1611114" y="1672675"/>
                    <a:pt x="1653172" y="1666499"/>
                    <a:pt x="1672937" y="1662546"/>
                  </a:cubicBezTo>
                  <a:cubicBezTo>
                    <a:pt x="1746044" y="1613808"/>
                    <a:pt x="1653343" y="1669894"/>
                    <a:pt x="1756064" y="1631373"/>
                  </a:cubicBezTo>
                  <a:cubicBezTo>
                    <a:pt x="1767757" y="1626988"/>
                    <a:pt x="1775825" y="1615663"/>
                    <a:pt x="1787237" y="1610591"/>
                  </a:cubicBezTo>
                  <a:cubicBezTo>
                    <a:pt x="1807255" y="1601694"/>
                    <a:pt x="1828330" y="1595122"/>
                    <a:pt x="1849582" y="1589809"/>
                  </a:cubicBezTo>
                  <a:cubicBezTo>
                    <a:pt x="1870675" y="1584536"/>
                    <a:pt x="1901448" y="1577971"/>
                    <a:pt x="1922319" y="1569027"/>
                  </a:cubicBezTo>
                  <a:cubicBezTo>
                    <a:pt x="1936556" y="1562925"/>
                    <a:pt x="1949187" y="1553144"/>
                    <a:pt x="1963882" y="1548246"/>
                  </a:cubicBezTo>
                  <a:cubicBezTo>
                    <a:pt x="2037058" y="1523854"/>
                    <a:pt x="1992582" y="1550791"/>
                    <a:pt x="2047010" y="1527464"/>
                  </a:cubicBezTo>
                  <a:cubicBezTo>
                    <a:pt x="2136890" y="1488943"/>
                    <a:pt x="2046639" y="1520660"/>
                    <a:pt x="2119746" y="1496291"/>
                  </a:cubicBezTo>
                  <a:cubicBezTo>
                    <a:pt x="2126673" y="1485900"/>
                    <a:pt x="2132533" y="1474712"/>
                    <a:pt x="2140528" y="1465118"/>
                  </a:cubicBezTo>
                  <a:cubicBezTo>
                    <a:pt x="2165529" y="1435116"/>
                    <a:pt x="2172222" y="1433598"/>
                    <a:pt x="2202873" y="1413164"/>
                  </a:cubicBezTo>
                  <a:cubicBezTo>
                    <a:pt x="2209800" y="1399309"/>
                    <a:pt x="2215445" y="1384735"/>
                    <a:pt x="2223655" y="1371600"/>
                  </a:cubicBezTo>
                  <a:cubicBezTo>
                    <a:pt x="2232834" y="1356914"/>
                    <a:pt x="2244762" y="1344128"/>
                    <a:pt x="2254828" y="1330036"/>
                  </a:cubicBezTo>
                  <a:cubicBezTo>
                    <a:pt x="2262087" y="1319874"/>
                    <a:pt x="2268683" y="1309255"/>
                    <a:pt x="2275610" y="1298864"/>
                  </a:cubicBezTo>
                  <a:cubicBezTo>
                    <a:pt x="2301722" y="1220520"/>
                    <a:pt x="2266501" y="1317079"/>
                    <a:pt x="2306782" y="1236518"/>
                  </a:cubicBezTo>
                  <a:cubicBezTo>
                    <a:pt x="2311680" y="1226722"/>
                    <a:pt x="2312275" y="1215142"/>
                    <a:pt x="2317173" y="1205346"/>
                  </a:cubicBezTo>
                  <a:cubicBezTo>
                    <a:pt x="2322758" y="1194176"/>
                    <a:pt x="2332883" y="1185585"/>
                    <a:pt x="2337955" y="1174173"/>
                  </a:cubicBezTo>
                  <a:cubicBezTo>
                    <a:pt x="2346852" y="1154155"/>
                    <a:pt x="2351810" y="1132609"/>
                    <a:pt x="2358737" y="1111827"/>
                  </a:cubicBezTo>
                  <a:lnTo>
                    <a:pt x="2379519" y="1049482"/>
                  </a:lnTo>
                  <a:cubicBezTo>
                    <a:pt x="2376055" y="931718"/>
                    <a:pt x="2378649" y="813620"/>
                    <a:pt x="2369128" y="696191"/>
                  </a:cubicBezTo>
                  <a:cubicBezTo>
                    <a:pt x="2368119" y="683743"/>
                    <a:pt x="2354542" y="675861"/>
                    <a:pt x="2348346" y="665018"/>
                  </a:cubicBezTo>
                  <a:cubicBezTo>
                    <a:pt x="2340661" y="651569"/>
                    <a:pt x="2335940" y="636485"/>
                    <a:pt x="2327564" y="623455"/>
                  </a:cubicBezTo>
                  <a:cubicBezTo>
                    <a:pt x="2304701" y="587891"/>
                    <a:pt x="2254828" y="519546"/>
                    <a:pt x="2254828" y="519546"/>
                  </a:cubicBezTo>
                  <a:cubicBezTo>
                    <a:pt x="2251364" y="509155"/>
                    <a:pt x="2249871" y="497883"/>
                    <a:pt x="2244437" y="488373"/>
                  </a:cubicBezTo>
                  <a:cubicBezTo>
                    <a:pt x="2226664" y="457270"/>
                    <a:pt x="2206658" y="440203"/>
                    <a:pt x="2182091" y="415636"/>
                  </a:cubicBezTo>
                  <a:cubicBezTo>
                    <a:pt x="2169387" y="390227"/>
                    <a:pt x="2158887" y="364931"/>
                    <a:pt x="2140528" y="342900"/>
                  </a:cubicBezTo>
                  <a:cubicBezTo>
                    <a:pt x="2103429" y="298382"/>
                    <a:pt x="2113663" y="321840"/>
                    <a:pt x="2067791" y="280555"/>
                  </a:cubicBezTo>
                  <a:cubicBezTo>
                    <a:pt x="2045946" y="260894"/>
                    <a:pt x="2021749" y="242663"/>
                    <a:pt x="2005446" y="218209"/>
                  </a:cubicBezTo>
                  <a:cubicBezTo>
                    <a:pt x="1998519" y="207818"/>
                    <a:pt x="1994416" y="194837"/>
                    <a:pt x="1984664" y="187036"/>
                  </a:cubicBezTo>
                  <a:cubicBezTo>
                    <a:pt x="1959149" y="166624"/>
                    <a:pt x="1928725" y="153207"/>
                    <a:pt x="1901537" y="135082"/>
                  </a:cubicBezTo>
                  <a:lnTo>
                    <a:pt x="1839191" y="93518"/>
                  </a:lnTo>
                  <a:cubicBezTo>
                    <a:pt x="1828800" y="86591"/>
                    <a:pt x="1819189" y="78321"/>
                    <a:pt x="1808019" y="72736"/>
                  </a:cubicBezTo>
                  <a:cubicBezTo>
                    <a:pt x="1794164" y="65809"/>
                    <a:pt x="1779904" y="59640"/>
                    <a:pt x="1766455" y="51955"/>
                  </a:cubicBezTo>
                  <a:cubicBezTo>
                    <a:pt x="1721549" y="26295"/>
                    <a:pt x="1711328" y="0"/>
                    <a:pt x="1641764" y="0"/>
                  </a:cubicBezTo>
                  <a:lnTo>
                    <a:pt x="1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4400828" y="4127717"/>
              <a:ext cx="4213236" cy="2339047"/>
              <a:chOff x="4343400" y="4083627"/>
              <a:chExt cx="4213236" cy="2339047"/>
            </a:xfrm>
          </p:grpSpPr>
          <p:sp>
            <p:nvSpPr>
              <p:cNvPr id="5" name="Oval 4"/>
              <p:cNvSpPr/>
              <p:nvPr/>
            </p:nvSpPr>
            <p:spPr>
              <a:xfrm>
                <a:off x="6130636" y="408362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23362" y="4596732"/>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79469" y="4605148"/>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21817" y="5089083"/>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39887" y="5108619"/>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96096" y="554453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68734" y="4083627"/>
                <a:ext cx="401782" cy="408933"/>
              </a:xfrm>
              <a:prstGeom prst="rect">
                <a:avLst/>
              </a:prstGeom>
              <a:noFill/>
              <a:ln>
                <a:noFill/>
              </a:ln>
            </p:spPr>
            <p:txBody>
              <a:bodyPr wrap="square" rtlCol="0">
                <a:spAutoFit/>
              </a:bodyPr>
              <a:lstStyle/>
              <a:p>
                <a:r>
                  <a:rPr lang="en-US" sz="1400" dirty="0"/>
                  <a:t>A</a:t>
                </a:r>
              </a:p>
            </p:txBody>
          </p:sp>
          <p:sp>
            <p:nvSpPr>
              <p:cNvPr id="12" name="TextBox 11"/>
              <p:cNvSpPr txBox="1"/>
              <p:nvPr/>
            </p:nvSpPr>
            <p:spPr>
              <a:xfrm>
                <a:off x="6882243" y="4629392"/>
                <a:ext cx="401782" cy="408933"/>
              </a:xfrm>
              <a:prstGeom prst="rect">
                <a:avLst/>
              </a:prstGeom>
              <a:noFill/>
              <a:ln>
                <a:noFill/>
              </a:ln>
            </p:spPr>
            <p:txBody>
              <a:bodyPr wrap="square" rtlCol="0">
                <a:spAutoFit/>
              </a:bodyPr>
              <a:lstStyle/>
              <a:p>
                <a:r>
                  <a:rPr lang="en-US" sz="1400" dirty="0"/>
                  <a:t>B</a:t>
                </a:r>
              </a:p>
            </p:txBody>
          </p:sp>
          <p:sp>
            <p:nvSpPr>
              <p:cNvPr id="13" name="TextBox 12"/>
              <p:cNvSpPr txBox="1"/>
              <p:nvPr/>
            </p:nvSpPr>
            <p:spPr>
              <a:xfrm>
                <a:off x="5517565" y="4633101"/>
                <a:ext cx="401782" cy="408933"/>
              </a:xfrm>
              <a:prstGeom prst="rect">
                <a:avLst/>
              </a:prstGeom>
              <a:noFill/>
              <a:ln>
                <a:noFill/>
              </a:ln>
            </p:spPr>
            <p:txBody>
              <a:bodyPr wrap="square" rtlCol="0">
                <a:spAutoFit/>
              </a:bodyPr>
              <a:lstStyle/>
              <a:p>
                <a:r>
                  <a:rPr lang="en-US" sz="1400" dirty="0"/>
                  <a:t>C</a:t>
                </a:r>
              </a:p>
            </p:txBody>
          </p:sp>
          <p:sp>
            <p:nvSpPr>
              <p:cNvPr id="14" name="TextBox 13"/>
              <p:cNvSpPr txBox="1"/>
              <p:nvPr/>
            </p:nvSpPr>
            <p:spPr>
              <a:xfrm>
                <a:off x="7471060" y="5140277"/>
                <a:ext cx="401782" cy="408933"/>
              </a:xfrm>
              <a:prstGeom prst="rect">
                <a:avLst/>
              </a:prstGeom>
              <a:noFill/>
              <a:ln>
                <a:noFill/>
              </a:ln>
            </p:spPr>
            <p:txBody>
              <a:bodyPr wrap="square" rtlCol="0">
                <a:spAutoFit/>
              </a:bodyPr>
              <a:lstStyle/>
              <a:p>
                <a:r>
                  <a:rPr lang="en-US" sz="1400" dirty="0"/>
                  <a:t>C</a:t>
                </a:r>
              </a:p>
            </p:txBody>
          </p:sp>
          <p:sp>
            <p:nvSpPr>
              <p:cNvPr id="15" name="TextBox 14"/>
              <p:cNvSpPr txBox="1"/>
              <p:nvPr/>
            </p:nvSpPr>
            <p:spPr>
              <a:xfrm>
                <a:off x="6944591" y="5572490"/>
                <a:ext cx="401782" cy="408933"/>
              </a:xfrm>
              <a:prstGeom prst="rect">
                <a:avLst/>
              </a:prstGeom>
              <a:noFill/>
              <a:ln>
                <a:noFill/>
              </a:ln>
            </p:spPr>
            <p:txBody>
              <a:bodyPr wrap="square" rtlCol="0">
                <a:spAutoFit/>
              </a:bodyPr>
              <a:lstStyle/>
              <a:p>
                <a:r>
                  <a:rPr lang="en-US" sz="1400" dirty="0"/>
                  <a:t>D</a:t>
                </a:r>
              </a:p>
            </p:txBody>
          </p:sp>
          <p:sp>
            <p:nvSpPr>
              <p:cNvPr id="16" name="Rectangle 15"/>
              <p:cNvSpPr/>
              <p:nvPr/>
            </p:nvSpPr>
            <p:spPr>
              <a:xfrm>
                <a:off x="5900290" y="504667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73772" y="5133974"/>
                <a:ext cx="401782" cy="408933"/>
              </a:xfrm>
              <a:prstGeom prst="rect">
                <a:avLst/>
              </a:prstGeom>
              <a:noFill/>
              <a:ln>
                <a:noFill/>
              </a:ln>
            </p:spPr>
            <p:txBody>
              <a:bodyPr wrap="square" rtlCol="0">
                <a:spAutoFit/>
              </a:bodyPr>
              <a:lstStyle/>
              <a:p>
                <a:r>
                  <a:rPr lang="en-US" sz="1400" dirty="0"/>
                  <a:t>D</a:t>
                </a:r>
              </a:p>
            </p:txBody>
          </p:sp>
          <p:sp>
            <p:nvSpPr>
              <p:cNvPr id="18" name="TextBox 17"/>
              <p:cNvSpPr txBox="1"/>
              <p:nvPr/>
            </p:nvSpPr>
            <p:spPr>
              <a:xfrm>
                <a:off x="5958648" y="5000888"/>
                <a:ext cx="401782" cy="408933"/>
              </a:xfrm>
              <a:prstGeom prst="rect">
                <a:avLst/>
              </a:prstGeom>
              <a:noFill/>
              <a:ln>
                <a:noFill/>
              </a:ln>
            </p:spPr>
            <p:txBody>
              <a:bodyPr wrap="square" rtlCol="0">
                <a:spAutoFit/>
              </a:bodyPr>
              <a:lstStyle/>
              <a:p>
                <a:r>
                  <a:rPr lang="en-US" sz="1400" dirty="0"/>
                  <a:t>1</a:t>
                </a:r>
              </a:p>
            </p:txBody>
          </p:sp>
          <p:sp>
            <p:nvSpPr>
              <p:cNvPr id="19" name="Rectangle 18"/>
              <p:cNvSpPr/>
              <p:nvPr/>
            </p:nvSpPr>
            <p:spPr>
              <a:xfrm>
                <a:off x="6450485" y="5044322"/>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12760" y="5572490"/>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97545" y="5574311"/>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02530"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7987"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96774" y="559420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50552" y="5547066"/>
                <a:ext cx="401782" cy="408933"/>
              </a:xfrm>
              <a:prstGeom prst="rect">
                <a:avLst/>
              </a:prstGeom>
              <a:noFill/>
              <a:ln>
                <a:noFill/>
              </a:ln>
            </p:spPr>
            <p:txBody>
              <a:bodyPr wrap="square" rtlCol="0">
                <a:spAutoFit/>
              </a:bodyPr>
              <a:lstStyle/>
              <a:p>
                <a:r>
                  <a:rPr lang="en-US" sz="1400" dirty="0"/>
                  <a:t>1</a:t>
                </a:r>
              </a:p>
            </p:txBody>
          </p:sp>
          <p:sp>
            <p:nvSpPr>
              <p:cNvPr id="26" name="TextBox 25"/>
              <p:cNvSpPr txBox="1"/>
              <p:nvPr/>
            </p:nvSpPr>
            <p:spPr>
              <a:xfrm>
                <a:off x="8154854" y="5568473"/>
                <a:ext cx="401782" cy="408933"/>
              </a:xfrm>
              <a:prstGeom prst="rect">
                <a:avLst/>
              </a:prstGeom>
              <a:noFill/>
              <a:ln>
                <a:noFill/>
              </a:ln>
            </p:spPr>
            <p:txBody>
              <a:bodyPr wrap="square" rtlCol="0">
                <a:spAutoFit/>
              </a:bodyPr>
              <a:lstStyle/>
              <a:p>
                <a:r>
                  <a:rPr lang="en-US" sz="1400" dirty="0"/>
                  <a:t>1</a:t>
                </a:r>
              </a:p>
            </p:txBody>
          </p:sp>
          <p:sp>
            <p:nvSpPr>
              <p:cNvPr id="27" name="TextBox 26"/>
              <p:cNvSpPr txBox="1"/>
              <p:nvPr/>
            </p:nvSpPr>
            <p:spPr>
              <a:xfrm>
                <a:off x="7521280" y="6013741"/>
                <a:ext cx="401782" cy="408933"/>
              </a:xfrm>
              <a:prstGeom prst="rect">
                <a:avLst/>
              </a:prstGeom>
              <a:noFill/>
              <a:ln>
                <a:noFill/>
              </a:ln>
            </p:spPr>
            <p:txBody>
              <a:bodyPr wrap="square" rtlCol="0">
                <a:spAutoFit/>
              </a:bodyPr>
              <a:lstStyle/>
              <a:p>
                <a:r>
                  <a:rPr lang="en-US" sz="1400" dirty="0"/>
                  <a:t>1</a:t>
                </a:r>
              </a:p>
            </p:txBody>
          </p:sp>
          <p:sp>
            <p:nvSpPr>
              <p:cNvPr id="28" name="TextBox 27"/>
              <p:cNvSpPr txBox="1"/>
              <p:nvPr/>
            </p:nvSpPr>
            <p:spPr>
              <a:xfrm>
                <a:off x="6450484" y="6004215"/>
                <a:ext cx="401782" cy="408933"/>
              </a:xfrm>
              <a:prstGeom prst="rect">
                <a:avLst/>
              </a:prstGeom>
              <a:noFill/>
              <a:ln>
                <a:noFill/>
              </a:ln>
            </p:spPr>
            <p:txBody>
              <a:bodyPr wrap="square" rtlCol="0">
                <a:spAutoFit/>
              </a:bodyPr>
              <a:lstStyle/>
              <a:p>
                <a:r>
                  <a:rPr lang="en-US" sz="1400" dirty="0"/>
                  <a:t>0</a:t>
                </a:r>
              </a:p>
            </p:txBody>
          </p:sp>
          <p:sp>
            <p:nvSpPr>
              <p:cNvPr id="29" name="TextBox 28"/>
              <p:cNvSpPr txBox="1"/>
              <p:nvPr/>
            </p:nvSpPr>
            <p:spPr>
              <a:xfrm>
                <a:off x="6476193" y="5000889"/>
                <a:ext cx="401782" cy="408933"/>
              </a:xfrm>
              <a:prstGeom prst="rect">
                <a:avLst/>
              </a:prstGeom>
              <a:noFill/>
              <a:ln>
                <a:noFill/>
              </a:ln>
            </p:spPr>
            <p:txBody>
              <a:bodyPr wrap="square" rtlCol="0">
                <a:spAutoFit/>
              </a:bodyPr>
              <a:lstStyle/>
              <a:p>
                <a:r>
                  <a:rPr lang="en-US" sz="1400" dirty="0"/>
                  <a:t>0</a:t>
                </a:r>
              </a:p>
            </p:txBody>
          </p:sp>
          <p:sp>
            <p:nvSpPr>
              <p:cNvPr id="30" name="TextBox 29"/>
              <p:cNvSpPr txBox="1"/>
              <p:nvPr/>
            </p:nvSpPr>
            <p:spPr>
              <a:xfrm>
                <a:off x="4553421" y="5547065"/>
                <a:ext cx="401782" cy="408933"/>
              </a:xfrm>
              <a:prstGeom prst="rect">
                <a:avLst/>
              </a:prstGeom>
              <a:noFill/>
              <a:ln>
                <a:noFill/>
              </a:ln>
            </p:spPr>
            <p:txBody>
              <a:bodyPr wrap="square" rtlCol="0">
                <a:spAutoFit/>
              </a:bodyPr>
              <a:lstStyle/>
              <a:p>
                <a:r>
                  <a:rPr lang="en-US" sz="1400" dirty="0"/>
                  <a:t>0</a:t>
                </a:r>
              </a:p>
            </p:txBody>
          </p:sp>
          <p:cxnSp>
            <p:nvCxnSpPr>
              <p:cNvPr id="32" name="Straight Connector 31"/>
              <p:cNvCxnSpPr>
                <a:stCxn id="5" idx="3"/>
              </p:cNvCxnSpPr>
              <p:nvPr/>
            </p:nvCxnSpPr>
            <p:spPr>
              <a:xfrm flipH="1">
                <a:off x="5843137" y="4394049"/>
                <a:ext cx="342281" cy="30209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7" idx="3"/>
                <a:endCxn id="8" idx="7"/>
              </p:cNvCxnSpPr>
              <p:nvPr/>
            </p:nvCxnSpPr>
            <p:spPr>
              <a:xfrm flipH="1">
                <a:off x="5241108" y="4915570"/>
                <a:ext cx="293143" cy="22677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0" idx="0"/>
              </p:cNvCxnSpPr>
              <p:nvPr/>
            </p:nvCxnSpPr>
            <p:spPr>
              <a:xfrm flipH="1">
                <a:off x="4754313" y="5399506"/>
                <a:ext cx="222287" cy="14755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239159" y="5400263"/>
                <a:ext cx="188350" cy="142292"/>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816039" y="4861437"/>
                <a:ext cx="162190" cy="18288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endCxn id="6" idx="1"/>
              </p:cNvCxnSpPr>
              <p:nvPr/>
            </p:nvCxnSpPr>
            <p:spPr>
              <a:xfrm>
                <a:off x="6491486" y="4348773"/>
                <a:ext cx="386658" cy="30121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6786458" y="4915570"/>
                <a:ext cx="91517" cy="12566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12" idx="2"/>
                <a:endCxn id="9" idx="1"/>
              </p:cNvCxnSpPr>
              <p:nvPr/>
            </p:nvCxnSpPr>
            <p:spPr>
              <a:xfrm>
                <a:off x="7083135" y="5038325"/>
                <a:ext cx="411535" cy="12355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782527" y="5399505"/>
                <a:ext cx="394835" cy="1947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9" idx="3"/>
              </p:cNvCxnSpPr>
              <p:nvPr/>
            </p:nvCxnSpPr>
            <p:spPr>
              <a:xfrm flipH="1">
                <a:off x="7258056" y="5419041"/>
                <a:ext cx="236613" cy="20491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7236783" y="5807304"/>
                <a:ext cx="319320" cy="21811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H="1">
                <a:off x="6725198" y="5832817"/>
                <a:ext cx="196327" cy="206709"/>
              </a:xfrm>
              <a:prstGeom prst="line">
                <a:avLst/>
              </a:prstGeom>
            </p:spPr>
            <p:style>
              <a:lnRef idx="1">
                <a:schemeClr val="dk1"/>
              </a:lnRef>
              <a:fillRef idx="0">
                <a:schemeClr val="dk1"/>
              </a:fillRef>
              <a:effectRef idx="0">
                <a:schemeClr val="dk1"/>
              </a:effectRef>
              <a:fontRef idx="minor">
                <a:schemeClr val="tx1"/>
              </a:fontRef>
            </p:style>
          </p:cxnSp>
          <p:sp>
            <p:nvSpPr>
              <p:cNvPr id="72" name="Freeform 71"/>
              <p:cNvSpPr/>
              <p:nvPr/>
            </p:nvSpPr>
            <p:spPr>
              <a:xfrm>
                <a:off x="4343400" y="4379208"/>
                <a:ext cx="1984664" cy="1865728"/>
              </a:xfrm>
              <a:custGeom>
                <a:avLst/>
                <a:gdLst>
                  <a:gd name="connsiteX0" fmla="*/ 1579418 w 1984664"/>
                  <a:gd name="connsiteY0" fmla="*/ 47319 h 1865728"/>
                  <a:gd name="connsiteX1" fmla="*/ 1527464 w 1984664"/>
                  <a:gd name="connsiteY1" fmla="*/ 16147 h 1865728"/>
                  <a:gd name="connsiteX2" fmla="*/ 1226127 w 1984664"/>
                  <a:gd name="connsiteY2" fmla="*/ 26537 h 1865728"/>
                  <a:gd name="connsiteX3" fmla="*/ 1163782 w 1984664"/>
                  <a:gd name="connsiteY3" fmla="*/ 57710 h 1865728"/>
                  <a:gd name="connsiteX4" fmla="*/ 1039091 w 1984664"/>
                  <a:gd name="connsiteY4" fmla="*/ 109665 h 1865728"/>
                  <a:gd name="connsiteX5" fmla="*/ 1007918 w 1984664"/>
                  <a:gd name="connsiteY5" fmla="*/ 130447 h 1865728"/>
                  <a:gd name="connsiteX6" fmla="*/ 914400 w 1984664"/>
                  <a:gd name="connsiteY6" fmla="*/ 203183 h 1865728"/>
                  <a:gd name="connsiteX7" fmla="*/ 841664 w 1984664"/>
                  <a:gd name="connsiteY7" fmla="*/ 234356 h 1865728"/>
                  <a:gd name="connsiteX8" fmla="*/ 779318 w 1984664"/>
                  <a:gd name="connsiteY8" fmla="*/ 275919 h 1865728"/>
                  <a:gd name="connsiteX9" fmla="*/ 737755 w 1984664"/>
                  <a:gd name="connsiteY9" fmla="*/ 307092 h 1865728"/>
                  <a:gd name="connsiteX10" fmla="*/ 706582 w 1984664"/>
                  <a:gd name="connsiteY10" fmla="*/ 317483 h 1865728"/>
                  <a:gd name="connsiteX11" fmla="*/ 644236 w 1984664"/>
                  <a:gd name="connsiteY11" fmla="*/ 348656 h 1865728"/>
                  <a:gd name="connsiteX12" fmla="*/ 581891 w 1984664"/>
                  <a:gd name="connsiteY12" fmla="*/ 390219 h 1865728"/>
                  <a:gd name="connsiteX13" fmla="*/ 550718 w 1984664"/>
                  <a:gd name="connsiteY13" fmla="*/ 421392 h 1865728"/>
                  <a:gd name="connsiteX14" fmla="*/ 509155 w 1984664"/>
                  <a:gd name="connsiteY14" fmla="*/ 452565 h 1865728"/>
                  <a:gd name="connsiteX15" fmla="*/ 477982 w 1984664"/>
                  <a:gd name="connsiteY15" fmla="*/ 473347 h 1865728"/>
                  <a:gd name="connsiteX16" fmla="*/ 405245 w 1984664"/>
                  <a:gd name="connsiteY16" fmla="*/ 525301 h 1865728"/>
                  <a:gd name="connsiteX17" fmla="*/ 384464 w 1984664"/>
                  <a:gd name="connsiteY17" fmla="*/ 556474 h 1865728"/>
                  <a:gd name="connsiteX18" fmla="*/ 374073 w 1984664"/>
                  <a:gd name="connsiteY18" fmla="*/ 587647 h 1865728"/>
                  <a:gd name="connsiteX19" fmla="*/ 342900 w 1984664"/>
                  <a:gd name="connsiteY19" fmla="*/ 618819 h 1865728"/>
                  <a:gd name="connsiteX20" fmla="*/ 290945 w 1984664"/>
                  <a:gd name="connsiteY20" fmla="*/ 670774 h 1865728"/>
                  <a:gd name="connsiteX21" fmla="*/ 280555 w 1984664"/>
                  <a:gd name="connsiteY21" fmla="*/ 701947 h 1865728"/>
                  <a:gd name="connsiteX22" fmla="*/ 228600 w 1984664"/>
                  <a:gd name="connsiteY22" fmla="*/ 764292 h 1865728"/>
                  <a:gd name="connsiteX23" fmla="*/ 197427 w 1984664"/>
                  <a:gd name="connsiteY23" fmla="*/ 826637 h 1865728"/>
                  <a:gd name="connsiteX24" fmla="*/ 145473 w 1984664"/>
                  <a:gd name="connsiteY24" fmla="*/ 920156 h 1865728"/>
                  <a:gd name="connsiteX25" fmla="*/ 124691 w 1984664"/>
                  <a:gd name="connsiteY25" fmla="*/ 961719 h 1865728"/>
                  <a:gd name="connsiteX26" fmla="*/ 114300 w 1984664"/>
                  <a:gd name="connsiteY26" fmla="*/ 992892 h 1865728"/>
                  <a:gd name="connsiteX27" fmla="*/ 83127 w 1984664"/>
                  <a:gd name="connsiteY27" fmla="*/ 1024065 h 1865728"/>
                  <a:gd name="connsiteX28" fmla="*/ 62345 w 1984664"/>
                  <a:gd name="connsiteY28" fmla="*/ 1055237 h 1865728"/>
                  <a:gd name="connsiteX29" fmla="*/ 51955 w 1984664"/>
                  <a:gd name="connsiteY29" fmla="*/ 1086410 h 1865728"/>
                  <a:gd name="connsiteX30" fmla="*/ 31173 w 1984664"/>
                  <a:gd name="connsiteY30" fmla="*/ 1117583 h 1865728"/>
                  <a:gd name="connsiteX31" fmla="*/ 20782 w 1984664"/>
                  <a:gd name="connsiteY31" fmla="*/ 1179928 h 1865728"/>
                  <a:gd name="connsiteX32" fmla="*/ 0 w 1984664"/>
                  <a:gd name="connsiteY32" fmla="*/ 1252665 h 1865728"/>
                  <a:gd name="connsiteX33" fmla="*/ 20782 w 1984664"/>
                  <a:gd name="connsiteY33" fmla="*/ 1439701 h 1865728"/>
                  <a:gd name="connsiteX34" fmla="*/ 31173 w 1984664"/>
                  <a:gd name="connsiteY34" fmla="*/ 1481265 h 1865728"/>
                  <a:gd name="connsiteX35" fmla="*/ 62345 w 1984664"/>
                  <a:gd name="connsiteY35" fmla="*/ 1502047 h 1865728"/>
                  <a:gd name="connsiteX36" fmla="*/ 93518 w 1984664"/>
                  <a:gd name="connsiteY36" fmla="*/ 1585174 h 1865728"/>
                  <a:gd name="connsiteX37" fmla="*/ 103909 w 1984664"/>
                  <a:gd name="connsiteY37" fmla="*/ 1616347 h 1865728"/>
                  <a:gd name="connsiteX38" fmla="*/ 114300 w 1984664"/>
                  <a:gd name="connsiteY38" fmla="*/ 1657910 h 1865728"/>
                  <a:gd name="connsiteX39" fmla="*/ 145473 w 1984664"/>
                  <a:gd name="connsiteY39" fmla="*/ 1689083 h 1865728"/>
                  <a:gd name="connsiteX40" fmla="*/ 249382 w 1984664"/>
                  <a:gd name="connsiteY40" fmla="*/ 1751428 h 1865728"/>
                  <a:gd name="connsiteX41" fmla="*/ 280555 w 1984664"/>
                  <a:gd name="connsiteY41" fmla="*/ 1761819 h 1865728"/>
                  <a:gd name="connsiteX42" fmla="*/ 342900 w 1984664"/>
                  <a:gd name="connsiteY42" fmla="*/ 1772210 h 1865728"/>
                  <a:gd name="connsiteX43" fmla="*/ 405245 w 1984664"/>
                  <a:gd name="connsiteY43" fmla="*/ 1792992 h 1865728"/>
                  <a:gd name="connsiteX44" fmla="*/ 436418 w 1984664"/>
                  <a:gd name="connsiteY44" fmla="*/ 1813774 h 1865728"/>
                  <a:gd name="connsiteX45" fmla="*/ 529936 w 1984664"/>
                  <a:gd name="connsiteY45" fmla="*/ 1824165 h 1865728"/>
                  <a:gd name="connsiteX46" fmla="*/ 571500 w 1984664"/>
                  <a:gd name="connsiteY46" fmla="*/ 1834556 h 1865728"/>
                  <a:gd name="connsiteX47" fmla="*/ 633845 w 1984664"/>
                  <a:gd name="connsiteY47" fmla="*/ 1855337 h 1865728"/>
                  <a:gd name="connsiteX48" fmla="*/ 685800 w 1984664"/>
                  <a:gd name="connsiteY48" fmla="*/ 1865728 h 1865728"/>
                  <a:gd name="connsiteX49" fmla="*/ 789709 w 1984664"/>
                  <a:gd name="connsiteY49" fmla="*/ 1855337 h 1865728"/>
                  <a:gd name="connsiteX50" fmla="*/ 883227 w 1984664"/>
                  <a:gd name="connsiteY50" fmla="*/ 1824165 h 1865728"/>
                  <a:gd name="connsiteX51" fmla="*/ 966355 w 1984664"/>
                  <a:gd name="connsiteY51" fmla="*/ 1803383 h 1865728"/>
                  <a:gd name="connsiteX52" fmla="*/ 1101436 w 1984664"/>
                  <a:gd name="connsiteY52" fmla="*/ 1772210 h 1865728"/>
                  <a:gd name="connsiteX53" fmla="*/ 1163782 w 1984664"/>
                  <a:gd name="connsiteY53" fmla="*/ 1751428 h 1865728"/>
                  <a:gd name="connsiteX54" fmla="*/ 1246909 w 1984664"/>
                  <a:gd name="connsiteY54" fmla="*/ 1699474 h 1865728"/>
                  <a:gd name="connsiteX55" fmla="*/ 1350818 w 1984664"/>
                  <a:gd name="connsiteY55" fmla="*/ 1657910 h 1865728"/>
                  <a:gd name="connsiteX56" fmla="*/ 1433945 w 1984664"/>
                  <a:gd name="connsiteY56" fmla="*/ 1605956 h 1865728"/>
                  <a:gd name="connsiteX57" fmla="*/ 1496291 w 1984664"/>
                  <a:gd name="connsiteY57" fmla="*/ 1564392 h 1865728"/>
                  <a:gd name="connsiteX58" fmla="*/ 1548245 w 1984664"/>
                  <a:gd name="connsiteY58" fmla="*/ 1512437 h 1865728"/>
                  <a:gd name="connsiteX59" fmla="*/ 1610591 w 1984664"/>
                  <a:gd name="connsiteY59" fmla="*/ 1460483 h 1865728"/>
                  <a:gd name="connsiteX60" fmla="*/ 1652155 w 1984664"/>
                  <a:gd name="connsiteY60" fmla="*/ 1398137 h 1865728"/>
                  <a:gd name="connsiteX61" fmla="*/ 1683327 w 1984664"/>
                  <a:gd name="connsiteY61" fmla="*/ 1366965 h 1865728"/>
                  <a:gd name="connsiteX62" fmla="*/ 1724891 w 1984664"/>
                  <a:gd name="connsiteY62" fmla="*/ 1304619 h 1865728"/>
                  <a:gd name="connsiteX63" fmla="*/ 1735282 w 1984664"/>
                  <a:gd name="connsiteY63" fmla="*/ 1273447 h 1865728"/>
                  <a:gd name="connsiteX64" fmla="*/ 1797627 w 1984664"/>
                  <a:gd name="connsiteY64" fmla="*/ 1221492 h 1865728"/>
                  <a:gd name="connsiteX65" fmla="*/ 1818409 w 1984664"/>
                  <a:gd name="connsiteY65" fmla="*/ 1190319 h 1865728"/>
                  <a:gd name="connsiteX66" fmla="*/ 1891145 w 1984664"/>
                  <a:gd name="connsiteY66" fmla="*/ 1127974 h 1865728"/>
                  <a:gd name="connsiteX67" fmla="*/ 1932709 w 1984664"/>
                  <a:gd name="connsiteY67" fmla="*/ 1065628 h 1865728"/>
                  <a:gd name="connsiteX68" fmla="*/ 1943100 w 1984664"/>
                  <a:gd name="connsiteY68" fmla="*/ 1034456 h 1865728"/>
                  <a:gd name="connsiteX69" fmla="*/ 1963882 w 1984664"/>
                  <a:gd name="connsiteY69" fmla="*/ 961719 h 1865728"/>
                  <a:gd name="connsiteX70" fmla="*/ 1974273 w 1984664"/>
                  <a:gd name="connsiteY70" fmla="*/ 868201 h 1865728"/>
                  <a:gd name="connsiteX71" fmla="*/ 1984664 w 1984664"/>
                  <a:gd name="connsiteY71" fmla="*/ 837028 h 1865728"/>
                  <a:gd name="connsiteX72" fmla="*/ 1974273 w 1984664"/>
                  <a:gd name="connsiteY72" fmla="*/ 546083 h 1865728"/>
                  <a:gd name="connsiteX73" fmla="*/ 1922318 w 1984664"/>
                  <a:gd name="connsiteY73" fmla="*/ 452565 h 1865728"/>
                  <a:gd name="connsiteX74" fmla="*/ 1880755 w 1984664"/>
                  <a:gd name="connsiteY74" fmla="*/ 390219 h 1865728"/>
                  <a:gd name="connsiteX75" fmla="*/ 1839191 w 1984664"/>
                  <a:gd name="connsiteY75" fmla="*/ 327874 h 1865728"/>
                  <a:gd name="connsiteX76" fmla="*/ 1818409 w 1984664"/>
                  <a:gd name="connsiteY76" fmla="*/ 296701 h 1865728"/>
                  <a:gd name="connsiteX77" fmla="*/ 1714500 w 1984664"/>
                  <a:gd name="connsiteY77" fmla="*/ 182401 h 1865728"/>
                  <a:gd name="connsiteX78" fmla="*/ 1683327 w 1984664"/>
                  <a:gd name="connsiteY78" fmla="*/ 151228 h 1865728"/>
                  <a:gd name="connsiteX79" fmla="*/ 1610591 w 1984664"/>
                  <a:gd name="connsiteY79" fmla="*/ 88883 h 1865728"/>
                  <a:gd name="connsiteX80" fmla="*/ 1579418 w 1984664"/>
                  <a:gd name="connsiteY80" fmla="*/ 47319 h 186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984664" h="1865728">
                    <a:moveTo>
                      <a:pt x="1579418" y="47319"/>
                    </a:moveTo>
                    <a:cubicBezTo>
                      <a:pt x="1565564" y="35196"/>
                      <a:pt x="1545528" y="25179"/>
                      <a:pt x="1527464" y="16147"/>
                    </a:cubicBezTo>
                    <a:cubicBezTo>
                      <a:pt x="1444364" y="-25403"/>
                      <a:pt x="1228834" y="26329"/>
                      <a:pt x="1226127" y="26537"/>
                    </a:cubicBezTo>
                    <a:cubicBezTo>
                      <a:pt x="1205345" y="36928"/>
                      <a:pt x="1185355" y="49081"/>
                      <a:pt x="1163782" y="57710"/>
                    </a:cubicBezTo>
                    <a:cubicBezTo>
                      <a:pt x="1079506" y="91421"/>
                      <a:pt x="1162449" y="27426"/>
                      <a:pt x="1039091" y="109665"/>
                    </a:cubicBezTo>
                    <a:cubicBezTo>
                      <a:pt x="1028700" y="116592"/>
                      <a:pt x="1017909" y="122954"/>
                      <a:pt x="1007918" y="130447"/>
                    </a:cubicBezTo>
                    <a:cubicBezTo>
                      <a:pt x="976325" y="154142"/>
                      <a:pt x="951865" y="190695"/>
                      <a:pt x="914400" y="203183"/>
                    </a:cubicBezTo>
                    <a:cubicBezTo>
                      <a:pt x="882149" y="213933"/>
                      <a:pt x="873767" y="215095"/>
                      <a:pt x="841664" y="234356"/>
                    </a:cubicBezTo>
                    <a:cubicBezTo>
                      <a:pt x="820247" y="247206"/>
                      <a:pt x="799299" y="260933"/>
                      <a:pt x="779318" y="275919"/>
                    </a:cubicBezTo>
                    <a:cubicBezTo>
                      <a:pt x="765464" y="286310"/>
                      <a:pt x="752791" y="298500"/>
                      <a:pt x="737755" y="307092"/>
                    </a:cubicBezTo>
                    <a:cubicBezTo>
                      <a:pt x="728245" y="312526"/>
                      <a:pt x="716379" y="312585"/>
                      <a:pt x="706582" y="317483"/>
                    </a:cubicBezTo>
                    <a:cubicBezTo>
                      <a:pt x="626009" y="357770"/>
                      <a:pt x="722590" y="322538"/>
                      <a:pt x="644236" y="348656"/>
                    </a:cubicBezTo>
                    <a:cubicBezTo>
                      <a:pt x="544795" y="448097"/>
                      <a:pt x="672118" y="330068"/>
                      <a:pt x="581891" y="390219"/>
                    </a:cubicBezTo>
                    <a:cubicBezTo>
                      <a:pt x="569664" y="398370"/>
                      <a:pt x="561875" y="411828"/>
                      <a:pt x="550718" y="421392"/>
                    </a:cubicBezTo>
                    <a:cubicBezTo>
                      <a:pt x="537569" y="432663"/>
                      <a:pt x="523247" y="442499"/>
                      <a:pt x="509155" y="452565"/>
                    </a:cubicBezTo>
                    <a:cubicBezTo>
                      <a:pt x="498993" y="459824"/>
                      <a:pt x="486813" y="464516"/>
                      <a:pt x="477982" y="473347"/>
                    </a:cubicBezTo>
                    <a:cubicBezTo>
                      <a:pt x="420578" y="530750"/>
                      <a:pt x="478175" y="507068"/>
                      <a:pt x="405245" y="525301"/>
                    </a:cubicBezTo>
                    <a:cubicBezTo>
                      <a:pt x="398318" y="535692"/>
                      <a:pt x="390049" y="545304"/>
                      <a:pt x="384464" y="556474"/>
                    </a:cubicBezTo>
                    <a:cubicBezTo>
                      <a:pt x="379566" y="566271"/>
                      <a:pt x="380149" y="578534"/>
                      <a:pt x="374073" y="587647"/>
                    </a:cubicBezTo>
                    <a:cubicBezTo>
                      <a:pt x="365922" y="599874"/>
                      <a:pt x="352308" y="607530"/>
                      <a:pt x="342900" y="618819"/>
                    </a:cubicBezTo>
                    <a:cubicBezTo>
                      <a:pt x="299603" y="670775"/>
                      <a:pt x="348097" y="632673"/>
                      <a:pt x="290945" y="670774"/>
                    </a:cubicBezTo>
                    <a:cubicBezTo>
                      <a:pt x="287482" y="681165"/>
                      <a:pt x="286631" y="692834"/>
                      <a:pt x="280555" y="701947"/>
                    </a:cubicBezTo>
                    <a:cubicBezTo>
                      <a:pt x="234589" y="770897"/>
                      <a:pt x="262600" y="696291"/>
                      <a:pt x="228600" y="764292"/>
                    </a:cubicBezTo>
                    <a:cubicBezTo>
                      <a:pt x="185582" y="850327"/>
                      <a:pt x="256981" y="737308"/>
                      <a:pt x="197427" y="826637"/>
                    </a:cubicBezTo>
                    <a:cubicBezTo>
                      <a:pt x="168694" y="912835"/>
                      <a:pt x="216926" y="777254"/>
                      <a:pt x="145473" y="920156"/>
                    </a:cubicBezTo>
                    <a:cubicBezTo>
                      <a:pt x="138546" y="934010"/>
                      <a:pt x="130793" y="947482"/>
                      <a:pt x="124691" y="961719"/>
                    </a:cubicBezTo>
                    <a:cubicBezTo>
                      <a:pt x="120376" y="971786"/>
                      <a:pt x="120376" y="983778"/>
                      <a:pt x="114300" y="992892"/>
                    </a:cubicBezTo>
                    <a:cubicBezTo>
                      <a:pt x="106149" y="1005119"/>
                      <a:pt x="92535" y="1012776"/>
                      <a:pt x="83127" y="1024065"/>
                    </a:cubicBezTo>
                    <a:cubicBezTo>
                      <a:pt x="75132" y="1033659"/>
                      <a:pt x="69272" y="1044846"/>
                      <a:pt x="62345" y="1055237"/>
                    </a:cubicBezTo>
                    <a:cubicBezTo>
                      <a:pt x="58882" y="1065628"/>
                      <a:pt x="56853" y="1076613"/>
                      <a:pt x="51955" y="1086410"/>
                    </a:cubicBezTo>
                    <a:cubicBezTo>
                      <a:pt x="46370" y="1097580"/>
                      <a:pt x="35122" y="1105735"/>
                      <a:pt x="31173" y="1117583"/>
                    </a:cubicBezTo>
                    <a:cubicBezTo>
                      <a:pt x="24511" y="1137570"/>
                      <a:pt x="24914" y="1159269"/>
                      <a:pt x="20782" y="1179928"/>
                    </a:cubicBezTo>
                    <a:cubicBezTo>
                      <a:pt x="14258" y="1212547"/>
                      <a:pt x="9904" y="1222954"/>
                      <a:pt x="0" y="1252665"/>
                    </a:cubicBezTo>
                    <a:cubicBezTo>
                      <a:pt x="16671" y="1502723"/>
                      <a:pt x="-7243" y="1341615"/>
                      <a:pt x="20782" y="1439701"/>
                    </a:cubicBezTo>
                    <a:cubicBezTo>
                      <a:pt x="24705" y="1453433"/>
                      <a:pt x="23251" y="1469382"/>
                      <a:pt x="31173" y="1481265"/>
                    </a:cubicBezTo>
                    <a:cubicBezTo>
                      <a:pt x="38100" y="1491656"/>
                      <a:pt x="51954" y="1495120"/>
                      <a:pt x="62345" y="1502047"/>
                    </a:cubicBezTo>
                    <a:cubicBezTo>
                      <a:pt x="82393" y="1602284"/>
                      <a:pt x="57843" y="1513824"/>
                      <a:pt x="93518" y="1585174"/>
                    </a:cubicBezTo>
                    <a:cubicBezTo>
                      <a:pt x="98416" y="1594971"/>
                      <a:pt x="100900" y="1605815"/>
                      <a:pt x="103909" y="1616347"/>
                    </a:cubicBezTo>
                    <a:cubicBezTo>
                      <a:pt x="107832" y="1630078"/>
                      <a:pt x="107215" y="1645511"/>
                      <a:pt x="114300" y="1657910"/>
                    </a:cubicBezTo>
                    <a:cubicBezTo>
                      <a:pt x="121591" y="1670669"/>
                      <a:pt x="133873" y="1680061"/>
                      <a:pt x="145473" y="1689083"/>
                    </a:cubicBezTo>
                    <a:cubicBezTo>
                      <a:pt x="175698" y="1712592"/>
                      <a:pt x="213391" y="1736004"/>
                      <a:pt x="249382" y="1751428"/>
                    </a:cubicBezTo>
                    <a:cubicBezTo>
                      <a:pt x="259450" y="1755743"/>
                      <a:pt x="269863" y="1759443"/>
                      <a:pt x="280555" y="1761819"/>
                    </a:cubicBezTo>
                    <a:cubicBezTo>
                      <a:pt x="301122" y="1766389"/>
                      <a:pt x="322461" y="1767100"/>
                      <a:pt x="342900" y="1772210"/>
                    </a:cubicBezTo>
                    <a:cubicBezTo>
                      <a:pt x="364152" y="1777523"/>
                      <a:pt x="387018" y="1780841"/>
                      <a:pt x="405245" y="1792992"/>
                    </a:cubicBezTo>
                    <a:cubicBezTo>
                      <a:pt x="415636" y="1799919"/>
                      <a:pt x="424302" y="1810745"/>
                      <a:pt x="436418" y="1813774"/>
                    </a:cubicBezTo>
                    <a:cubicBezTo>
                      <a:pt x="466846" y="1821381"/>
                      <a:pt x="498763" y="1820701"/>
                      <a:pt x="529936" y="1824165"/>
                    </a:cubicBezTo>
                    <a:cubicBezTo>
                      <a:pt x="543791" y="1827629"/>
                      <a:pt x="557821" y="1830452"/>
                      <a:pt x="571500" y="1834556"/>
                    </a:cubicBezTo>
                    <a:cubicBezTo>
                      <a:pt x="592482" y="1840850"/>
                      <a:pt x="612711" y="1849573"/>
                      <a:pt x="633845" y="1855337"/>
                    </a:cubicBezTo>
                    <a:cubicBezTo>
                      <a:pt x="650884" y="1859984"/>
                      <a:pt x="668482" y="1862264"/>
                      <a:pt x="685800" y="1865728"/>
                    </a:cubicBezTo>
                    <a:cubicBezTo>
                      <a:pt x="720436" y="1862264"/>
                      <a:pt x="755250" y="1860260"/>
                      <a:pt x="789709" y="1855337"/>
                    </a:cubicBezTo>
                    <a:cubicBezTo>
                      <a:pt x="827217" y="1849979"/>
                      <a:pt x="846945" y="1837771"/>
                      <a:pt x="883227" y="1824165"/>
                    </a:cubicBezTo>
                    <a:cubicBezTo>
                      <a:pt x="922185" y="1809556"/>
                      <a:pt x="918124" y="1813718"/>
                      <a:pt x="966355" y="1803383"/>
                    </a:cubicBezTo>
                    <a:cubicBezTo>
                      <a:pt x="969246" y="1802763"/>
                      <a:pt x="1075657" y="1779944"/>
                      <a:pt x="1101436" y="1772210"/>
                    </a:cubicBezTo>
                    <a:cubicBezTo>
                      <a:pt x="1122418" y="1765915"/>
                      <a:pt x="1163782" y="1751428"/>
                      <a:pt x="1163782" y="1751428"/>
                    </a:cubicBezTo>
                    <a:cubicBezTo>
                      <a:pt x="1244529" y="1670681"/>
                      <a:pt x="1165137" y="1735817"/>
                      <a:pt x="1246909" y="1699474"/>
                    </a:cubicBezTo>
                    <a:cubicBezTo>
                      <a:pt x="1356708" y="1650674"/>
                      <a:pt x="1241720" y="1679730"/>
                      <a:pt x="1350818" y="1657910"/>
                    </a:cubicBezTo>
                    <a:cubicBezTo>
                      <a:pt x="1445294" y="1594926"/>
                      <a:pt x="1296085" y="1693684"/>
                      <a:pt x="1433945" y="1605956"/>
                    </a:cubicBezTo>
                    <a:cubicBezTo>
                      <a:pt x="1455017" y="1592547"/>
                      <a:pt x="1496291" y="1564392"/>
                      <a:pt x="1496291" y="1564392"/>
                    </a:cubicBezTo>
                    <a:cubicBezTo>
                      <a:pt x="1551708" y="1481267"/>
                      <a:pt x="1478975" y="1581707"/>
                      <a:pt x="1548245" y="1512437"/>
                    </a:cubicBezTo>
                    <a:cubicBezTo>
                      <a:pt x="1606991" y="1453691"/>
                      <a:pt x="1521425" y="1505066"/>
                      <a:pt x="1610591" y="1460483"/>
                    </a:cubicBezTo>
                    <a:cubicBezTo>
                      <a:pt x="1624446" y="1439701"/>
                      <a:pt x="1634494" y="1415798"/>
                      <a:pt x="1652155" y="1398137"/>
                    </a:cubicBezTo>
                    <a:cubicBezTo>
                      <a:pt x="1662546" y="1387746"/>
                      <a:pt x="1674305" y="1378564"/>
                      <a:pt x="1683327" y="1366965"/>
                    </a:cubicBezTo>
                    <a:cubicBezTo>
                      <a:pt x="1698661" y="1347249"/>
                      <a:pt x="1716992" y="1328314"/>
                      <a:pt x="1724891" y="1304619"/>
                    </a:cubicBezTo>
                    <a:cubicBezTo>
                      <a:pt x="1728355" y="1294228"/>
                      <a:pt x="1729206" y="1282560"/>
                      <a:pt x="1735282" y="1273447"/>
                    </a:cubicBezTo>
                    <a:cubicBezTo>
                      <a:pt x="1751283" y="1249446"/>
                      <a:pt x="1774626" y="1236827"/>
                      <a:pt x="1797627" y="1221492"/>
                    </a:cubicBezTo>
                    <a:cubicBezTo>
                      <a:pt x="1804554" y="1211101"/>
                      <a:pt x="1810282" y="1199801"/>
                      <a:pt x="1818409" y="1190319"/>
                    </a:cubicBezTo>
                    <a:cubicBezTo>
                      <a:pt x="1852003" y="1151126"/>
                      <a:pt x="1854379" y="1152486"/>
                      <a:pt x="1891145" y="1127974"/>
                    </a:cubicBezTo>
                    <a:cubicBezTo>
                      <a:pt x="1905000" y="1107192"/>
                      <a:pt x="1924810" y="1089323"/>
                      <a:pt x="1932709" y="1065628"/>
                    </a:cubicBezTo>
                    <a:cubicBezTo>
                      <a:pt x="1936173" y="1055237"/>
                      <a:pt x="1940091" y="1044987"/>
                      <a:pt x="1943100" y="1034456"/>
                    </a:cubicBezTo>
                    <a:cubicBezTo>
                      <a:pt x="1969198" y="943116"/>
                      <a:pt x="1938966" y="1036467"/>
                      <a:pt x="1963882" y="961719"/>
                    </a:cubicBezTo>
                    <a:cubicBezTo>
                      <a:pt x="1967346" y="930546"/>
                      <a:pt x="1969117" y="899139"/>
                      <a:pt x="1974273" y="868201"/>
                    </a:cubicBezTo>
                    <a:cubicBezTo>
                      <a:pt x="1976074" y="857397"/>
                      <a:pt x="1984664" y="847981"/>
                      <a:pt x="1984664" y="837028"/>
                    </a:cubicBezTo>
                    <a:cubicBezTo>
                      <a:pt x="1984664" y="739985"/>
                      <a:pt x="1982803" y="642751"/>
                      <a:pt x="1974273" y="546083"/>
                    </a:cubicBezTo>
                    <a:cubicBezTo>
                      <a:pt x="1969351" y="490303"/>
                      <a:pt x="1955225" y="485471"/>
                      <a:pt x="1922318" y="452565"/>
                    </a:cubicBezTo>
                    <a:cubicBezTo>
                      <a:pt x="1902446" y="392949"/>
                      <a:pt x="1926157" y="448594"/>
                      <a:pt x="1880755" y="390219"/>
                    </a:cubicBezTo>
                    <a:cubicBezTo>
                      <a:pt x="1865421" y="370504"/>
                      <a:pt x="1853046" y="348656"/>
                      <a:pt x="1839191" y="327874"/>
                    </a:cubicBezTo>
                    <a:cubicBezTo>
                      <a:pt x="1832264" y="317483"/>
                      <a:pt x="1826211" y="306453"/>
                      <a:pt x="1818409" y="296701"/>
                    </a:cubicBezTo>
                    <a:cubicBezTo>
                      <a:pt x="1758486" y="221799"/>
                      <a:pt x="1792525" y="260427"/>
                      <a:pt x="1714500" y="182401"/>
                    </a:cubicBezTo>
                    <a:cubicBezTo>
                      <a:pt x="1704109" y="172010"/>
                      <a:pt x="1695083" y="160045"/>
                      <a:pt x="1683327" y="151228"/>
                    </a:cubicBezTo>
                    <a:cubicBezTo>
                      <a:pt x="1655592" y="130427"/>
                      <a:pt x="1632301" y="116020"/>
                      <a:pt x="1610591" y="88883"/>
                    </a:cubicBezTo>
                    <a:cubicBezTo>
                      <a:pt x="1605753" y="82835"/>
                      <a:pt x="1593272" y="59442"/>
                      <a:pt x="1579418" y="4731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 name="Rectangle 34"/>
          <p:cNvSpPr/>
          <p:nvPr/>
        </p:nvSpPr>
        <p:spPr>
          <a:xfrm>
            <a:off x="311991" y="369368"/>
            <a:ext cx="8713693" cy="646331"/>
          </a:xfrm>
          <a:prstGeom prst="rect">
            <a:avLst/>
          </a:prstGeom>
        </p:spPr>
        <p:txBody>
          <a:bodyPr wrap="square">
            <a:spAutoFit/>
          </a:bodyPr>
          <a:lstStyle/>
          <a:p>
            <a:r>
              <a:rPr lang="en-US" sz="3600" dirty="0">
                <a:solidFill>
                  <a:srgbClr val="A50021"/>
                </a:solidFill>
                <a:latin typeface="Times New Roman" pitchFamily="18" charset="0"/>
                <a:cs typeface="Times New Roman" pitchFamily="18" charset="0"/>
              </a:rPr>
              <a:t>Notes on Decision Tree Induction algorithms</a:t>
            </a:r>
            <a:endParaRPr lang="en-IN" sz="3600" dirty="0"/>
          </a:p>
        </p:txBody>
      </p:sp>
    </p:spTree>
    <p:extLst>
      <p:ext uri="{BB962C8B-B14F-4D97-AF65-F5344CB8AC3E}">
        <p14:creationId xmlns:p14="http://schemas.microsoft.com/office/powerpoint/2010/main" val="1789343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5" y="124461"/>
            <a:ext cx="8425339"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
        <p:nvSpPr>
          <p:cNvPr id="7" name="Content Placeholder 4"/>
          <p:cNvSpPr txBox="1">
            <a:spLocks/>
          </p:cNvSpPr>
          <p:nvPr/>
        </p:nvSpPr>
        <p:spPr>
          <a:xfrm>
            <a:off x="210780" y="2928512"/>
            <a:ext cx="8506500" cy="2227148"/>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None/>
            </a:pPr>
            <a:r>
              <a:rPr lang="en-IN" dirty="0">
                <a:solidFill>
                  <a:srgbClr val="073C8B"/>
                </a:solidFill>
              </a:rPr>
              <a:t>Data Mining: Concepts and Techniques, (3</a:t>
            </a:r>
            <a:r>
              <a:rPr lang="en-IN" baseline="30000" dirty="0">
                <a:solidFill>
                  <a:srgbClr val="073C8B"/>
                </a:solidFill>
              </a:rPr>
              <a:t>rd</a:t>
            </a:r>
            <a:r>
              <a:rPr lang="en-IN" dirty="0">
                <a:solidFill>
                  <a:srgbClr val="073C8B"/>
                </a:solidFill>
              </a:rPr>
              <a:t> </a:t>
            </a:r>
            <a:r>
              <a:rPr lang="en-IN" dirty="0" err="1">
                <a:solidFill>
                  <a:srgbClr val="073C8B"/>
                </a:solidFill>
              </a:rPr>
              <a:t>Edn</a:t>
            </a:r>
            <a:r>
              <a:rPr lang="en-IN" dirty="0">
                <a:solidFill>
                  <a:srgbClr val="073C8B"/>
                </a:solidFill>
              </a:rPr>
              <a:t>.), </a:t>
            </a:r>
            <a:r>
              <a:rPr lang="en-IN" dirty="0" err="1">
                <a:solidFill>
                  <a:srgbClr val="073C8B"/>
                </a:solidFill>
              </a:rPr>
              <a:t>Jiawei</a:t>
            </a:r>
            <a:r>
              <a:rPr lang="en-IN" dirty="0">
                <a:solidFill>
                  <a:srgbClr val="073C8B"/>
                </a:solidFill>
              </a:rPr>
              <a:t> Han, </a:t>
            </a:r>
            <a:r>
              <a:rPr lang="en-IN" dirty="0" err="1">
                <a:solidFill>
                  <a:srgbClr val="073C8B"/>
                </a:solidFill>
              </a:rPr>
              <a:t>Micheline</a:t>
            </a:r>
            <a:r>
              <a:rPr lang="en-IN" dirty="0">
                <a:solidFill>
                  <a:srgbClr val="073C8B"/>
                </a:solidFill>
              </a:rPr>
              <a:t> </a:t>
            </a:r>
            <a:r>
              <a:rPr lang="en-IN" dirty="0" err="1">
                <a:solidFill>
                  <a:srgbClr val="073C8B"/>
                </a:solidFill>
              </a:rPr>
              <a:t>Kamber</a:t>
            </a:r>
            <a:r>
              <a:rPr lang="en-IN" dirty="0">
                <a:solidFill>
                  <a:srgbClr val="073C8B"/>
                </a:solidFill>
              </a:rPr>
              <a:t>, </a:t>
            </a:r>
            <a:r>
              <a:rPr lang="en-IN" dirty="0"/>
              <a:t>Morgan Kaufmann</a:t>
            </a:r>
            <a:r>
              <a:rPr lang="en-IN" dirty="0">
                <a:solidFill>
                  <a:srgbClr val="073C8B"/>
                </a:solidFill>
              </a:rPr>
              <a:t>, 2015.</a:t>
            </a:r>
          </a:p>
          <a:p>
            <a:pPr marL="393192" lvl="1" indent="0">
              <a:buClr>
                <a:srgbClr val="0BD0D9"/>
              </a:buClr>
              <a:buNone/>
            </a:pPr>
            <a:endParaRPr lang="en-US" dirty="0">
              <a:solidFill>
                <a:srgbClr val="073C8B"/>
              </a:solidFill>
            </a:endParaRPr>
          </a:p>
          <a:p>
            <a:pPr marL="393192" lvl="1" indent="0">
              <a:buClr>
                <a:srgbClr val="0BD0D9"/>
              </a:buClr>
              <a:buNone/>
            </a:pPr>
            <a:r>
              <a:rPr lang="en-US" dirty="0">
                <a:solidFill>
                  <a:srgbClr val="073C8B"/>
                </a:solidFill>
              </a:rPr>
              <a:t>Introduction to Data Mining, Pang-</a:t>
            </a:r>
            <a:r>
              <a:rPr lang="en-US" dirty="0" err="1">
                <a:solidFill>
                  <a:srgbClr val="073C8B"/>
                </a:solidFill>
              </a:rPr>
              <a:t>Ning</a:t>
            </a:r>
            <a:r>
              <a:rPr lang="en-US" dirty="0">
                <a:solidFill>
                  <a:srgbClr val="073C8B"/>
                </a:solidFill>
              </a:rPr>
              <a:t> Tan,  Michael Steinbach, and </a:t>
            </a:r>
            <a:r>
              <a:rPr lang="en-US" dirty="0" err="1">
                <a:solidFill>
                  <a:srgbClr val="073C8B"/>
                </a:solidFill>
              </a:rPr>
              <a:t>Vipin</a:t>
            </a:r>
            <a:r>
              <a:rPr lang="en-US" dirty="0">
                <a:solidFill>
                  <a:srgbClr val="073C8B"/>
                </a:solidFill>
              </a:rPr>
              <a:t> Kumar,  Addison-Wesley, 2014</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3990093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84" y="2420888"/>
            <a:ext cx="8425339" cy="936104"/>
          </a:xfrm>
        </p:spPr>
        <p:txBody>
          <a:bodyPr>
            <a:normAutofit/>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90899"/>
                <a:ext cx="8425339" cy="4550229"/>
              </a:xfrm>
            </p:spPr>
            <p:txBody>
              <a:bodyPr>
                <a:normAutofit/>
              </a:bodyPr>
              <a:lstStyle/>
              <a:p>
                <a:pPr marL="0" indent="0" algn="just">
                  <a:buNone/>
                </a:pPr>
                <a:endParaRPr lang="en-IN" sz="9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a:t>Note</a:t>
                </a:r>
              </a:p>
              <a:p>
                <a:pPr marL="0" indent="0" algn="just">
                  <a:buNone/>
                </a:pPr>
                <a:endParaRPr lang="en-US" sz="1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algn="just"/>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measures the “impurity” of data set </a:t>
                </a:r>
                <a:r>
                  <a:rPr lang="en-US" sz="200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smallest value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of </a:t>
                </a:r>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zero</a:t>
                </a:r>
              </a:p>
              <a:p>
                <a:pPr lvl="1"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which it takes when all the classifications are same. </a:t>
                </a:r>
              </a:p>
              <a:p>
                <a:pPr lvl="5" algn="just"/>
                <a:endParaRPr lang="en-US" sz="1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It takes its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largest value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2"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when the classes are evenly distributed between the tuples, that is the frequency of each class is </a:t>
                </a:r>
                <a14:m>
                  <m:oMath xmlns:m="http://schemas.openxmlformats.org/officeDocument/2006/math">
                    <m:f>
                      <m:fPr>
                        <m:ctrlP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90899"/>
                <a:ext cx="8425339" cy="4550229"/>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100262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538352"/>
                <a:ext cx="7734300" cy="403411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 binary partition on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splits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into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then the </a:t>
                </a:r>
                <a:r>
                  <a:rPr lang="en-US"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weighted average Gini Index of splitting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denoted by </a:t>
                </a:r>
                <a14:m>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given by</a:t>
                </a: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binary partition of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reduces the impurity and the reduction in impurity is measured by</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7" name="Rectangle 6"/>
              <p:cNvSpPr>
                <a:spLocks noRot="1" noChangeAspect="1" noMove="1" noResize="1" noEditPoints="1" noAdjustHandles="1" noChangeArrowheads="1" noChangeShapeType="1" noTextEdit="1"/>
              </p:cNvSpPr>
              <p:nvPr/>
            </p:nvSpPr>
            <p:spPr>
              <a:xfrm>
                <a:off x="672911" y="1538344"/>
                <a:ext cx="7734300" cy="4034117"/>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54939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20.2: </a:t>
            </a:r>
            <a:r>
              <a:rPr lang="en-US" sz="2000" b="1" dirty="0">
                <a:solidFill>
                  <a:prstClr val="black"/>
                </a:solidFill>
                <a:latin typeface="Times New Roman" pitchFamily="18" charset="0"/>
                <a:cs typeface="Times New Roman" pitchFamily="18" charset="0"/>
              </a:rPr>
              <a:t>Gini Index of Diversity</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44772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Gini Index of Diversity  and CART</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643300"/>
                <a:ext cx="8425339" cy="3255276"/>
              </a:xfrm>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This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𝐴</m:t>
                        </m:r>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the Gini Index of diversity. </a:t>
                </a:r>
              </a:p>
              <a:p>
                <a:pPr lvl="5" algn="just"/>
                <a:endParaRPr lang="en-US" sz="12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It is also called as “impurity reduction”.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attribute that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maximizes</a:t>
                </a:r>
                <a:r>
                  <a:rPr lang="en-US" sz="2000" dirty="0">
                    <a:latin typeface="Times New Roman" panose="02020603050405020304" pitchFamily="18" charset="0"/>
                    <a:ea typeface="Tahoma" panose="020B0604030504040204" pitchFamily="34" charset="0"/>
                    <a:cs typeface="Times New Roman" panose="02020603050405020304" pitchFamily="18" charset="0"/>
                  </a:rPr>
                  <a:t> the reduction in impurity (or equivalently, has the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 value of</a:t>
                </a:r>
                <a14:m>
                  <m:oMath xmlns:m="http://schemas.openxmlformats.org/officeDocument/2006/math">
                    <m:r>
                      <a:rPr lang="en-US" sz="2000" b="0" i="0" smtClean="0">
                        <a:solidFill>
                          <a:srgbClr val="0B5ED7"/>
                        </a:solidFill>
                        <a:latin typeface="Cambria Math"/>
                        <a:ea typeface="Cambria Math" panose="02040503050406030204" pitchFamily="18" charset="0"/>
                        <a:cs typeface="Times New Roman" panose="02020603050405020304" pitchFamily="18" charset="0"/>
                      </a:rPr>
                      <m:t>  </m:t>
                    </m:r>
                    <m:r>
                      <a:rPr lang="en-US" sz="2000" i="1" smtClean="0">
                        <a:solidFill>
                          <a:srgbClr val="0B5ED7"/>
                        </a:solidFill>
                        <a:latin typeface="Cambria Math"/>
                        <a:ea typeface="Cambria Math" panose="02040503050406030204" pitchFamily="18" charset="0"/>
                        <a:cs typeface="Times New Roman" panose="02020603050405020304" pitchFamily="18" charset="0"/>
                      </a:rPr>
                      <m:t>𝐺</m:t>
                    </m:r>
                    <m:r>
                      <a:rPr lang="en-US" sz="2000" b="0" i="1" baseline="-25000" smtClean="0">
                        <a:solidFill>
                          <a:srgbClr val="0B5ED7"/>
                        </a:solidFill>
                        <a:latin typeface="Cambria Math"/>
                        <a:ea typeface="Cambria Math" panose="02040503050406030204" pitchFamily="18" charset="0"/>
                        <a:cs typeface="Times New Roman" panose="02020603050405020304" pitchFamily="18" charset="0"/>
                      </a:rPr>
                      <m:t>𝐴</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r>
                      <a:rPr lang="en-US" sz="2000" b="0" i="1" smtClean="0">
                        <a:solidFill>
                          <a:srgbClr val="0B5ED7"/>
                        </a:solidFill>
                        <a:latin typeface="Cambria Math"/>
                        <a:ea typeface="Cambria Math" panose="02040503050406030204" pitchFamily="18" charset="0"/>
                        <a:cs typeface="Times New Roman" panose="02020603050405020304" pitchFamily="18" charset="0"/>
                      </a:rPr>
                      <m:t>𝐷</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selected for the attribute to be </a:t>
                </a:r>
                <a:r>
                  <a:rPr lang="en-US"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643300"/>
                <a:ext cx="8425339" cy="3255276"/>
              </a:xfrm>
              <a:blipFill>
                <a:blip r:embed="rId2"/>
                <a:stretch>
                  <a:fillRect l="-602" t="-775"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84454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84561"/>
                <a:ext cx="8425339" cy="509041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CART algorithm considers a binary split for each attribute. </a:t>
                </a:r>
              </a:p>
              <a:p>
                <a:pPr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shall discuss how the same is possible for attribute with more than two values.</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 1: Discrete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case where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is a discrete-valued attribute having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discrete values </a:t>
                </a:r>
                <a14:m>
                  <m:oMath xmlns:m="http://schemas.openxmlformats.org/officeDocument/2006/math">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US" sz="2000" b="0" i="1" dirty="0" smtClean="0">
                            <a:latin typeface="Cambria Math"/>
                            <a:ea typeface="Tahoma" panose="020B0604030504040204" pitchFamily="34" charset="0"/>
                            <a:cs typeface="Times New Roman" panose="02020603050405020304" pitchFamily="18" charset="0"/>
                          </a:rPr>
                          <m:t>𝑚</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To determine the best binary split on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we examine all of the possible subsets say </a:t>
                </a:r>
                <a14:m>
                  <m:oMath xmlns:m="http://schemas.openxmlformats.org/officeDocument/2006/math">
                    <m:sSup>
                      <m:sSup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that can be formed using the values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Each subset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𝑆</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IN" sz="2000" i="1">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can be considered as a binary test for attribute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of the form </a:t>
                </a:r>
                <a14:m>
                  <m:oMath xmlns:m="http://schemas.openxmlformats.org/officeDocument/2006/math">
                    <m:r>
                      <a:rPr lang="en-IN" sz="2000">
                        <a:latin typeface="Cambria Math" panose="02040503050406030204" pitchFamily="18" charset="0"/>
                        <a:ea typeface="Tahoma" panose="020B0604030504040204" pitchFamily="34" charset="0"/>
                        <a:cs typeface="Times New Roman" panose="02020603050405020304" pitchFamily="18" charset="0"/>
                      </a:rPr>
                      <m:t>"</m:t>
                    </m:r>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r>
                      <a:rPr lang="en-IN" sz="2000" b="0" i="1" smtClean="0">
                        <a:latin typeface="Cambria Math" panose="02040503050406030204" pitchFamily="18" charset="0"/>
                        <a:ea typeface="Tahoma" panose="020B0604030504040204" pitchFamily="34"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84555"/>
                <a:ext cx="8425339" cy="5090415"/>
              </a:xfrm>
              <a:blipFill rotWithShape="1">
                <a:blip r:embed="rId2"/>
                <a:stretch>
                  <a:fillRect l="-507" t="-599"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77069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857" y="533149"/>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7205" y="1273958"/>
                <a:ext cx="8425339" cy="5236471"/>
              </a:xfrm>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Thus, given a data set </a:t>
                </a:r>
                <a:r>
                  <a:rPr lang="en-US" sz="2000" i="1" dirty="0">
                    <a:latin typeface="Times New Roman" panose="02020603050405020304" pitchFamily="18" charset="0"/>
                    <a:ea typeface="Tahoma" panose="020B0604030504040204" pitchFamily="34" charset="0"/>
                    <a:cs typeface="Times New Roman" panose="02020603050405020304" pitchFamily="18" charset="0"/>
                  </a:rPr>
                  <a:t>D</a:t>
                </a:r>
                <a:r>
                  <a:rPr lang="en-US" sz="2000" dirty="0">
                    <a:latin typeface="Times New Roman" panose="02020603050405020304" pitchFamily="18" charset="0"/>
                    <a:ea typeface="Tahoma" panose="020B0604030504040204" pitchFamily="34" charset="0"/>
                    <a:cs typeface="Times New Roman" panose="02020603050405020304" pitchFamily="18" charset="0"/>
                  </a:rPr>
                  <a:t>, we have to perform a test for an attribute value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like</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test is satisfied if the value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for the tuples is among the values listed in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then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a:ea typeface="Tahoma" panose="020B0604030504040204" pitchFamily="34" charset="0"/>
                            <a:cs typeface="Times New Roman" panose="02020603050405020304" pitchFamily="18" charset="0"/>
                          </a:rPr>
                          <m:t>𝑚</m:t>
                        </m:r>
                      </m:sup>
                    </m:sSup>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subsets, out of which the empty subset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the power set </a:t>
                </a:r>
                <a14:m>
                  <m:oMath xmlns:m="http://schemas.openxmlformats.org/officeDocument/2006/math">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𝑛</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should be excluded  (as they really do not represent a split).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panose="02040503050406030204" pitchFamily="18" charset="0"/>
                            <a:ea typeface="Tahoma" panose="020B0604030504040204" pitchFamily="34" charset="0"/>
                            <a:cs typeface="Times New Roman" panose="02020603050405020304" pitchFamily="18" charset="0"/>
                          </a:rPr>
                          <m:t>𝑚</m:t>
                        </m:r>
                      </m:sup>
                    </m:sSup>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ways to form two partitions of the dataset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based on the binary split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7205" y="1273958"/>
                <a:ext cx="8425339" cy="5236471"/>
              </a:xfrm>
              <a:blipFill>
                <a:blip r:embed="rId2"/>
                <a:stretch>
                  <a:fillRect l="-602" t="-966"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grpSp>
        <p:nvGrpSpPr>
          <p:cNvPr id="14" name="Group 13"/>
          <p:cNvGrpSpPr/>
          <p:nvPr/>
        </p:nvGrpSpPr>
        <p:grpSpPr>
          <a:xfrm>
            <a:off x="3113314" y="2161302"/>
            <a:ext cx="2612572" cy="1349384"/>
            <a:chOff x="3744686" y="3526976"/>
            <a:chExt cx="2612572" cy="1349384"/>
          </a:xfrm>
        </p:grpSpPr>
        <p:grpSp>
          <p:nvGrpSpPr>
            <p:cNvPr id="7" name="Group 6"/>
            <p:cNvGrpSpPr/>
            <p:nvPr/>
          </p:nvGrpSpPr>
          <p:grpSpPr>
            <a:xfrm>
              <a:off x="3929743" y="3526976"/>
              <a:ext cx="2427515" cy="947056"/>
              <a:chOff x="5355772" y="3810000"/>
              <a:chExt cx="2427515" cy="947056"/>
            </a:xfrm>
          </p:grpSpPr>
          <p:grpSp>
            <p:nvGrpSpPr>
              <p:cNvPr id="8" name="Group 7"/>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10" name="Oval 9"/>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IN" i="1">
                                    <a:latin typeface="Cambria Math" panose="02040503050406030204" pitchFamily="18" charset="0"/>
                                    <a:ea typeface="Tahoma" panose="020B0604030504040204" pitchFamily="34" charset="0"/>
                                    <a:cs typeface="Times New Roman" panose="02020603050405020304" pitchFamily="18" charset="0"/>
                                  </a:rPr>
                                  <m:t>𝐴</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Tahoma" panose="020B0604030504040204" pitchFamily="34" charset="0"/>
                                    <a:cs typeface="Times New Roman" panose="02020603050405020304" pitchFamily="18" charset="0"/>
                                  </a:rPr>
                                  <m:t>𝑆</m:t>
                                </m:r>
                              </m:e>
                              <m:sub>
                                <m:r>
                                  <a:rPr lang="en-IN" i="1">
                                    <a:latin typeface="Cambria Math" panose="02040503050406030204" pitchFamily="18" charset="0"/>
                                    <a:ea typeface="Tahoma" panose="020B0604030504040204" pitchFamily="34" charset="0"/>
                                    <a:cs typeface="Times New Roman" panose="02020603050405020304" pitchFamily="18" charset="0"/>
                                  </a:rPr>
                                  <m:t>𝐴</m:t>
                                </m:r>
                              </m:sub>
                            </m:sSub>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5747657" y="4071258"/>
                      <a:ext cx="1306286" cy="468086"/>
                    </a:xfrm>
                    <a:prstGeom prst="ellipse">
                      <a:avLst/>
                    </a:prstGeom>
                    <a:blipFill>
                      <a:blip r:embed="rId3"/>
                      <a:stretch>
                        <a:fillRect/>
                      </a:stretch>
                    </a:blipFill>
                  </p:spPr>
                  <p:txBody>
                    <a:bodyPr/>
                    <a:lstStyle/>
                    <a:p>
                      <a:r>
                        <a:rPr lang="en-US">
                          <a:noFill/>
                        </a:rPr>
                        <a:t> </a:t>
                      </a:r>
                    </a:p>
                  </p:txBody>
                </p:sp>
              </mc:Fallback>
            </mc:AlternateContent>
            <p:cxnSp>
              <p:nvCxnSpPr>
                <p:cNvPr id="11" name="Straight Connector 10"/>
                <p:cNvCxnSpPr>
                  <a:stCxn id="10"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12" name="Straight Connector 11"/>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5"/>
                  <a:stretch>
                    <a:fillRect/>
                  </a:stretch>
                </a:blipFill>
              </p:spPr>
              <p:txBody>
                <a:bodyPr/>
                <a:lstStyle/>
                <a:p>
                  <a:r>
                    <a:rPr lang="en-US">
                      <a:noFill/>
                    </a:rPr>
                    <a:t> </a:t>
                  </a:r>
                </a:p>
              </p:txBody>
            </p:sp>
          </mc:Fallback>
        </mc:AlternateContent>
      </p:grpSp>
      <p:sp>
        <p:nvSpPr>
          <p:cNvPr id="15" name="TextBox 14"/>
          <p:cNvSpPr txBox="1"/>
          <p:nvPr/>
        </p:nvSpPr>
        <p:spPr>
          <a:xfrm>
            <a:off x="4141695" y="1690939"/>
            <a:ext cx="996360" cy="369332"/>
          </a:xfrm>
          <a:prstGeom prst="rect">
            <a:avLst/>
          </a:prstGeom>
          <a:noFill/>
        </p:spPr>
        <p:txBody>
          <a:bodyPr wrap="square" rtlCol="0">
            <a:spAutoFit/>
          </a:bodyPr>
          <a:lstStyle/>
          <a:p>
            <a:r>
              <a:rPr lang="en-IN" dirty="0"/>
              <a:t>D</a:t>
            </a:r>
            <a:endParaRPr lang="en-US" dirty="0"/>
          </a:p>
        </p:txBody>
      </p:sp>
      <p:cxnSp>
        <p:nvCxnSpPr>
          <p:cNvPr id="17" name="Straight Arrow Connector 16"/>
          <p:cNvCxnSpPr/>
          <p:nvPr/>
        </p:nvCxnSpPr>
        <p:spPr>
          <a:xfrm>
            <a:off x="4299856" y="1998463"/>
            <a:ext cx="10885" cy="16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369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7712</TotalTime>
  <Words>4248</Words>
  <Application>Microsoft Macintosh PowerPoint</Application>
  <PresentationFormat>Custom</PresentationFormat>
  <Paragraphs>758</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Cambria Math</vt:lpstr>
      <vt:lpstr>Garamond</vt:lpstr>
      <vt:lpstr>Gill Sans MT</vt:lpstr>
      <vt:lpstr>Times New Roman</vt:lpstr>
      <vt:lpstr>Wingdings 2</vt:lpstr>
      <vt:lpstr>Office Theme</vt:lpstr>
      <vt:lpstr>Brain Computer Interaction</vt:lpstr>
      <vt:lpstr>Algorithm CART</vt:lpstr>
      <vt:lpstr>CART Algorithm</vt:lpstr>
      <vt:lpstr>Gini Index of Diversity</vt:lpstr>
      <vt:lpstr>Gini Index of Diversity</vt:lpstr>
      <vt:lpstr>Gini Index of Diversity</vt:lpstr>
      <vt:lpstr>Gini Index of Diversity  and CART</vt:lpstr>
      <vt:lpstr>n-ary Attribute Values to Binary Splitting</vt:lpstr>
      <vt:lpstr>n-ary Attribute Values to Binary Splitting</vt:lpstr>
      <vt:lpstr>n-ary Attribute Values to Binary Splitting</vt:lpstr>
      <vt:lpstr>n-ary Attribute Values to Binary Splitting</vt:lpstr>
      <vt:lpstr>CART Algorithm : Illustration</vt:lpstr>
      <vt:lpstr>CART Algorithm : Illustration</vt:lpstr>
      <vt:lpstr>CART Algorithm : Illustration</vt:lpstr>
      <vt:lpstr>CART Algorithm : Illustration</vt:lpstr>
      <vt:lpstr>CART Algorithm : Illustration</vt:lpstr>
      <vt:lpstr>CART Algorithm : Illustration</vt:lpstr>
      <vt:lpstr>Calculating γ using Frequency Table</vt:lpstr>
      <vt:lpstr>Calculating γ using Frequency Table</vt:lpstr>
      <vt:lpstr>Illustration: Calculating γ using Frequency Table</vt:lpstr>
      <vt:lpstr>Illustration: Calculating γ using Frequency Table</vt:lpstr>
      <vt:lpstr>PowerPoint Presentation</vt:lpstr>
      <vt:lpstr>Decision Trees with ID3 and CART Algorithms</vt:lpstr>
      <vt:lpstr>Algorithm C4.5</vt:lpstr>
      <vt:lpstr>Algorithm C4.5 : Introduction</vt:lpstr>
      <vt:lpstr>Algorithm C4.5 : Introduction</vt:lpstr>
      <vt:lpstr>Algorithm: C 4.5 : Introduction</vt:lpstr>
      <vt:lpstr>Algorithm: C 4.5 : Introduction</vt:lpstr>
      <vt:lpstr>Algorithm: C4.5 : Gain Ratio</vt:lpstr>
      <vt:lpstr>Physical Interpretation of E_A^∗(D)  </vt:lpstr>
      <vt:lpstr>Physical Interpretation of E_A^∗(D )</vt:lpstr>
      <vt:lpstr>Physical Interpretation of E_A^∗(D)  </vt:lpstr>
      <vt:lpstr>Physical Interpretation of E_A^∗(D)  </vt:lpstr>
      <vt:lpstr>Physical Interpretation of β(A,B)</vt:lpstr>
      <vt:lpstr>Calculation of β using Frequency Table</vt:lpstr>
      <vt:lpstr>Summary of Decision Tree Induction Algorithms</vt:lpstr>
      <vt:lpstr>Table 20.6</vt:lpstr>
      <vt:lpstr>PowerPoint Presentation</vt:lpstr>
      <vt:lpstr>PowerPoint Presentation</vt:lpstr>
      <vt:lpstr>Notes on Decision Tree Induction algorithms</vt:lpstr>
      <vt:lpstr>PowerPoint Presentation</vt:lpstr>
      <vt:lpstr>Reference</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subject/>
  <dc:creator>sreeja</dc:creator>
  <cp:keywords/>
  <dc:description/>
  <cp:lastModifiedBy>Microsoft Office User</cp:lastModifiedBy>
  <cp:revision>924</cp:revision>
  <dcterms:created xsi:type="dcterms:W3CDTF">2016-07-28T11:27:44Z</dcterms:created>
  <dcterms:modified xsi:type="dcterms:W3CDTF">2023-04-04T02:09:38Z</dcterms:modified>
  <cp:category/>
</cp:coreProperties>
</file>