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8"/>
  </p:notesMasterIdLst>
  <p:sldIdLst>
    <p:sldId id="495" r:id="rId2"/>
    <p:sldId id="276" r:id="rId3"/>
    <p:sldId id="366" r:id="rId4"/>
    <p:sldId id="367" r:id="rId5"/>
    <p:sldId id="387" r:id="rId6"/>
    <p:sldId id="424" r:id="rId7"/>
    <p:sldId id="425" r:id="rId8"/>
    <p:sldId id="426" r:id="rId9"/>
    <p:sldId id="427" r:id="rId10"/>
    <p:sldId id="428" r:id="rId11"/>
    <p:sldId id="429" r:id="rId12"/>
    <p:sldId id="430" r:id="rId13"/>
    <p:sldId id="431" r:id="rId14"/>
    <p:sldId id="432" r:id="rId15"/>
    <p:sldId id="434" r:id="rId16"/>
    <p:sldId id="435" r:id="rId17"/>
    <p:sldId id="436" r:id="rId18"/>
    <p:sldId id="437" r:id="rId19"/>
    <p:sldId id="440" r:id="rId20"/>
    <p:sldId id="441" r:id="rId21"/>
    <p:sldId id="447" r:id="rId22"/>
    <p:sldId id="451" r:id="rId23"/>
    <p:sldId id="452" r:id="rId24"/>
    <p:sldId id="453" r:id="rId25"/>
    <p:sldId id="454" r:id="rId26"/>
    <p:sldId id="455" r:id="rId27"/>
    <p:sldId id="456" r:id="rId28"/>
    <p:sldId id="457" r:id="rId29"/>
    <p:sldId id="458" r:id="rId30"/>
    <p:sldId id="459" r:id="rId31"/>
    <p:sldId id="460" r:id="rId32"/>
    <p:sldId id="462" r:id="rId33"/>
    <p:sldId id="463" r:id="rId34"/>
    <p:sldId id="464" r:id="rId35"/>
    <p:sldId id="465" r:id="rId36"/>
    <p:sldId id="294" r:id="rId37"/>
  </p:sldIdLst>
  <p:sldSz cx="936148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ED7"/>
    <a:srgbClr val="A50021"/>
    <a:srgbClr val="CC0099"/>
    <a:srgbClr val="073C8B"/>
    <a:srgbClr val="800000"/>
    <a:srgbClr val="003399"/>
    <a:srgbClr val="FF66FF"/>
    <a:srgbClr val="CC3300"/>
    <a:srgbClr val="EBEBB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2" autoAdjust="0"/>
    <p:restoredTop sz="94660"/>
  </p:normalViewPr>
  <p:slideViewPr>
    <p:cSldViewPr snapToGrid="0">
      <p:cViewPr varScale="1">
        <p:scale>
          <a:sx n="106" d="100"/>
          <a:sy n="106" d="100"/>
        </p:scale>
        <p:origin x="1536" y="184"/>
      </p:cViewPr>
      <p:guideLst>
        <p:guide orient="horz" pos="2160"/>
        <p:guide pos="294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27"/>
    </mc:Choice>
    <mc:Fallback>
      <c:style val="27"/>
    </mc:Fallback>
  </mc:AlternateContent>
  <c:chart>
    <c:autoTitleDeleted val="1"/>
    <c:plotArea>
      <c:layout/>
      <c:scatterChart>
        <c:scatterStyle val="lineMarker"/>
        <c:varyColors val="0"/>
        <c:ser>
          <c:idx val="0"/>
          <c:order val="0"/>
          <c:tx>
            <c:strRef>
              <c:f>Sheet1!$B$1</c:f>
              <c:strCache>
                <c:ptCount val="1"/>
                <c:pt idx="0">
                  <c:v>A2</c:v>
                </c:pt>
              </c:strCache>
            </c:strRef>
          </c:tx>
          <c:spPr>
            <a:ln w="66675">
              <a:noFill/>
            </a:ln>
          </c:spPr>
          <c:xVal>
            <c:numRef>
              <c:f>Sheet1!$A$2:$A$17</c:f>
              <c:numCache>
                <c:formatCode>General</c:formatCode>
                <c:ptCount val="16"/>
                <c:pt idx="0">
                  <c:v>6.8</c:v>
                </c:pt>
                <c:pt idx="1">
                  <c:v>0.8</c:v>
                </c:pt>
                <c:pt idx="2">
                  <c:v>1.2</c:v>
                </c:pt>
                <c:pt idx="3">
                  <c:v>2.8</c:v>
                </c:pt>
                <c:pt idx="4">
                  <c:v>3.8</c:v>
                </c:pt>
                <c:pt idx="5">
                  <c:v>4.4000000000000004</c:v>
                </c:pt>
                <c:pt idx="6">
                  <c:v>4.8</c:v>
                </c:pt>
                <c:pt idx="7">
                  <c:v>6</c:v>
                </c:pt>
                <c:pt idx="8">
                  <c:v>6.2</c:v>
                </c:pt>
                <c:pt idx="9">
                  <c:v>7.6</c:v>
                </c:pt>
                <c:pt idx="10">
                  <c:v>7.8</c:v>
                </c:pt>
                <c:pt idx="11">
                  <c:v>6.6</c:v>
                </c:pt>
                <c:pt idx="12">
                  <c:v>8.1999999999999993</c:v>
                </c:pt>
                <c:pt idx="13">
                  <c:v>8.4</c:v>
                </c:pt>
                <c:pt idx="14">
                  <c:v>9</c:v>
                </c:pt>
                <c:pt idx="15">
                  <c:v>9.6</c:v>
                </c:pt>
              </c:numCache>
            </c:numRef>
          </c:xVal>
          <c:yVal>
            <c:numRef>
              <c:f>Sheet1!$B$2:$B$17</c:f>
              <c:numCache>
                <c:formatCode>General</c:formatCode>
                <c:ptCount val="16"/>
                <c:pt idx="0">
                  <c:v>12.6</c:v>
                </c:pt>
                <c:pt idx="1">
                  <c:v>9.8000000000000007</c:v>
                </c:pt>
                <c:pt idx="2">
                  <c:v>11.6</c:v>
                </c:pt>
                <c:pt idx="3">
                  <c:v>9.6</c:v>
                </c:pt>
                <c:pt idx="4">
                  <c:v>9.9</c:v>
                </c:pt>
                <c:pt idx="5">
                  <c:v>6.5</c:v>
                </c:pt>
                <c:pt idx="6">
                  <c:v>1.1000000000000001</c:v>
                </c:pt>
                <c:pt idx="7">
                  <c:v>19.899999999999999</c:v>
                </c:pt>
                <c:pt idx="8">
                  <c:v>18.5</c:v>
                </c:pt>
                <c:pt idx="9">
                  <c:v>17.399999999999999</c:v>
                </c:pt>
                <c:pt idx="10">
                  <c:v>12.2</c:v>
                </c:pt>
                <c:pt idx="11">
                  <c:v>7.7</c:v>
                </c:pt>
                <c:pt idx="12">
                  <c:v>4.5</c:v>
                </c:pt>
                <c:pt idx="13">
                  <c:v>6.9</c:v>
                </c:pt>
                <c:pt idx="14">
                  <c:v>3.4</c:v>
                </c:pt>
                <c:pt idx="15">
                  <c:v>11.1</c:v>
                </c:pt>
              </c:numCache>
            </c:numRef>
          </c:yVal>
          <c:smooth val="0"/>
          <c:extLst>
            <c:ext xmlns:c16="http://schemas.microsoft.com/office/drawing/2014/chart" uri="{C3380CC4-5D6E-409C-BE32-E72D297353CC}">
              <c16:uniqueId val="{00000000-9A91-754A-A6F0-0F91F762B541}"/>
            </c:ext>
          </c:extLst>
        </c:ser>
        <c:dLbls>
          <c:showLegendKey val="0"/>
          <c:showVal val="0"/>
          <c:showCatName val="0"/>
          <c:showSerName val="0"/>
          <c:showPercent val="0"/>
          <c:showBubbleSize val="0"/>
        </c:dLbls>
        <c:axId val="11764016"/>
        <c:axId val="11766192"/>
      </c:scatterChart>
      <c:valAx>
        <c:axId val="11764016"/>
        <c:scaling>
          <c:orientation val="minMax"/>
        </c:scaling>
        <c:delete val="0"/>
        <c:axPos val="b"/>
        <c:title>
          <c:tx>
            <c:rich>
              <a:bodyPr/>
              <a:lstStyle/>
              <a:p>
                <a:pPr>
                  <a:defRPr/>
                </a:pPr>
                <a:r>
                  <a:rPr lang="en-IN" sz="1600" dirty="0"/>
                  <a:t>A1</a:t>
                </a:r>
              </a:p>
            </c:rich>
          </c:tx>
          <c:overlay val="0"/>
        </c:title>
        <c:numFmt formatCode="General" sourceLinked="1"/>
        <c:majorTickMark val="none"/>
        <c:minorTickMark val="none"/>
        <c:tickLblPos val="nextTo"/>
        <c:txPr>
          <a:bodyPr/>
          <a:lstStyle/>
          <a:p>
            <a:pPr>
              <a:defRPr>
                <a:latin typeface="Cambria Math" pitchFamily="18" charset="0"/>
                <a:ea typeface="Cambria Math" pitchFamily="18" charset="0"/>
              </a:defRPr>
            </a:pPr>
            <a:endParaRPr lang="en-US"/>
          </a:p>
        </c:txPr>
        <c:crossAx val="11766192"/>
        <c:crosses val="autoZero"/>
        <c:crossBetween val="midCat"/>
      </c:valAx>
      <c:valAx>
        <c:axId val="11766192"/>
        <c:scaling>
          <c:orientation val="minMax"/>
        </c:scaling>
        <c:delete val="0"/>
        <c:axPos val="l"/>
        <c:title>
          <c:tx>
            <c:rich>
              <a:bodyPr/>
              <a:lstStyle/>
              <a:p>
                <a:pPr>
                  <a:defRPr/>
                </a:pPr>
                <a:r>
                  <a:rPr lang="en-US" sz="1600" dirty="0"/>
                  <a:t>A2</a:t>
                </a:r>
              </a:p>
            </c:rich>
          </c:tx>
          <c:layout>
            <c:manualLayout>
              <c:xMode val="edge"/>
              <c:yMode val="edge"/>
              <c:x val="1.1968880909634948E-2"/>
              <c:y val="0.40131546570650761"/>
            </c:manualLayout>
          </c:layout>
          <c:overlay val="0"/>
        </c:title>
        <c:numFmt formatCode="General" sourceLinked="1"/>
        <c:majorTickMark val="none"/>
        <c:minorTickMark val="none"/>
        <c:tickLblPos val="nextTo"/>
        <c:txPr>
          <a:bodyPr/>
          <a:lstStyle/>
          <a:p>
            <a:pPr>
              <a:defRPr>
                <a:latin typeface="Cambria Math" pitchFamily="18" charset="0"/>
                <a:ea typeface="Cambria Math" pitchFamily="18" charset="0"/>
              </a:defRPr>
            </a:pPr>
            <a:endParaRPr lang="en-US"/>
          </a:p>
        </c:txPr>
        <c:crossAx val="11764016"/>
        <c:crosses val="autoZero"/>
        <c:crossBetween val="midCat"/>
      </c:valAx>
      <c:spPr>
        <a:ln w="25400" cmpd="sng">
          <a:solidFill>
            <a:schemeClr val="tx1"/>
          </a:solidFill>
        </a:ln>
      </c:spPr>
    </c:plotArea>
    <c:plotVisOnly val="1"/>
    <c:dispBlanksAs val="gap"/>
    <c:showDLblsOverMax val="0"/>
  </c:chart>
  <c:txPr>
    <a:bodyPr/>
    <a:lstStyle/>
    <a:p>
      <a:pPr>
        <a:defRPr sz="1200" b="1"/>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0.37769</cdr:x>
      <cdr:y>0.47704</cdr:y>
    </cdr:from>
    <cdr:to>
      <cdr:x>0.41681</cdr:x>
      <cdr:y>0.54681</cdr:y>
    </cdr:to>
    <cdr:sp macro="" textlink="">
      <cdr:nvSpPr>
        <cdr:cNvPr id="2" name="Oval 1"/>
        <cdr:cNvSpPr/>
      </cdr:nvSpPr>
      <cdr:spPr>
        <a:xfrm xmlns:a="http://schemas.openxmlformats.org/drawingml/2006/main">
          <a:off x="2003805" y="1890232"/>
          <a:ext cx="207546" cy="276446"/>
        </a:xfrm>
        <a:prstGeom xmlns:a="http://schemas.openxmlformats.org/drawingml/2006/main" prst="ellipse">
          <a:avLst/>
        </a:prstGeom>
        <a:noFill xmlns:a="http://schemas.openxmlformats.org/drawingml/2006/main"/>
        <a:ln xmlns:a="http://schemas.openxmlformats.org/drawingml/2006/main" w="317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IN"/>
        </a:p>
      </cdr:txBody>
    </cdr:sp>
  </cdr:relSizeAnchor>
  <cdr:relSizeAnchor xmlns:cdr="http://schemas.openxmlformats.org/drawingml/2006/chartDrawing">
    <cdr:from>
      <cdr:x>0.6518</cdr:x>
      <cdr:y>0.404</cdr:y>
    </cdr:from>
    <cdr:to>
      <cdr:x>0.69092</cdr:x>
      <cdr:y>0.47376</cdr:y>
    </cdr:to>
    <cdr:sp macro="" textlink="">
      <cdr:nvSpPr>
        <cdr:cNvPr id="3" name="Oval 2"/>
        <cdr:cNvSpPr/>
      </cdr:nvSpPr>
      <cdr:spPr>
        <a:xfrm xmlns:a="http://schemas.openxmlformats.org/drawingml/2006/main">
          <a:off x="3458102" y="1600790"/>
          <a:ext cx="207546" cy="276446"/>
        </a:xfrm>
        <a:prstGeom xmlns:a="http://schemas.openxmlformats.org/drawingml/2006/main" prst="ellipse">
          <a:avLst/>
        </a:prstGeom>
        <a:noFill xmlns:a="http://schemas.openxmlformats.org/drawingml/2006/main"/>
        <a:ln xmlns:a="http://schemas.openxmlformats.org/drawingml/2006/main" w="317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IN"/>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F655F7-5B43-48DE-B90D-FF112E35D0D6}" type="datetimeFigureOut">
              <a:rPr lang="en-IN" smtClean="0"/>
              <a:t>12/04/23</a:t>
            </a:fld>
            <a:endParaRPr lang="en-IN"/>
          </a:p>
        </p:txBody>
      </p:sp>
      <p:sp>
        <p:nvSpPr>
          <p:cNvPr id="4" name="Slide Image Placeholder 3"/>
          <p:cNvSpPr>
            <a:spLocks noGrp="1" noRot="1" noChangeAspect="1"/>
          </p:cNvSpPr>
          <p:nvPr>
            <p:ph type="sldImg" idx="2"/>
          </p:nvPr>
        </p:nvSpPr>
        <p:spPr>
          <a:xfrm>
            <a:off x="1089025" y="685800"/>
            <a:ext cx="467995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AAF584-D3C0-436B-BF5E-FEAE55BF154B}" type="slidenum">
              <a:rPr lang="en-IN" smtClean="0"/>
              <a:t>‹#›</a:t>
            </a:fld>
            <a:endParaRPr lang="en-IN"/>
          </a:p>
        </p:txBody>
      </p:sp>
    </p:spTree>
    <p:extLst>
      <p:ext uri="{BB962C8B-B14F-4D97-AF65-F5344CB8AC3E}">
        <p14:creationId xmlns:p14="http://schemas.microsoft.com/office/powerpoint/2010/main" val="3060612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58" y="2386744"/>
            <a:ext cx="7104575" cy="1645920"/>
          </a:xfrm>
          <a:solidFill>
            <a:srgbClr val="FFFFFF"/>
          </a:solidFill>
          <a:ln w="38100">
            <a:solidFill>
              <a:srgbClr val="404040"/>
            </a:solidFill>
          </a:ln>
        </p:spPr>
        <p:txBody>
          <a:bodyPr lIns="274320" rIns="274320" anchor="ctr" anchorCtr="1">
            <a:normAutofit/>
          </a:bodyPr>
          <a:lstStyle>
            <a:lvl1pPr algn="ctr">
              <a:defRPr sz="3419">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69475" y="4352544"/>
            <a:ext cx="5222540" cy="1239894"/>
          </a:xfrm>
          <a:noFill/>
        </p:spPr>
        <p:txBody>
          <a:bodyPr>
            <a:normAutofit/>
          </a:bodyPr>
          <a:lstStyle>
            <a:lvl1pPr marL="0" indent="0" algn="ctr">
              <a:buNone/>
              <a:defRPr sz="1856">
                <a:solidFill>
                  <a:schemeClr val="tx1">
                    <a:lumMod val="75000"/>
                    <a:lumOff val="25000"/>
                  </a:schemeClr>
                </a:solidFill>
              </a:defRPr>
            </a:lvl1pPr>
            <a:lvl2pPr marL="446593" indent="0" algn="ctr">
              <a:buNone/>
              <a:defRPr sz="1856"/>
            </a:lvl2pPr>
            <a:lvl3pPr marL="893186" indent="0" algn="ctr">
              <a:buNone/>
              <a:defRPr sz="1758"/>
            </a:lvl3pPr>
            <a:lvl4pPr marL="1339779" indent="0" algn="ctr">
              <a:buNone/>
              <a:defRPr sz="1563"/>
            </a:lvl4pPr>
            <a:lvl5pPr marL="1786372" indent="0" algn="ctr">
              <a:buNone/>
              <a:defRPr sz="1563"/>
            </a:lvl5pPr>
            <a:lvl6pPr marL="2232965" indent="0" algn="ctr">
              <a:buNone/>
              <a:defRPr sz="1563"/>
            </a:lvl6pPr>
            <a:lvl7pPr marL="2679558" indent="0" algn="ctr">
              <a:buNone/>
              <a:defRPr sz="1563"/>
            </a:lvl7pPr>
            <a:lvl8pPr marL="3126151" indent="0" algn="ctr">
              <a:buNone/>
              <a:defRPr sz="1563"/>
            </a:lvl8pPr>
            <a:lvl9pPr marL="3572744" indent="0" algn="ctr">
              <a:buNone/>
              <a:defRPr sz="1563"/>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r>
              <a:rPr lang="en-IN"/>
              <a:t>IIITS: BCI</a:t>
            </a:r>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255117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IIITS: BCI</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4053694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4193" y="937260"/>
            <a:ext cx="1079034"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44247" y="937260"/>
            <a:ext cx="4828347"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IIITS: BCI</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849507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IIITS: BCI</a:t>
            </a:r>
            <a:endParaRPr lang="en-IN" dirty="0"/>
          </a:p>
        </p:txBody>
      </p:sp>
      <p:sp>
        <p:nvSpPr>
          <p:cNvPr id="8" name="Footer Placeholder 7"/>
          <p:cNvSpPr>
            <a:spLocks noGrp="1"/>
          </p:cNvSpPr>
          <p:nvPr>
            <p:ph type="ftr" sz="quarter" idx="11"/>
          </p:nvPr>
        </p:nvSpPr>
        <p:spPr/>
        <p:txBody>
          <a:bodyPr/>
          <a:lstStyle/>
          <a:p>
            <a:pPr algn="ctr"/>
            <a:endParaRPr lang="en-IN" dirty="0"/>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dirty="0"/>
          </a:p>
        </p:txBody>
      </p:sp>
    </p:spTree>
    <p:extLst>
      <p:ext uri="{BB962C8B-B14F-4D97-AF65-F5344CB8AC3E}">
        <p14:creationId xmlns:p14="http://schemas.microsoft.com/office/powerpoint/2010/main" val="665782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32740" y="2386744"/>
            <a:ext cx="7105369" cy="1645920"/>
          </a:xfrm>
          <a:solidFill>
            <a:srgbClr val="FFFFFF"/>
          </a:solidFill>
          <a:ln w="38100">
            <a:solidFill>
              <a:srgbClr val="404040"/>
            </a:solidFill>
          </a:ln>
        </p:spPr>
        <p:txBody>
          <a:bodyPr lIns="274320" rIns="274320" anchor="ctr" anchorCtr="1">
            <a:normAutofit/>
          </a:bodyPr>
          <a:lstStyle>
            <a:lvl1pPr>
              <a:defRPr sz="3419">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69475" y="4352465"/>
            <a:ext cx="5222540" cy="1265082"/>
          </a:xfrm>
        </p:spPr>
        <p:txBody>
          <a:bodyPr anchor="t" anchorCtr="1">
            <a:normAutofit/>
          </a:bodyPr>
          <a:lstStyle>
            <a:lvl1pPr marL="0" indent="0">
              <a:buNone/>
              <a:defRPr sz="1856">
                <a:solidFill>
                  <a:schemeClr val="tx1"/>
                </a:solidFill>
              </a:defRPr>
            </a:lvl1pPr>
            <a:lvl2pPr marL="446593" indent="0">
              <a:buNone/>
              <a:defRPr sz="1856">
                <a:solidFill>
                  <a:schemeClr val="tx1">
                    <a:tint val="75000"/>
                  </a:schemeClr>
                </a:solidFill>
              </a:defRPr>
            </a:lvl2pPr>
            <a:lvl3pPr marL="893186" indent="0">
              <a:buNone/>
              <a:defRPr sz="1758">
                <a:solidFill>
                  <a:schemeClr val="tx1">
                    <a:tint val="75000"/>
                  </a:schemeClr>
                </a:solidFill>
              </a:defRPr>
            </a:lvl3pPr>
            <a:lvl4pPr marL="1339779" indent="0">
              <a:buNone/>
              <a:defRPr sz="1563">
                <a:solidFill>
                  <a:schemeClr val="tx1">
                    <a:tint val="75000"/>
                  </a:schemeClr>
                </a:solidFill>
              </a:defRPr>
            </a:lvl4pPr>
            <a:lvl5pPr marL="1786372" indent="0">
              <a:buNone/>
              <a:defRPr sz="1563">
                <a:solidFill>
                  <a:schemeClr val="tx1">
                    <a:tint val="75000"/>
                  </a:schemeClr>
                </a:solidFill>
              </a:defRPr>
            </a:lvl5pPr>
            <a:lvl6pPr marL="2232965" indent="0">
              <a:buNone/>
              <a:defRPr sz="1563">
                <a:solidFill>
                  <a:schemeClr val="tx1">
                    <a:tint val="75000"/>
                  </a:schemeClr>
                </a:solidFill>
              </a:defRPr>
            </a:lvl6pPr>
            <a:lvl7pPr marL="2679558" indent="0">
              <a:buNone/>
              <a:defRPr sz="1563">
                <a:solidFill>
                  <a:schemeClr val="tx1">
                    <a:tint val="75000"/>
                  </a:schemeClr>
                </a:solidFill>
              </a:defRPr>
            </a:lvl7pPr>
            <a:lvl8pPr marL="3126151" indent="0">
              <a:buNone/>
              <a:defRPr sz="1563">
                <a:solidFill>
                  <a:schemeClr val="tx1">
                    <a:tint val="75000"/>
                  </a:schemeClr>
                </a:solidFill>
              </a:defRPr>
            </a:lvl8pPr>
            <a:lvl9pPr marL="3572744" indent="0">
              <a:buNone/>
              <a:defRPr sz="1563">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r>
              <a:rPr lang="en-IN"/>
              <a:t>IIITS: BCI</a:t>
            </a:r>
            <a:endParaRPr lang="en-IN" dirty="0"/>
          </a:p>
        </p:txBody>
      </p:sp>
      <p:sp>
        <p:nvSpPr>
          <p:cNvPr id="8" name="Footer Placeholder 7"/>
          <p:cNvSpPr>
            <a:spLocks noGrp="1"/>
          </p:cNvSpPr>
          <p:nvPr>
            <p:ph type="ftr" sz="quarter" idx="11"/>
          </p:nvPr>
        </p:nvSpPr>
        <p:spPr/>
        <p:txBody>
          <a:bodyPr/>
          <a:lstStyle/>
          <a:p>
            <a:pPr algn="ctr"/>
            <a:endParaRPr lang="en-IN" dirty="0"/>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2519678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8457" y="2638044"/>
            <a:ext cx="3366228"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6804" y="2638044"/>
            <a:ext cx="3368780"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r>
              <a:rPr lang="en-IN"/>
              <a:t>IIITS: BCI</a:t>
            </a:r>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1624522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28455" y="2313437"/>
            <a:ext cx="3366229" cy="704087"/>
          </a:xfrm>
        </p:spPr>
        <p:txBody>
          <a:bodyPr anchor="b" anchorCtr="1">
            <a:normAutofit/>
          </a:bodyPr>
          <a:lstStyle>
            <a:lvl1pPr marL="0" indent="0" algn="ctr">
              <a:buNone/>
              <a:defRPr sz="1856" b="0" cap="all" spc="98" baseline="0">
                <a:solidFill>
                  <a:schemeClr val="tx2"/>
                </a:solidFill>
              </a:defRPr>
            </a:lvl1pPr>
            <a:lvl2pPr marL="446593" indent="0">
              <a:buNone/>
              <a:defRPr sz="1856" b="1"/>
            </a:lvl2pPr>
            <a:lvl3pPr marL="893186" indent="0">
              <a:buNone/>
              <a:defRPr sz="1758" b="1"/>
            </a:lvl3pPr>
            <a:lvl4pPr marL="1339779" indent="0">
              <a:buNone/>
              <a:defRPr sz="1563" b="1"/>
            </a:lvl4pPr>
            <a:lvl5pPr marL="1786372" indent="0">
              <a:buNone/>
              <a:defRPr sz="1563" b="1"/>
            </a:lvl5pPr>
            <a:lvl6pPr marL="2232965" indent="0">
              <a:buNone/>
              <a:defRPr sz="1563" b="1"/>
            </a:lvl6pPr>
            <a:lvl7pPr marL="2679558" indent="0">
              <a:buNone/>
              <a:defRPr sz="1563" b="1"/>
            </a:lvl7pPr>
            <a:lvl8pPr marL="3126151" indent="0">
              <a:buNone/>
              <a:defRPr sz="1563" b="1"/>
            </a:lvl8pPr>
            <a:lvl9pPr marL="3572744" indent="0">
              <a:buNone/>
              <a:defRPr sz="1563" b="1"/>
            </a:lvl9pPr>
          </a:lstStyle>
          <a:p>
            <a:pPr lvl="0"/>
            <a:r>
              <a:rPr lang="en-US"/>
              <a:t>Edit Master text styles</a:t>
            </a:r>
          </a:p>
        </p:txBody>
      </p:sp>
      <p:sp>
        <p:nvSpPr>
          <p:cNvPr id="4" name="Content Placeholder 3"/>
          <p:cNvSpPr>
            <a:spLocks noGrp="1"/>
          </p:cNvSpPr>
          <p:nvPr>
            <p:ph sz="half" idx="2"/>
          </p:nvPr>
        </p:nvSpPr>
        <p:spPr>
          <a:xfrm>
            <a:off x="1128455" y="3143250"/>
            <a:ext cx="3366229"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866804" y="3143250"/>
            <a:ext cx="3368780"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866804" y="2313437"/>
            <a:ext cx="3368780" cy="704087"/>
          </a:xfrm>
        </p:spPr>
        <p:txBody>
          <a:bodyPr anchor="b" anchorCtr="1">
            <a:normAutofit/>
          </a:bodyPr>
          <a:lstStyle>
            <a:lvl1pPr marL="0" indent="0" algn="ctr">
              <a:buNone/>
              <a:defRPr sz="1856" b="0" cap="all" spc="98" baseline="0">
                <a:solidFill>
                  <a:schemeClr val="tx2"/>
                </a:solidFill>
              </a:defRPr>
            </a:lvl1pPr>
            <a:lvl2pPr marL="446593" indent="0">
              <a:buNone/>
              <a:defRPr sz="1856" b="1"/>
            </a:lvl2pPr>
            <a:lvl3pPr marL="893186" indent="0">
              <a:buNone/>
              <a:defRPr sz="1758" b="1"/>
            </a:lvl3pPr>
            <a:lvl4pPr marL="1339779" indent="0">
              <a:buNone/>
              <a:defRPr sz="1563" b="1"/>
            </a:lvl4pPr>
            <a:lvl5pPr marL="1786372" indent="0">
              <a:buNone/>
              <a:defRPr sz="1563" b="1"/>
            </a:lvl5pPr>
            <a:lvl6pPr marL="2232965" indent="0">
              <a:buNone/>
              <a:defRPr sz="1563" b="1"/>
            </a:lvl6pPr>
            <a:lvl7pPr marL="2679558" indent="0">
              <a:buNone/>
              <a:defRPr sz="1563" b="1"/>
            </a:lvl7pPr>
            <a:lvl8pPr marL="3126151" indent="0">
              <a:buNone/>
              <a:defRPr sz="1563" b="1"/>
            </a:lvl8pPr>
            <a:lvl9pPr marL="3572744" indent="0">
              <a:buNone/>
              <a:defRPr sz="1563" b="1"/>
            </a:lvl9pPr>
          </a:lstStyle>
          <a:p>
            <a:pPr lvl="0"/>
            <a:r>
              <a:rPr lang="en-US"/>
              <a:t>Edit Master text styles</a:t>
            </a:r>
          </a:p>
        </p:txBody>
      </p:sp>
      <p:sp>
        <p:nvSpPr>
          <p:cNvPr id="7" name="Date Placeholder 6"/>
          <p:cNvSpPr>
            <a:spLocks noGrp="1"/>
          </p:cNvSpPr>
          <p:nvPr>
            <p:ph type="dt" sz="half" idx="10"/>
          </p:nvPr>
        </p:nvSpPr>
        <p:spPr/>
        <p:txBody>
          <a:bodyPr/>
          <a:lstStyle/>
          <a:p>
            <a:r>
              <a:rPr lang="en-IN"/>
              <a:t>IIITS: BCI</a:t>
            </a:r>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75817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IN"/>
              <a:t>IIITS: BCI</a:t>
            </a: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129760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IIITS: BCI</a:t>
            </a:r>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1813463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4680744" y="0"/>
            <a:ext cx="46807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55942" y="2243832"/>
            <a:ext cx="3368860" cy="1141497"/>
          </a:xfrm>
          <a:solidFill>
            <a:srgbClr val="FFFFFF"/>
          </a:solidFill>
          <a:ln>
            <a:solidFill>
              <a:srgbClr val="404040"/>
            </a:solidFill>
          </a:ln>
        </p:spPr>
        <p:txBody>
          <a:bodyPr anchor="ctr" anchorCtr="1">
            <a:normAutofit/>
          </a:bodyPr>
          <a:lstStyle>
            <a:lvl1pPr>
              <a:defRPr sz="2051">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172222" y="804672"/>
            <a:ext cx="3697788" cy="5248656"/>
          </a:xfrm>
        </p:spPr>
        <p:txBody>
          <a:bodyPr>
            <a:normAutofit/>
          </a:bodyPr>
          <a:lstStyle>
            <a:lvl1pPr>
              <a:defRPr sz="1856">
                <a:solidFill>
                  <a:schemeClr val="tx1"/>
                </a:solidFill>
              </a:defRPr>
            </a:lvl1pPr>
            <a:lvl2pPr>
              <a:defRPr sz="1563">
                <a:solidFill>
                  <a:schemeClr val="tx1"/>
                </a:solidFill>
              </a:defRPr>
            </a:lvl2pPr>
            <a:lvl3pPr>
              <a:defRPr sz="1563">
                <a:solidFill>
                  <a:schemeClr val="tx1"/>
                </a:solidFill>
              </a:defRPr>
            </a:lvl3pPr>
            <a:lvl4pPr>
              <a:defRPr sz="1563">
                <a:solidFill>
                  <a:schemeClr val="tx1"/>
                </a:solidFill>
              </a:defRPr>
            </a:lvl4pPr>
            <a:lvl5pPr>
              <a:defRPr sz="1563">
                <a:solidFill>
                  <a:schemeClr val="tx1"/>
                </a:solidFill>
              </a:defRPr>
            </a:lvl5pPr>
            <a:lvl6pPr>
              <a:defRPr sz="1563"/>
            </a:lvl6pPr>
            <a:lvl7pPr>
              <a:defRPr sz="1563"/>
            </a:lvl7pPr>
            <a:lvl8pPr>
              <a:defRPr sz="1563"/>
            </a:lvl8pPr>
            <a:lvl9pPr>
              <a:defRPr sz="156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3492" y="3549918"/>
            <a:ext cx="2913763" cy="2194036"/>
          </a:xfrm>
        </p:spPr>
        <p:txBody>
          <a:bodyPr anchor="t" anchorCtr="1">
            <a:normAutofit/>
          </a:bodyPr>
          <a:lstStyle>
            <a:lvl1pPr marL="0" indent="0" algn="ctr">
              <a:buNone/>
              <a:defRPr sz="1465">
                <a:solidFill>
                  <a:schemeClr val="tx1">
                    <a:lumMod val="85000"/>
                    <a:lumOff val="15000"/>
                  </a:schemeClr>
                </a:solidFill>
              </a:defRPr>
            </a:lvl1pPr>
            <a:lvl2pPr marL="446593" indent="0">
              <a:buNone/>
              <a:defRPr sz="1368"/>
            </a:lvl2pPr>
            <a:lvl3pPr marL="893186" indent="0">
              <a:buNone/>
              <a:defRPr sz="1172"/>
            </a:lvl3pPr>
            <a:lvl4pPr marL="1339779" indent="0">
              <a:buNone/>
              <a:defRPr sz="977"/>
            </a:lvl4pPr>
            <a:lvl5pPr marL="1786372" indent="0">
              <a:buNone/>
              <a:defRPr sz="977"/>
            </a:lvl5pPr>
            <a:lvl6pPr marL="2232965" indent="0">
              <a:buNone/>
              <a:defRPr sz="977"/>
            </a:lvl6pPr>
            <a:lvl7pPr marL="2679558" indent="0">
              <a:buNone/>
              <a:defRPr sz="977"/>
            </a:lvl7pPr>
            <a:lvl8pPr marL="3126151" indent="0">
              <a:buNone/>
              <a:defRPr sz="977"/>
            </a:lvl8pPr>
            <a:lvl9pPr marL="3572744" indent="0">
              <a:buNone/>
              <a:defRPr sz="977"/>
            </a:lvl9pPr>
          </a:lstStyle>
          <a:p>
            <a:pPr lvl="0"/>
            <a:r>
              <a:rPr lang="en-US"/>
              <a:t>Edit Master text styles</a:t>
            </a:r>
          </a:p>
        </p:txBody>
      </p:sp>
      <p:sp>
        <p:nvSpPr>
          <p:cNvPr id="9" name="Date Placeholder 8"/>
          <p:cNvSpPr>
            <a:spLocks noGrp="1"/>
          </p:cNvSpPr>
          <p:nvPr>
            <p:ph type="dt" sz="half" idx="10"/>
          </p:nvPr>
        </p:nvSpPr>
        <p:spPr/>
        <p:txBody>
          <a:bodyPr/>
          <a:lstStyle/>
          <a:p>
            <a:r>
              <a:rPr lang="en-IN"/>
              <a:t>IIITS: BCI</a:t>
            </a:r>
          </a:p>
        </p:txBody>
      </p:sp>
      <p:sp>
        <p:nvSpPr>
          <p:cNvPr id="10" name="Footer Placeholder 9"/>
          <p:cNvSpPr>
            <a:spLocks noGrp="1"/>
          </p:cNvSpPr>
          <p:nvPr>
            <p:ph type="ftr" sz="quarter" idx="11"/>
          </p:nvPr>
        </p:nvSpPr>
        <p:spPr>
          <a:xfrm>
            <a:off x="655942" y="6236208"/>
            <a:ext cx="3896932" cy="320040"/>
          </a:xfrm>
        </p:spPr>
        <p:txBody>
          <a:bodyPr>
            <a:normAutofit/>
          </a:bodyPr>
          <a:lstStyle>
            <a:lvl1pPr>
              <a:defRPr>
                <a:solidFill>
                  <a:schemeClr val="tx1">
                    <a:alpha val="70000"/>
                  </a:schemeClr>
                </a:solidFill>
              </a:defRPr>
            </a:lvl1pPr>
          </a:lstStyle>
          <a:p>
            <a:endParaRPr lang="en-IN"/>
          </a:p>
        </p:txBody>
      </p:sp>
      <p:sp>
        <p:nvSpPr>
          <p:cNvPr id="11" name="Slide Number Placeholder 10"/>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289747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5304" y="2243828"/>
            <a:ext cx="3370136" cy="1143000"/>
          </a:xfrm>
          <a:solidFill>
            <a:srgbClr val="FFFFFF"/>
          </a:solidFill>
          <a:ln>
            <a:solidFill>
              <a:srgbClr val="262626"/>
            </a:solidFill>
          </a:ln>
        </p:spPr>
        <p:txBody>
          <a:bodyPr anchor="ctr" anchorCtr="1">
            <a:noAutofit/>
          </a:bodyPr>
          <a:lstStyle>
            <a:lvl1pPr>
              <a:defRPr sz="2051">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680744" y="0"/>
            <a:ext cx="4685426" cy="6858000"/>
          </a:xfrm>
          <a:solidFill>
            <a:schemeClr val="bg1"/>
          </a:solidFill>
        </p:spPr>
        <p:txBody>
          <a:bodyPr anchor="t"/>
          <a:lstStyle>
            <a:lvl1pPr marL="0" indent="0">
              <a:buNone/>
              <a:defRPr sz="3126">
                <a:solidFill>
                  <a:schemeClr val="tx1"/>
                </a:solidFill>
              </a:defRPr>
            </a:lvl1pPr>
            <a:lvl2pPr marL="446593" indent="0">
              <a:buNone/>
              <a:defRPr sz="2735"/>
            </a:lvl2pPr>
            <a:lvl3pPr marL="893186" indent="0">
              <a:buNone/>
              <a:defRPr sz="2344"/>
            </a:lvl3pPr>
            <a:lvl4pPr marL="1339779" indent="0">
              <a:buNone/>
              <a:defRPr sz="1954"/>
            </a:lvl4pPr>
            <a:lvl5pPr marL="1786372" indent="0">
              <a:buNone/>
              <a:defRPr sz="1954"/>
            </a:lvl5pPr>
            <a:lvl6pPr marL="2232965" indent="0">
              <a:buNone/>
              <a:defRPr sz="1954"/>
            </a:lvl6pPr>
            <a:lvl7pPr marL="2679558" indent="0">
              <a:buNone/>
              <a:defRPr sz="1954"/>
            </a:lvl7pPr>
            <a:lvl8pPr marL="3126151" indent="0">
              <a:buNone/>
              <a:defRPr sz="1954"/>
            </a:lvl8pPr>
            <a:lvl9pPr marL="3572744" indent="0">
              <a:buNone/>
              <a:defRPr sz="1954"/>
            </a:lvl9pPr>
          </a:lstStyle>
          <a:p>
            <a:r>
              <a:rPr lang="en-US"/>
              <a:t>Click icon to add picture</a:t>
            </a:r>
            <a:endParaRPr lang="en-US" dirty="0"/>
          </a:p>
        </p:txBody>
      </p:sp>
      <p:sp>
        <p:nvSpPr>
          <p:cNvPr id="4" name="Text Placeholder 3"/>
          <p:cNvSpPr>
            <a:spLocks noGrp="1"/>
          </p:cNvSpPr>
          <p:nvPr>
            <p:ph type="body" sz="half" idx="2"/>
          </p:nvPr>
        </p:nvSpPr>
        <p:spPr>
          <a:xfrm>
            <a:off x="883492" y="3549922"/>
            <a:ext cx="2913763" cy="2194037"/>
          </a:xfrm>
        </p:spPr>
        <p:txBody>
          <a:bodyPr anchor="t" anchorCtr="1">
            <a:normAutofit/>
          </a:bodyPr>
          <a:lstStyle>
            <a:lvl1pPr marL="0" indent="0" algn="ctr">
              <a:buNone/>
              <a:defRPr sz="1465">
                <a:solidFill>
                  <a:schemeClr val="tx1">
                    <a:lumMod val="85000"/>
                    <a:lumOff val="15000"/>
                  </a:schemeClr>
                </a:solidFill>
              </a:defRPr>
            </a:lvl1pPr>
            <a:lvl2pPr marL="446593" indent="0">
              <a:buNone/>
              <a:defRPr sz="1368"/>
            </a:lvl2pPr>
            <a:lvl3pPr marL="893186" indent="0">
              <a:buNone/>
              <a:defRPr sz="1172"/>
            </a:lvl3pPr>
            <a:lvl4pPr marL="1339779" indent="0">
              <a:buNone/>
              <a:defRPr sz="977"/>
            </a:lvl4pPr>
            <a:lvl5pPr marL="1786372" indent="0">
              <a:buNone/>
              <a:defRPr sz="977"/>
            </a:lvl5pPr>
            <a:lvl6pPr marL="2232965" indent="0">
              <a:buNone/>
              <a:defRPr sz="977"/>
            </a:lvl6pPr>
            <a:lvl7pPr marL="2679558" indent="0">
              <a:buNone/>
              <a:defRPr sz="977"/>
            </a:lvl7pPr>
            <a:lvl8pPr marL="3126151" indent="0">
              <a:buNone/>
              <a:defRPr sz="977"/>
            </a:lvl8pPr>
            <a:lvl9pPr marL="3572744" indent="0">
              <a:buNone/>
              <a:defRPr sz="977"/>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r>
              <a:rPr lang="en-IN"/>
              <a:t>IIITS: BCI</a:t>
            </a:r>
          </a:p>
        </p:txBody>
      </p:sp>
      <p:sp>
        <p:nvSpPr>
          <p:cNvPr id="9" name="Footer Placeholder 8"/>
          <p:cNvSpPr>
            <a:spLocks noGrp="1"/>
          </p:cNvSpPr>
          <p:nvPr>
            <p:ph type="ftr" sz="quarter" idx="11"/>
          </p:nvPr>
        </p:nvSpPr>
        <p:spPr>
          <a:xfrm>
            <a:off x="655304" y="6236208"/>
            <a:ext cx="3894379" cy="320040"/>
          </a:xfrm>
        </p:spPr>
        <p:txBody>
          <a:bodyPr>
            <a:normAutofit/>
          </a:bodyPr>
          <a:lstStyle>
            <a:lvl1pPr>
              <a:defRPr>
                <a:solidFill>
                  <a:schemeClr val="tx1">
                    <a:alpha val="70000"/>
                  </a:schemeClr>
                </a:solidFill>
              </a:defRPr>
            </a:lvl1pPr>
          </a:lstStyle>
          <a:p>
            <a:endParaRPr lang="en-IN"/>
          </a:p>
        </p:txBody>
      </p:sp>
      <p:sp>
        <p:nvSpPr>
          <p:cNvPr id="10" name="Slide Number Placeholder 9"/>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2321285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4246" y="964692"/>
            <a:ext cx="6078983"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44246" y="2638048"/>
            <a:ext cx="6078983"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121152" y="6238816"/>
            <a:ext cx="2114433" cy="323968"/>
          </a:xfrm>
          <a:prstGeom prst="rect">
            <a:avLst/>
          </a:prstGeom>
        </p:spPr>
        <p:txBody>
          <a:bodyPr vert="horz" lIns="91440" tIns="45720" rIns="91440" bIns="45720" rtlCol="0" anchor="ctr"/>
          <a:lstStyle>
            <a:lvl1pPr algn="r">
              <a:defRPr sz="977">
                <a:solidFill>
                  <a:schemeClr val="tx1">
                    <a:alpha val="70000"/>
                  </a:schemeClr>
                </a:solidFill>
              </a:defRPr>
            </a:lvl1pPr>
          </a:lstStyle>
          <a:p>
            <a:r>
              <a:rPr lang="en-IN"/>
              <a:t>IIITS: BCI</a:t>
            </a:r>
          </a:p>
        </p:txBody>
      </p:sp>
      <p:sp>
        <p:nvSpPr>
          <p:cNvPr id="5" name="Footer Placeholder 4"/>
          <p:cNvSpPr>
            <a:spLocks noGrp="1"/>
          </p:cNvSpPr>
          <p:nvPr>
            <p:ph type="ftr" sz="quarter" idx="3"/>
          </p:nvPr>
        </p:nvSpPr>
        <p:spPr>
          <a:xfrm>
            <a:off x="1128457" y="6236208"/>
            <a:ext cx="4665043" cy="320040"/>
          </a:xfrm>
          <a:prstGeom prst="rect">
            <a:avLst/>
          </a:prstGeom>
        </p:spPr>
        <p:txBody>
          <a:bodyPr vert="horz" lIns="91440" tIns="45720" rIns="91440" bIns="45720" rtlCol="0" anchor="ctr"/>
          <a:lstStyle>
            <a:lvl1pPr algn="l">
              <a:defRPr sz="977">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8436101" y="6217920"/>
            <a:ext cx="374460" cy="365760"/>
          </a:xfrm>
          <a:prstGeom prst="ellipse">
            <a:avLst/>
          </a:prstGeom>
          <a:solidFill>
            <a:srgbClr val="1D1D1D">
              <a:alpha val="69804"/>
            </a:srgbClr>
          </a:solidFill>
        </p:spPr>
        <p:txBody>
          <a:bodyPr vert="horz" lIns="18288" tIns="45720" rIns="18288" bIns="45720" rtlCol="0" anchor="ctr">
            <a:noAutofit/>
          </a:bodyPr>
          <a:lstStyle>
            <a:lvl1pPr algn="ctr">
              <a:defRPr sz="1074" spc="0" baseline="0">
                <a:solidFill>
                  <a:srgbClr val="FFFFFF"/>
                </a:solidFill>
              </a:defRPr>
            </a:lvl1pPr>
          </a:lstStyle>
          <a:p>
            <a:fld id="{E2D238DB-7230-45D0-89A2-1890D4DEDBDF}" type="slidenum">
              <a:rPr lang="en-IN" smtClean="0"/>
              <a:pPr/>
              <a:t>‹#›</a:t>
            </a:fld>
            <a:endParaRPr lang="en-IN"/>
          </a:p>
        </p:txBody>
      </p:sp>
    </p:spTree>
    <p:extLst>
      <p:ext uri="{BB962C8B-B14F-4D97-AF65-F5344CB8AC3E}">
        <p14:creationId xmlns:p14="http://schemas.microsoft.com/office/powerpoint/2010/main" val="34143166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ctr" defTabSz="893186" rtl="0" eaLnBrk="1" latinLnBrk="0" hangingPunct="1">
        <a:lnSpc>
          <a:spcPct val="90000"/>
        </a:lnSpc>
        <a:spcBef>
          <a:spcPct val="0"/>
        </a:spcBef>
        <a:buNone/>
        <a:defRPr sz="2540" kern="1200" cap="all" spc="195" baseline="0">
          <a:solidFill>
            <a:schemeClr val="tx1">
              <a:lumMod val="85000"/>
              <a:lumOff val="15000"/>
            </a:schemeClr>
          </a:solidFill>
          <a:latin typeface="+mj-lt"/>
          <a:ea typeface="+mj-ea"/>
          <a:cs typeface="+mj-cs"/>
        </a:defRPr>
      </a:lvl1pPr>
    </p:titleStyle>
    <p:bodyStyle>
      <a:lvl1pPr marL="223296" indent="-223296" algn="l" defTabSz="893186" rtl="0" eaLnBrk="1" latinLnBrk="0" hangingPunct="1">
        <a:lnSpc>
          <a:spcPct val="100000"/>
        </a:lnSpc>
        <a:spcBef>
          <a:spcPts val="977"/>
        </a:spcBef>
        <a:buClr>
          <a:schemeClr val="accent2"/>
        </a:buClr>
        <a:buFont typeface="Arial" panose="020B0604020202020204" pitchFamily="34" charset="0"/>
        <a:buChar char="•"/>
        <a:defRPr sz="1758" kern="1200">
          <a:solidFill>
            <a:schemeClr val="tx1">
              <a:lumMod val="85000"/>
              <a:lumOff val="15000"/>
            </a:schemeClr>
          </a:solidFill>
          <a:latin typeface="+mn-lt"/>
          <a:ea typeface="+mn-ea"/>
          <a:cs typeface="+mn-cs"/>
        </a:defRPr>
      </a:lvl1pPr>
      <a:lvl2pPr marL="446593"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lumMod val="85000"/>
              <a:lumOff val="15000"/>
            </a:schemeClr>
          </a:solidFill>
          <a:latin typeface="+mn-lt"/>
          <a:ea typeface="+mn-ea"/>
          <a:cs typeface="+mn-cs"/>
        </a:defRPr>
      </a:lvl2pPr>
      <a:lvl3pPr marL="669889"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lumMod val="85000"/>
              <a:lumOff val="15000"/>
            </a:schemeClr>
          </a:solidFill>
          <a:latin typeface="+mn-lt"/>
          <a:ea typeface="+mn-ea"/>
          <a:cs typeface="+mn-cs"/>
        </a:defRPr>
      </a:lvl3pPr>
      <a:lvl4pPr marL="893186"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lumMod val="85000"/>
              <a:lumOff val="15000"/>
            </a:schemeClr>
          </a:solidFill>
          <a:latin typeface="+mn-lt"/>
          <a:ea typeface="+mn-ea"/>
          <a:cs typeface="+mn-cs"/>
        </a:defRPr>
      </a:lvl4pPr>
      <a:lvl5pPr marL="1116482"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lumMod val="85000"/>
              <a:lumOff val="15000"/>
            </a:schemeClr>
          </a:solidFill>
          <a:latin typeface="+mn-lt"/>
          <a:ea typeface="+mn-ea"/>
          <a:cs typeface="+mn-cs"/>
        </a:defRPr>
      </a:lvl5pPr>
      <a:lvl6pPr marL="1283955"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solidFill>
          <a:latin typeface="+mn-lt"/>
          <a:ea typeface="+mn-ea"/>
          <a:cs typeface="+mn-cs"/>
        </a:defRPr>
      </a:lvl6pPr>
      <a:lvl7pPr marL="1451427"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solidFill>
          <a:latin typeface="+mn-lt"/>
          <a:ea typeface="+mn-ea"/>
          <a:cs typeface="+mn-cs"/>
        </a:defRPr>
      </a:lvl7pPr>
      <a:lvl8pPr marL="1618899"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baseline="0">
          <a:solidFill>
            <a:schemeClr val="tx1"/>
          </a:solidFill>
          <a:latin typeface="+mn-lt"/>
          <a:ea typeface="+mn-ea"/>
          <a:cs typeface="+mn-cs"/>
        </a:defRPr>
      </a:lvl8pPr>
      <a:lvl9pPr marL="1786372"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baseline="0">
          <a:solidFill>
            <a:schemeClr val="tx1"/>
          </a:solidFill>
          <a:latin typeface="+mn-lt"/>
          <a:ea typeface="+mn-ea"/>
          <a:cs typeface="+mn-cs"/>
        </a:defRPr>
      </a:lvl9pPr>
    </p:bodyStyle>
    <p:otherStyle>
      <a:defPPr>
        <a:defRPr lang="en-US"/>
      </a:defPPr>
      <a:lvl1pPr marL="0" algn="l" defTabSz="893186" rtl="0" eaLnBrk="1" latinLnBrk="0" hangingPunct="1">
        <a:defRPr sz="1758" kern="1200">
          <a:solidFill>
            <a:schemeClr val="tx1"/>
          </a:solidFill>
          <a:latin typeface="+mn-lt"/>
          <a:ea typeface="+mn-ea"/>
          <a:cs typeface="+mn-cs"/>
        </a:defRPr>
      </a:lvl1pPr>
      <a:lvl2pPr marL="446593" algn="l" defTabSz="893186" rtl="0" eaLnBrk="1" latinLnBrk="0" hangingPunct="1">
        <a:defRPr sz="1758" kern="1200">
          <a:solidFill>
            <a:schemeClr val="tx1"/>
          </a:solidFill>
          <a:latin typeface="+mn-lt"/>
          <a:ea typeface="+mn-ea"/>
          <a:cs typeface="+mn-cs"/>
        </a:defRPr>
      </a:lvl2pPr>
      <a:lvl3pPr marL="893186" algn="l" defTabSz="893186" rtl="0" eaLnBrk="1" latinLnBrk="0" hangingPunct="1">
        <a:defRPr sz="1758" kern="1200">
          <a:solidFill>
            <a:schemeClr val="tx1"/>
          </a:solidFill>
          <a:latin typeface="+mn-lt"/>
          <a:ea typeface="+mn-ea"/>
          <a:cs typeface="+mn-cs"/>
        </a:defRPr>
      </a:lvl3pPr>
      <a:lvl4pPr marL="1339779" algn="l" defTabSz="893186" rtl="0" eaLnBrk="1" latinLnBrk="0" hangingPunct="1">
        <a:defRPr sz="1758" kern="1200">
          <a:solidFill>
            <a:schemeClr val="tx1"/>
          </a:solidFill>
          <a:latin typeface="+mn-lt"/>
          <a:ea typeface="+mn-ea"/>
          <a:cs typeface="+mn-cs"/>
        </a:defRPr>
      </a:lvl4pPr>
      <a:lvl5pPr marL="1786372" algn="l" defTabSz="893186" rtl="0" eaLnBrk="1" latinLnBrk="0" hangingPunct="1">
        <a:defRPr sz="1758" kern="1200">
          <a:solidFill>
            <a:schemeClr val="tx1"/>
          </a:solidFill>
          <a:latin typeface="+mn-lt"/>
          <a:ea typeface="+mn-ea"/>
          <a:cs typeface="+mn-cs"/>
        </a:defRPr>
      </a:lvl5pPr>
      <a:lvl6pPr marL="2232965" algn="l" defTabSz="893186" rtl="0" eaLnBrk="1" latinLnBrk="0" hangingPunct="1">
        <a:defRPr sz="1758" kern="1200">
          <a:solidFill>
            <a:schemeClr val="tx1"/>
          </a:solidFill>
          <a:latin typeface="+mn-lt"/>
          <a:ea typeface="+mn-ea"/>
          <a:cs typeface="+mn-cs"/>
        </a:defRPr>
      </a:lvl6pPr>
      <a:lvl7pPr marL="2679558" algn="l" defTabSz="893186" rtl="0" eaLnBrk="1" latinLnBrk="0" hangingPunct="1">
        <a:defRPr sz="1758" kern="1200">
          <a:solidFill>
            <a:schemeClr val="tx1"/>
          </a:solidFill>
          <a:latin typeface="+mn-lt"/>
          <a:ea typeface="+mn-ea"/>
          <a:cs typeface="+mn-cs"/>
        </a:defRPr>
      </a:lvl7pPr>
      <a:lvl8pPr marL="3126151" algn="l" defTabSz="893186" rtl="0" eaLnBrk="1" latinLnBrk="0" hangingPunct="1">
        <a:defRPr sz="1758" kern="1200">
          <a:solidFill>
            <a:schemeClr val="tx1"/>
          </a:solidFill>
          <a:latin typeface="+mn-lt"/>
          <a:ea typeface="+mn-ea"/>
          <a:cs typeface="+mn-cs"/>
        </a:defRPr>
      </a:lvl8pPr>
      <a:lvl9pPr marL="3572744" algn="l" defTabSz="893186" rtl="0" eaLnBrk="1" latinLnBrk="0" hangingPunct="1">
        <a:defRPr sz="17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2984" y="1670624"/>
            <a:ext cx="7591830" cy="1084198"/>
          </a:xfrm>
        </p:spPr>
        <p:txBody>
          <a:bodyPr>
            <a:normAutofit fontScale="90000"/>
          </a:bodyPr>
          <a:lstStyle/>
          <a:p>
            <a:r>
              <a:rPr lang="en-US" dirty="0">
                <a:solidFill>
                  <a:srgbClr val="6C0000"/>
                </a:solidFill>
                <a:latin typeface="Times New Roman" pitchFamily="18" charset="0"/>
                <a:cs typeface="Times New Roman" pitchFamily="18" charset="0"/>
              </a:rPr>
              <a:t>Brain Computer Interaction</a:t>
            </a:r>
            <a:endParaRPr lang="en-IN" dirty="0">
              <a:solidFill>
                <a:srgbClr val="002060"/>
              </a:solidFill>
              <a:latin typeface="Times New Roman" pitchFamily="18" charset="0"/>
              <a:cs typeface="Times New Roman" pitchFamily="18" charset="0"/>
            </a:endParaRPr>
          </a:p>
        </p:txBody>
      </p:sp>
      <p:sp>
        <p:nvSpPr>
          <p:cNvPr id="3" name="Subtitle 2"/>
          <p:cNvSpPr>
            <a:spLocks noGrp="1"/>
          </p:cNvSpPr>
          <p:nvPr>
            <p:ph type="subTitle" idx="1"/>
          </p:nvPr>
        </p:nvSpPr>
        <p:spPr>
          <a:xfrm>
            <a:off x="912792" y="4413693"/>
            <a:ext cx="7672215" cy="1711883"/>
          </a:xfrm>
        </p:spPr>
        <p:txBody>
          <a:bodyPr>
            <a:normAutofit/>
          </a:bodyPr>
          <a:lstStyle/>
          <a:p>
            <a:r>
              <a:rPr lang="en-US" sz="2344" b="1" dirty="0">
                <a:solidFill>
                  <a:schemeClr val="tx1"/>
                </a:solidFill>
              </a:rPr>
              <a:t>Dr. Sreeja S R</a:t>
            </a:r>
          </a:p>
          <a:p>
            <a:r>
              <a:rPr lang="en-US" sz="1954" i="1" dirty="0">
                <a:solidFill>
                  <a:schemeClr val="tx1"/>
                </a:solidFill>
              </a:rPr>
              <a:t>Assistant Professor</a:t>
            </a:r>
          </a:p>
          <a:p>
            <a:pPr defTabSz="438840" eaLnBrk="0" fontAlgn="base" hangingPunct="0">
              <a:spcBef>
                <a:spcPct val="0"/>
              </a:spcBef>
              <a:spcAft>
                <a:spcPct val="0"/>
              </a:spcAft>
              <a:buClrTx/>
              <a:tabLst>
                <a:tab pos="0" algn="l"/>
                <a:tab pos="893186" algn="l"/>
                <a:tab pos="1786372" algn="l"/>
                <a:tab pos="2679558" algn="l"/>
                <a:tab pos="3572744" algn="l"/>
                <a:tab pos="4465930" algn="l"/>
                <a:tab pos="5359116" algn="l"/>
                <a:tab pos="6252301" algn="l"/>
                <a:tab pos="7145487" algn="l"/>
                <a:tab pos="8038673" algn="l"/>
                <a:tab pos="8931859" algn="l"/>
                <a:tab pos="9825045" algn="l"/>
              </a:tabLst>
              <a:defRPr/>
            </a:pPr>
            <a:r>
              <a:rPr lang="en-US" altLang="en-US" sz="2344" b="1" dirty="0">
                <a:solidFill>
                  <a:srgbClr val="000000"/>
                </a:solidFill>
                <a:latin typeface="Garamond" panose="02020404030301010803" pitchFamily="18" charset="0"/>
                <a:ea typeface="Noto Sans CJK SC" charset="-122"/>
              </a:rPr>
              <a:t>Indian Institute of Information Technology </a:t>
            </a:r>
          </a:p>
          <a:p>
            <a:pPr defTabSz="438840" eaLnBrk="0" fontAlgn="base" hangingPunct="0">
              <a:spcBef>
                <a:spcPct val="0"/>
              </a:spcBef>
              <a:spcAft>
                <a:spcPct val="0"/>
              </a:spcAft>
              <a:buClrTx/>
              <a:tabLst>
                <a:tab pos="0" algn="l"/>
                <a:tab pos="893186" algn="l"/>
                <a:tab pos="1786372" algn="l"/>
                <a:tab pos="2679558" algn="l"/>
                <a:tab pos="3572744" algn="l"/>
                <a:tab pos="4465930" algn="l"/>
                <a:tab pos="5359116" algn="l"/>
                <a:tab pos="6252301" algn="l"/>
                <a:tab pos="7145487" algn="l"/>
                <a:tab pos="8038673" algn="l"/>
                <a:tab pos="8931859" algn="l"/>
                <a:tab pos="9825045" algn="l"/>
              </a:tabLst>
              <a:defRPr/>
            </a:pPr>
            <a:r>
              <a:rPr lang="en-US" altLang="en-US" sz="2344" b="1" dirty="0">
                <a:solidFill>
                  <a:srgbClr val="000000"/>
                </a:solidFill>
                <a:latin typeface="Garamond" panose="02020404030301010803" pitchFamily="18" charset="0"/>
                <a:ea typeface="Noto Sans CJK SC" charset="-122"/>
              </a:rPr>
              <a:t>IIIT Sri City </a:t>
            </a:r>
          </a:p>
        </p:txBody>
      </p:sp>
      <p:pic>
        <p:nvPicPr>
          <p:cNvPr id="5" name="Picture 1">
            <a:extLst>
              <a:ext uri="{FF2B5EF4-FFF2-40B4-BE49-F238E27FC236}">
                <a16:creationId xmlns:a16="http://schemas.microsoft.com/office/drawing/2014/main" id="{04D23BAF-DB54-C046-9F10-D252415BD0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64" y="79664"/>
            <a:ext cx="1511707" cy="1481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a:extLst>
              <a:ext uri="{FF2B5EF4-FFF2-40B4-BE49-F238E27FC236}">
                <a16:creationId xmlns:a16="http://schemas.microsoft.com/office/drawing/2014/main" id="{403797AF-6A0F-C940-A7C0-49B60E974C69}"/>
              </a:ext>
            </a:extLst>
          </p:cNvPr>
          <p:cNvSpPr txBox="1">
            <a:spLocks/>
          </p:cNvSpPr>
          <p:nvPr/>
        </p:nvSpPr>
        <p:spPr>
          <a:xfrm>
            <a:off x="890839" y="3006991"/>
            <a:ext cx="7672215" cy="1711883"/>
          </a:xfrm>
          <a:prstGeom prst="rect">
            <a:avLst/>
          </a:prstGeom>
        </p:spPr>
        <p:txBody>
          <a:bodyPr vert="horz" lIns="0" rIns="17863">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R="44659" lvl="0" algn="l" defTabSz="893186">
              <a:buClr>
                <a:srgbClr val="C96731"/>
              </a:buClr>
              <a:defRPr/>
            </a:pPr>
            <a:r>
              <a:rPr lang="en-US" sz="2344" b="1" i="1" dirty="0">
                <a:solidFill>
                  <a:srgbClr val="000000">
                    <a:lumMod val="65000"/>
                    <a:lumOff val="35000"/>
                  </a:srgbClr>
                </a:solidFill>
              </a:rPr>
              <a:t>Clustering techniques</a:t>
            </a:r>
          </a:p>
          <a:p>
            <a:pPr marL="0" marR="44659" lvl="0" indent="0" algn="l" defTabSz="893186" rtl="0" eaLnBrk="1" fontAlgn="auto" latinLnBrk="0" hangingPunct="1">
              <a:lnSpc>
                <a:spcPct val="100000"/>
              </a:lnSpc>
              <a:spcBef>
                <a:spcPct val="20000"/>
              </a:spcBef>
              <a:spcAft>
                <a:spcPts val="0"/>
              </a:spcAft>
              <a:buClr>
                <a:srgbClr val="C96731"/>
              </a:buClr>
              <a:buSzPct val="95000"/>
              <a:buFont typeface="Wingdings 2"/>
              <a:buNone/>
              <a:tabLst/>
              <a:defRPr/>
            </a:pPr>
            <a:endParaRPr kumimoji="0" lang="en-US" sz="2735" b="1" i="0" u="none" strike="noStrike" kern="1200" cap="none" spc="0" normalizeH="0" baseline="0" noProof="0" dirty="0">
              <a:ln>
                <a:noFill/>
              </a:ln>
              <a:solidFill>
                <a:srgbClr val="000000">
                  <a:lumMod val="65000"/>
                  <a:lumOff val="35000"/>
                </a:srgbClr>
              </a:solidFill>
              <a:effectLst/>
              <a:uLnTx/>
              <a:uFillTx/>
              <a:latin typeface="Gill Sans MT" panose="020B0502020104020203"/>
              <a:ea typeface="+mn-ea"/>
              <a:cs typeface="+mn-cs"/>
            </a:endParaRPr>
          </a:p>
        </p:txBody>
      </p:sp>
      <p:sp>
        <p:nvSpPr>
          <p:cNvPr id="4" name="Date Placeholder 3">
            <a:extLst>
              <a:ext uri="{FF2B5EF4-FFF2-40B4-BE49-F238E27FC236}">
                <a16:creationId xmlns:a16="http://schemas.microsoft.com/office/drawing/2014/main" id="{6B715B21-42BE-0540-B6F8-94C8A9A4D4C8}"/>
              </a:ext>
            </a:extLst>
          </p:cNvPr>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977" b="0" i="0" u="none" strike="noStrike" kern="1200" cap="none" spc="0" normalizeH="0" baseline="0" noProof="0">
                <a:ln>
                  <a:noFill/>
                </a:ln>
                <a:solidFill>
                  <a:srgbClr val="000000">
                    <a:alpha val="70000"/>
                  </a:srgbClr>
                </a:solidFill>
                <a:effectLst/>
                <a:uLnTx/>
                <a:uFillTx/>
                <a:latin typeface="Gill Sans MT" panose="020B0502020104020203"/>
                <a:ea typeface="+mn-ea"/>
                <a:cs typeface="+mn-cs"/>
              </a:rPr>
              <a:t>IIITS: BCI</a:t>
            </a:r>
          </a:p>
        </p:txBody>
      </p:sp>
      <p:sp>
        <p:nvSpPr>
          <p:cNvPr id="8" name="Slide Number Placeholder 7">
            <a:extLst>
              <a:ext uri="{FF2B5EF4-FFF2-40B4-BE49-F238E27FC236}">
                <a16:creationId xmlns:a16="http://schemas.microsoft.com/office/drawing/2014/main" id="{199F3DE0-C3E9-0244-8F5C-0A62C2AC4FC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2D238DB-7230-45D0-89A2-1890D4DEDBDF}" type="slidenum">
              <a:rPr kumimoji="0" lang="en-IN" sz="1074" b="0" i="0" u="none" strike="noStrike" kern="1200" cap="none" spc="0" normalizeH="0" baseline="0" noProof="0" smtClean="0">
                <a:ln>
                  <a:noFill/>
                </a:ln>
                <a:solidFill>
                  <a:srgbClr val="FFFFFF"/>
                </a:solidFill>
                <a:effectLst/>
                <a:uLnTx/>
                <a:uFillTx/>
                <a:latin typeface="Gill Sans MT" panose="020B0502020104020203"/>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IN" sz="1074"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485618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Autofit/>
          </a:bodyPr>
          <a:lstStyle/>
          <a:p>
            <a:r>
              <a:rPr lang="en-US" sz="2000" dirty="0">
                <a:solidFill>
                  <a:srgbClr val="A50021"/>
                </a:solidFill>
                <a:latin typeface="Times New Roman" pitchFamily="18" charset="0"/>
                <a:cs typeface="Times New Roman" pitchFamily="18" charset="0"/>
              </a:rPr>
              <a:t>Illustration of k-Means clustering algorithms</a:t>
            </a:r>
            <a:endParaRPr lang="en-IN" sz="2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11548" y="1066164"/>
            <a:ext cx="8360312" cy="5334636"/>
          </a:xfrm>
        </p:spPr>
        <p:txBody>
          <a:bodyPr>
            <a:noAutofit/>
          </a:bodyPr>
          <a:lstStyle/>
          <a:p>
            <a:pPr algn="just">
              <a:buFont typeface="Arial" pitchFamily="34" charset="0"/>
              <a:buChar char="•"/>
            </a:pPr>
            <a:r>
              <a:rPr lang="en-IN" sz="2000" dirty="0">
                <a:latin typeface="Times New Roman" pitchFamily="18" charset="0"/>
                <a:cs typeface="Times New Roman" pitchFamily="18" charset="0"/>
              </a:rPr>
              <a:t>Suppose, </a:t>
            </a:r>
            <a:r>
              <a:rPr lang="en-IN" sz="2000" dirty="0">
                <a:solidFill>
                  <a:srgbClr val="0B5ED7"/>
                </a:solidFill>
                <a:latin typeface="Times New Roman" pitchFamily="18" charset="0"/>
                <a:cs typeface="Times New Roman" pitchFamily="18" charset="0"/>
              </a:rPr>
              <a:t>k=3</a:t>
            </a:r>
            <a:r>
              <a:rPr lang="en-IN" sz="2000" dirty="0">
                <a:latin typeface="Times New Roman" pitchFamily="18" charset="0"/>
                <a:cs typeface="Times New Roman" pitchFamily="18" charset="0"/>
              </a:rPr>
              <a:t>. Three objects are chosen at random shown as circled (see Fig 24.1). These three centroids are shown below.</a:t>
            </a:r>
          </a:p>
          <a:p>
            <a:pPr marL="0" indent="0" algn="just">
              <a:buNone/>
            </a:pPr>
            <a:r>
              <a:rPr lang="en-US" sz="2000" b="1" dirty="0">
                <a:solidFill>
                  <a:srgbClr val="0B5ED7"/>
                </a:solidFill>
                <a:cs typeface="Times New Roman" pitchFamily="18" charset="0"/>
              </a:rPr>
              <a:t>		        </a:t>
            </a:r>
            <a:r>
              <a:rPr lang="en-IN" sz="1600" b="1" dirty="0">
                <a:solidFill>
                  <a:srgbClr val="0B5ED7"/>
                </a:solidFill>
                <a:cs typeface="Times New Roman" pitchFamily="18" charset="0"/>
              </a:rPr>
              <a:t>Initial Centroids chosen randomly</a:t>
            </a:r>
            <a:endParaRPr lang="en-US" sz="1600" b="1" dirty="0">
              <a:solidFill>
                <a:srgbClr val="0B5ED7"/>
              </a:solidFill>
              <a:cs typeface="Times New Roman" pitchFamily="18" charset="0"/>
            </a:endParaRPr>
          </a:p>
          <a:p>
            <a:pPr algn="just">
              <a:buFont typeface="Arial" pitchFamily="34" charset="0"/>
              <a:buChar char="•"/>
            </a:pPr>
            <a:endParaRPr lang="en-IN" sz="2000" dirty="0">
              <a:latin typeface="Times New Roman" pitchFamily="18" charset="0"/>
              <a:cs typeface="Times New Roman" pitchFamily="18" charset="0"/>
            </a:endParaRPr>
          </a:p>
          <a:p>
            <a:pPr algn="just">
              <a:buFont typeface="Arial" pitchFamily="34" charset="0"/>
              <a:buChar char="•"/>
            </a:pPr>
            <a:endParaRPr lang="en-IN" sz="2000" dirty="0">
              <a:latin typeface="Times New Roman" pitchFamily="18" charset="0"/>
              <a:cs typeface="Times New Roman" pitchFamily="18" charset="0"/>
            </a:endParaRPr>
          </a:p>
          <a:p>
            <a:pPr algn="just">
              <a:buFont typeface="Arial" pitchFamily="34" charset="0"/>
              <a:buChar char="•"/>
            </a:pPr>
            <a:endParaRPr lang="en-IN" sz="2000" dirty="0">
              <a:latin typeface="Times New Roman" pitchFamily="18" charset="0"/>
              <a:cs typeface="Times New Roman" pitchFamily="18" charset="0"/>
            </a:endParaRPr>
          </a:p>
          <a:p>
            <a:pPr marL="0" indent="0" algn="just">
              <a:buNone/>
            </a:pPr>
            <a:endParaRPr lang="en-IN" sz="2000" dirty="0">
              <a:latin typeface="Times New Roman" pitchFamily="18" charset="0"/>
              <a:cs typeface="Times New Roman" pitchFamily="18" charset="0"/>
            </a:endParaRPr>
          </a:p>
          <a:p>
            <a:pPr algn="just">
              <a:buFont typeface="Arial" pitchFamily="34" charset="0"/>
              <a:buChar char="•"/>
            </a:pPr>
            <a:r>
              <a:rPr lang="en-IN" sz="2000" dirty="0">
                <a:latin typeface="Times New Roman" pitchFamily="18" charset="0"/>
                <a:cs typeface="Times New Roman" pitchFamily="18" charset="0"/>
              </a:rPr>
              <a:t>Let us consider the Euclidean distance measure (</a:t>
            </a:r>
            <a:r>
              <a:rPr lang="en-IN" sz="2000" i="1" dirty="0">
                <a:latin typeface="Times New Roman" pitchFamily="18" charset="0"/>
                <a:cs typeface="Times New Roman" pitchFamily="18" charset="0"/>
              </a:rPr>
              <a:t>L</a:t>
            </a:r>
            <a:r>
              <a:rPr lang="en-IN" sz="2000" i="1" baseline="-25000" dirty="0">
                <a:latin typeface="Times New Roman" pitchFamily="18" charset="0"/>
                <a:cs typeface="Times New Roman" pitchFamily="18" charset="0"/>
              </a:rPr>
              <a:t>2</a:t>
            </a:r>
            <a:r>
              <a:rPr lang="en-IN" sz="2000" dirty="0">
                <a:latin typeface="Times New Roman" pitchFamily="18" charset="0"/>
                <a:cs typeface="Times New Roman" pitchFamily="18" charset="0"/>
              </a:rPr>
              <a:t> Norm) as the distance measurement in our illustration. </a:t>
            </a:r>
          </a:p>
          <a:p>
            <a:pPr algn="just">
              <a:buFont typeface="Arial" pitchFamily="34" charset="0"/>
              <a:buChar char="•"/>
            </a:pPr>
            <a:r>
              <a:rPr lang="en-IN" sz="2000" dirty="0">
                <a:latin typeface="Times New Roman" pitchFamily="18" charset="0"/>
                <a:cs typeface="Times New Roman" pitchFamily="18" charset="0"/>
              </a:rPr>
              <a:t>Let d</a:t>
            </a:r>
            <a:r>
              <a:rPr lang="en-IN" sz="2000" baseline="-25000" dirty="0">
                <a:latin typeface="Times New Roman" pitchFamily="18" charset="0"/>
                <a:cs typeface="Times New Roman" pitchFamily="18" charset="0"/>
              </a:rPr>
              <a:t>1</a:t>
            </a:r>
            <a:r>
              <a:rPr lang="en-IN" sz="2000" dirty="0">
                <a:latin typeface="Times New Roman" pitchFamily="18" charset="0"/>
                <a:cs typeface="Times New Roman" pitchFamily="18" charset="0"/>
              </a:rPr>
              <a:t>, d</a:t>
            </a:r>
            <a:r>
              <a:rPr lang="en-IN" sz="2000" baseline="-25000" dirty="0">
                <a:latin typeface="Times New Roman" pitchFamily="18" charset="0"/>
                <a:cs typeface="Times New Roman" pitchFamily="18" charset="0"/>
              </a:rPr>
              <a:t>2</a:t>
            </a:r>
            <a:r>
              <a:rPr lang="en-IN" sz="2000" dirty="0">
                <a:latin typeface="Times New Roman" pitchFamily="18" charset="0"/>
                <a:cs typeface="Times New Roman" pitchFamily="18" charset="0"/>
              </a:rPr>
              <a:t> and d</a:t>
            </a:r>
            <a:r>
              <a:rPr lang="en-IN" sz="2000" baseline="-25000" dirty="0">
                <a:latin typeface="Times New Roman" pitchFamily="18" charset="0"/>
                <a:cs typeface="Times New Roman" pitchFamily="18" charset="0"/>
              </a:rPr>
              <a:t>3</a:t>
            </a:r>
            <a:r>
              <a:rPr lang="en-IN" sz="2000" dirty="0">
                <a:latin typeface="Times New Roman" pitchFamily="18" charset="0"/>
                <a:cs typeface="Times New Roman" pitchFamily="18" charset="0"/>
              </a:rPr>
              <a:t> denote the distance from an object to c</a:t>
            </a:r>
            <a:r>
              <a:rPr lang="en-IN" sz="2000" baseline="-25000" dirty="0">
                <a:latin typeface="Times New Roman" pitchFamily="18" charset="0"/>
                <a:cs typeface="Times New Roman" pitchFamily="18" charset="0"/>
              </a:rPr>
              <a:t>1</a:t>
            </a:r>
            <a:r>
              <a:rPr lang="en-IN" sz="2000" dirty="0">
                <a:latin typeface="Times New Roman" pitchFamily="18" charset="0"/>
                <a:cs typeface="Times New Roman" pitchFamily="18" charset="0"/>
              </a:rPr>
              <a:t>, c</a:t>
            </a:r>
            <a:r>
              <a:rPr lang="en-IN" sz="2000" baseline="-25000" dirty="0">
                <a:latin typeface="Times New Roman" pitchFamily="18" charset="0"/>
                <a:cs typeface="Times New Roman" pitchFamily="18" charset="0"/>
              </a:rPr>
              <a:t>2</a:t>
            </a:r>
            <a:r>
              <a:rPr lang="en-IN" sz="2000" dirty="0">
                <a:latin typeface="Times New Roman" pitchFamily="18" charset="0"/>
                <a:cs typeface="Times New Roman" pitchFamily="18" charset="0"/>
              </a:rPr>
              <a:t> and c</a:t>
            </a:r>
            <a:r>
              <a:rPr lang="en-IN" sz="2000" baseline="-25000" dirty="0">
                <a:latin typeface="Times New Roman" pitchFamily="18" charset="0"/>
                <a:cs typeface="Times New Roman" pitchFamily="18" charset="0"/>
              </a:rPr>
              <a:t>3</a:t>
            </a:r>
            <a:r>
              <a:rPr lang="en-IN" sz="2000" dirty="0">
                <a:latin typeface="Times New Roman" pitchFamily="18" charset="0"/>
                <a:cs typeface="Times New Roman" pitchFamily="18" charset="0"/>
              </a:rPr>
              <a:t> respectively. The distance calculations are shown in Table 24.2.</a:t>
            </a:r>
          </a:p>
          <a:p>
            <a:pPr algn="just">
              <a:buFont typeface="Arial" pitchFamily="34" charset="0"/>
              <a:buChar char="•"/>
            </a:pPr>
            <a:r>
              <a:rPr lang="en-IN" sz="2000" dirty="0">
                <a:latin typeface="Times New Roman" pitchFamily="18" charset="0"/>
                <a:cs typeface="Times New Roman" pitchFamily="18" charset="0"/>
              </a:rPr>
              <a:t>Assignment of each object to the respective centroid is shown in the right-most column and the clustering so obtained is shown in Fig 24.2.</a:t>
            </a:r>
          </a:p>
          <a:p>
            <a:pPr marL="0" indent="0" algn="just">
              <a:buNone/>
            </a:pPr>
            <a:endParaRPr lang="en-US" sz="1800" dirty="0">
              <a:latin typeface="Times New Roman" pitchFamily="18" charset="0"/>
              <a:cs typeface="Times New Roman" pitchFamily="18" charset="0"/>
            </a:endParaRPr>
          </a:p>
          <a:p>
            <a:pPr marL="457200" indent="-457200">
              <a:buClr>
                <a:srgbClr val="0B5ED7"/>
              </a:buClr>
              <a:buFont typeface="+mj-lt"/>
              <a:buAutoNum type="arabicParenR"/>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a:latin typeface="Times New Roman" pitchFamily="18" charset="0"/>
              <a:cs typeface="Times New Roman" pitchFamily="18" charset="0"/>
            </a:endParaRPr>
          </a:p>
          <a:p>
            <a:pPr marL="640080" lvl="2" indent="0">
              <a:buClr>
                <a:srgbClr val="0B5ED7"/>
              </a:buClr>
              <a:buSzPct val="100000"/>
              <a:buNone/>
            </a:pPr>
            <a:r>
              <a:rPr lang="en-US" sz="15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10</a:t>
            </a:fld>
            <a:endParaRPr lang="en-IN"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451853062"/>
              </p:ext>
            </p:extLst>
          </p:nvPr>
        </p:nvGraphicFramePr>
        <p:xfrm>
          <a:off x="2921216" y="2135478"/>
          <a:ext cx="3033017" cy="1733037"/>
        </p:xfrm>
        <a:graphic>
          <a:graphicData uri="http://schemas.openxmlformats.org/drawingml/2006/table">
            <a:tbl>
              <a:tblPr firstRow="1" bandRow="1">
                <a:tableStyleId>{125E5076-3810-47DD-B79F-674D7AD40C01}</a:tableStyleId>
              </a:tblPr>
              <a:tblGrid>
                <a:gridCol w="959668">
                  <a:extLst>
                    <a:ext uri="{9D8B030D-6E8A-4147-A177-3AD203B41FA5}">
                      <a16:colId xmlns:a16="http://schemas.microsoft.com/office/drawing/2014/main" val="20000"/>
                    </a:ext>
                  </a:extLst>
                </a:gridCol>
                <a:gridCol w="616689">
                  <a:extLst>
                    <a:ext uri="{9D8B030D-6E8A-4147-A177-3AD203B41FA5}">
                      <a16:colId xmlns:a16="http://schemas.microsoft.com/office/drawing/2014/main" val="20001"/>
                    </a:ext>
                  </a:extLst>
                </a:gridCol>
                <a:gridCol w="446567">
                  <a:extLst>
                    <a:ext uri="{9D8B030D-6E8A-4147-A177-3AD203B41FA5}">
                      <a16:colId xmlns:a16="http://schemas.microsoft.com/office/drawing/2014/main" val="20002"/>
                    </a:ext>
                  </a:extLst>
                </a:gridCol>
                <a:gridCol w="712383">
                  <a:extLst>
                    <a:ext uri="{9D8B030D-6E8A-4147-A177-3AD203B41FA5}">
                      <a16:colId xmlns:a16="http://schemas.microsoft.com/office/drawing/2014/main" val="20003"/>
                    </a:ext>
                  </a:extLst>
                </a:gridCol>
                <a:gridCol w="297710">
                  <a:extLst>
                    <a:ext uri="{9D8B030D-6E8A-4147-A177-3AD203B41FA5}">
                      <a16:colId xmlns:a16="http://schemas.microsoft.com/office/drawing/2014/main" val="20004"/>
                    </a:ext>
                  </a:extLst>
                </a:gridCol>
              </a:tblGrid>
              <a:tr h="320199">
                <a:tc rowSpan="2">
                  <a:txBody>
                    <a:bodyPr/>
                    <a:lstStyle/>
                    <a:p>
                      <a:r>
                        <a:rPr lang="en-IN" sz="1600" dirty="0">
                          <a:latin typeface="Cambria Math" pitchFamily="18" charset="0"/>
                          <a:ea typeface="Cambria Math" pitchFamily="18" charset="0"/>
                        </a:rPr>
                        <a:t>Centroid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IN" sz="1600" dirty="0">
                          <a:latin typeface="Cambria Math" pitchFamily="18" charset="0"/>
                          <a:ea typeface="Cambria Math" pitchFamily="18" charset="0"/>
                        </a:rPr>
                        <a:t>Objects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199">
                <a:tc vMerge="1">
                  <a:txBody>
                    <a:bodyPr/>
                    <a:lstStyle/>
                    <a:p>
                      <a:endParaRPr lang="en-IN"/>
                    </a:p>
                  </a:txBody>
                  <a:tcPr/>
                </a:tc>
                <a:tc gridSpan="2">
                  <a:txBody>
                    <a:bodyPr/>
                    <a:lstStyle/>
                    <a:p>
                      <a:pPr algn="ctr"/>
                      <a:r>
                        <a:rPr lang="en-IN" sz="1600" dirty="0">
                          <a:latin typeface="Cambria Math" pitchFamily="18" charset="0"/>
                          <a:ea typeface="Cambria Math" pitchFamily="18"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a:latin typeface="Cambria Math" pitchFamily="18" charset="0"/>
                          <a:ea typeface="Cambria Math" pitchFamily="18" charset="0"/>
                        </a:rPr>
                        <a:t>A2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2"/>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3"/>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12293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627277"/>
          </a:xfrm>
        </p:spPr>
        <p:txBody>
          <a:bodyPr>
            <a:noAutofit/>
          </a:bodyPr>
          <a:lstStyle/>
          <a:p>
            <a:r>
              <a:rPr lang="en-US" sz="2000" dirty="0">
                <a:solidFill>
                  <a:srgbClr val="A50021"/>
                </a:solidFill>
                <a:latin typeface="Times New Roman" pitchFamily="18" charset="0"/>
                <a:cs typeface="Times New Roman" pitchFamily="18" charset="0"/>
              </a:rPr>
              <a:t>Illustration of k-Means clustering algorithms</a:t>
            </a:r>
            <a:endParaRPr lang="en-IN" sz="2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0284" y="800350"/>
            <a:ext cx="3469335" cy="379863"/>
          </a:xfrm>
        </p:spPr>
        <p:txBody>
          <a:bodyPr>
            <a:noAutofit/>
          </a:bodyPr>
          <a:lstStyle/>
          <a:p>
            <a:pPr marL="0" indent="0" algn="ctr">
              <a:buNone/>
            </a:pPr>
            <a:r>
              <a:rPr lang="en-US" sz="1600" b="1" dirty="0">
                <a:solidFill>
                  <a:srgbClr val="0B5ED7"/>
                </a:solidFill>
                <a:cs typeface="Times New Roman" pitchFamily="18" charset="0"/>
              </a:rPr>
              <a:t>Table 24.2: </a:t>
            </a:r>
            <a:r>
              <a:rPr lang="en-IN" sz="1600" b="1" dirty="0">
                <a:solidFill>
                  <a:srgbClr val="0B5ED7"/>
                </a:solidFill>
                <a:cs typeface="Times New Roman" pitchFamily="18" charset="0"/>
              </a:rPr>
              <a:t>Distance calculation</a:t>
            </a:r>
            <a:endParaRPr lang="en-US" sz="1600" b="1" dirty="0">
              <a:solidFill>
                <a:srgbClr val="0B5ED7"/>
              </a:solidFill>
              <a:cs typeface="Times New Roman" pitchFamily="18" charset="0"/>
            </a:endParaRPr>
          </a:p>
          <a:p>
            <a:pPr marL="0" indent="0" algn="just">
              <a:buNone/>
            </a:pPr>
            <a:endParaRPr lang="en-US" sz="18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11</a:t>
            </a:fld>
            <a:endParaRPr lang="en-IN"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915261737"/>
              </p:ext>
            </p:extLst>
          </p:nvPr>
        </p:nvGraphicFramePr>
        <p:xfrm>
          <a:off x="305605" y="1210445"/>
          <a:ext cx="3915521" cy="4896000"/>
        </p:xfrm>
        <a:graphic>
          <a:graphicData uri="http://schemas.openxmlformats.org/drawingml/2006/table">
            <a:tbl>
              <a:tblPr firstRow="1" bandRow="1">
                <a:tableStyleId>{125E5076-3810-47DD-B79F-674D7AD40C01}</a:tableStyleId>
              </a:tblPr>
              <a:tblGrid>
                <a:gridCol w="685633">
                  <a:extLst>
                    <a:ext uri="{9D8B030D-6E8A-4147-A177-3AD203B41FA5}">
                      <a16:colId xmlns:a16="http://schemas.microsoft.com/office/drawing/2014/main" val="20000"/>
                    </a:ext>
                  </a:extLst>
                </a:gridCol>
                <a:gridCol w="495837">
                  <a:extLst>
                    <a:ext uri="{9D8B030D-6E8A-4147-A177-3AD203B41FA5}">
                      <a16:colId xmlns:a16="http://schemas.microsoft.com/office/drawing/2014/main" val="20001"/>
                    </a:ext>
                  </a:extLst>
                </a:gridCol>
                <a:gridCol w="685633">
                  <a:extLst>
                    <a:ext uri="{9D8B030D-6E8A-4147-A177-3AD203B41FA5}">
                      <a16:colId xmlns:a16="http://schemas.microsoft.com/office/drawing/2014/main" val="20002"/>
                    </a:ext>
                  </a:extLst>
                </a:gridCol>
                <a:gridCol w="685633">
                  <a:extLst>
                    <a:ext uri="{9D8B030D-6E8A-4147-A177-3AD203B41FA5}">
                      <a16:colId xmlns:a16="http://schemas.microsoft.com/office/drawing/2014/main" val="20003"/>
                    </a:ext>
                  </a:extLst>
                </a:gridCol>
                <a:gridCol w="685633">
                  <a:extLst>
                    <a:ext uri="{9D8B030D-6E8A-4147-A177-3AD203B41FA5}">
                      <a16:colId xmlns:a16="http://schemas.microsoft.com/office/drawing/2014/main" val="20004"/>
                    </a:ext>
                  </a:extLst>
                </a:gridCol>
                <a:gridCol w="677152">
                  <a:extLst>
                    <a:ext uri="{9D8B030D-6E8A-4147-A177-3AD203B41FA5}">
                      <a16:colId xmlns:a16="http://schemas.microsoft.com/office/drawing/2014/main" val="20005"/>
                    </a:ext>
                  </a:extLst>
                </a:gridCol>
              </a:tblGrid>
              <a:tr h="288000">
                <a:tc>
                  <a:txBody>
                    <a:bodyPr/>
                    <a:lstStyle/>
                    <a:p>
                      <a:pPr algn="ctr"/>
                      <a:r>
                        <a:rPr lang="en-IN" sz="1200" dirty="0">
                          <a:latin typeface="Cambria Math" pitchFamily="18" charset="0"/>
                          <a:ea typeface="Cambria Math" pitchFamily="18" charset="0"/>
                        </a:rPr>
                        <a:t>A</a:t>
                      </a:r>
                      <a:r>
                        <a:rPr lang="en-IN" sz="1200" baseline="-25000" dirty="0">
                          <a:latin typeface="Cambria Math" pitchFamily="18" charset="0"/>
                          <a:ea typeface="Cambria Math" pitchFamily="18" charset="0"/>
                        </a:rPr>
                        <a:t>1</a:t>
                      </a:r>
                      <a:endParaRPr lang="en-IN" sz="12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dirty="0">
                          <a:latin typeface="Cambria Math" pitchFamily="18" charset="0"/>
                          <a:ea typeface="Cambria Math" pitchFamily="18" charset="0"/>
                        </a:rPr>
                        <a:t>A</a:t>
                      </a:r>
                      <a:r>
                        <a:rPr lang="en-IN" sz="1200" baseline="-25000" dirty="0">
                          <a:latin typeface="Cambria Math" pitchFamily="18" charset="0"/>
                          <a:ea typeface="Cambria Math" pitchFamily="18" charset="0"/>
                        </a:rPr>
                        <a:t>2</a:t>
                      </a:r>
                      <a:endParaRPr lang="en-IN" sz="12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Cambria Math" pitchFamily="18" charset="0"/>
                          <a:ea typeface="Cambria Math" pitchFamily="18" charset="0"/>
                        </a:rPr>
                        <a:t>d</a:t>
                      </a:r>
                      <a:r>
                        <a:rPr lang="en-IN" sz="1200" baseline="-25000" dirty="0">
                          <a:latin typeface="Cambria Math" pitchFamily="18" charset="0"/>
                          <a:ea typeface="Cambria Math" pitchFamily="18" charset="0"/>
                        </a:rPr>
                        <a:t>1</a:t>
                      </a:r>
                      <a:endParaRPr lang="en-IN" sz="12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Cambria Math" pitchFamily="18" charset="0"/>
                          <a:ea typeface="Cambria Math" pitchFamily="18" charset="0"/>
                        </a:rPr>
                        <a:t>d</a:t>
                      </a:r>
                      <a:r>
                        <a:rPr lang="en-IN" sz="1200" baseline="-25000" dirty="0">
                          <a:latin typeface="Cambria Math" pitchFamily="18" charset="0"/>
                          <a:ea typeface="Cambria Math" pitchFamily="18" charset="0"/>
                        </a:rPr>
                        <a:t>2</a:t>
                      </a:r>
                      <a:endParaRPr lang="en-IN" sz="12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Cambria Math" pitchFamily="18" charset="0"/>
                          <a:ea typeface="Cambria Math" pitchFamily="18" charset="0"/>
                        </a:rPr>
                        <a:t>d</a:t>
                      </a:r>
                      <a:r>
                        <a:rPr lang="en-IN" sz="1200" baseline="-25000" dirty="0">
                          <a:latin typeface="Cambria Math" pitchFamily="18" charset="0"/>
                          <a:ea typeface="Cambria Math" pitchFamily="18" charset="0"/>
                        </a:rPr>
                        <a:t>3</a:t>
                      </a:r>
                      <a:endParaRPr lang="en-IN" sz="12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baseline="-25000" dirty="0">
                          <a:latin typeface="Times New Roman" pitchFamily="18" charset="0"/>
                          <a:ea typeface="Cambria Math" pitchFamily="18" charset="0"/>
                          <a:cs typeface="Times New Roman" pitchFamily="18" charset="0"/>
                        </a:rPr>
                        <a:t>cluster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8000">
                <a:tc>
                  <a:txBody>
                    <a:bodyPr/>
                    <a:lstStyle/>
                    <a:p>
                      <a:pPr algn="ctr"/>
                      <a:r>
                        <a:rPr lang="en-IN" sz="1200" b="1" dirty="0">
                          <a:latin typeface="Cambria Math" pitchFamily="18" charset="0"/>
                          <a:ea typeface="Cambria Math" pitchFamily="18" charset="0"/>
                        </a:rPr>
                        <a:t>6.8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8000">
                <a:tc>
                  <a:txBody>
                    <a:bodyPr/>
                    <a:lstStyle/>
                    <a:p>
                      <a:pPr algn="ctr"/>
                      <a:r>
                        <a:rPr lang="en-IN" sz="1200" b="1" dirty="0">
                          <a:latin typeface="Cambria Math" pitchFamily="18" charset="0"/>
                          <a:ea typeface="Cambria Math" pitchFamily="18" charset="0"/>
                        </a:rPr>
                        <a:t>0.8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000">
                <a:tc>
                  <a:txBody>
                    <a:bodyPr/>
                    <a:lstStyle/>
                    <a:p>
                      <a:pPr algn="ctr"/>
                      <a:r>
                        <a:rPr lang="en-IN" sz="1200" b="1" dirty="0">
                          <a:latin typeface="Cambria Math" pitchFamily="18" charset="0"/>
                          <a:ea typeface="Cambria Math" pitchFamily="18" charset="0"/>
                        </a:rPr>
                        <a:t>1.2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000">
                <a:tc>
                  <a:txBody>
                    <a:bodyPr/>
                    <a:lstStyle/>
                    <a:p>
                      <a:pPr algn="ctr"/>
                      <a:r>
                        <a:rPr lang="en-IN" sz="1200" b="1" dirty="0">
                          <a:latin typeface="Cambria Math" pitchFamily="18" charset="0"/>
                          <a:ea typeface="Cambria Math" pitchFamily="18" charset="0"/>
                        </a:rPr>
                        <a:t>2.8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8000">
                <a:tc>
                  <a:txBody>
                    <a:bodyPr/>
                    <a:lstStyle/>
                    <a:p>
                      <a:pPr algn="ctr"/>
                      <a:r>
                        <a:rPr lang="en-IN" sz="1200" b="1" dirty="0">
                          <a:latin typeface="Cambria Math" pitchFamily="18" charset="0"/>
                          <a:ea typeface="Cambria Math" pitchFamily="18" charset="0"/>
                        </a:rPr>
                        <a:t>3.8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8000">
                <a:tc>
                  <a:txBody>
                    <a:bodyPr/>
                    <a:lstStyle/>
                    <a:p>
                      <a:pPr algn="ctr"/>
                      <a:r>
                        <a:rPr lang="en-IN" sz="1200" b="1" dirty="0">
                          <a:latin typeface="Cambria Math" pitchFamily="18" charset="0"/>
                          <a:ea typeface="Cambria Math" pitchFamily="18" charset="0"/>
                        </a:rPr>
                        <a:t>4.4</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8000">
                <a:tc>
                  <a:txBody>
                    <a:bodyPr/>
                    <a:lstStyle/>
                    <a:p>
                      <a:pPr algn="ctr"/>
                      <a:r>
                        <a:rPr lang="en-IN" sz="1200" b="1" dirty="0">
                          <a:latin typeface="Cambria Math" pitchFamily="18" charset="0"/>
                          <a:ea typeface="Cambria Math" pitchFamily="18" charset="0"/>
                        </a:rPr>
                        <a:t>4.8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88000">
                <a:tc>
                  <a:txBody>
                    <a:bodyPr/>
                    <a:lstStyle/>
                    <a:p>
                      <a:pPr algn="ctr"/>
                      <a:r>
                        <a:rPr lang="en-IN" sz="1200" b="1" dirty="0">
                          <a:latin typeface="Cambria Math" pitchFamily="18" charset="0"/>
                          <a:ea typeface="Cambria Math" pitchFamily="18" charset="0"/>
                        </a:rPr>
                        <a:t>6.0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88000">
                <a:tc>
                  <a:txBody>
                    <a:bodyPr/>
                    <a:lstStyle/>
                    <a:p>
                      <a:pPr algn="ctr"/>
                      <a:r>
                        <a:rPr lang="en-IN" sz="1200" b="1" dirty="0">
                          <a:latin typeface="Cambria Math" pitchFamily="18" charset="0"/>
                          <a:ea typeface="Cambria Math" pitchFamily="18" charset="0"/>
                        </a:rPr>
                        <a:t>6.2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88000">
                <a:tc>
                  <a:txBody>
                    <a:bodyPr/>
                    <a:lstStyle/>
                    <a:p>
                      <a:pPr algn="ctr"/>
                      <a:r>
                        <a:rPr lang="en-IN" sz="1200" b="1" dirty="0">
                          <a:latin typeface="Cambria Math" pitchFamily="18" charset="0"/>
                          <a:ea typeface="Cambria Math" pitchFamily="18" charset="0"/>
                        </a:rPr>
                        <a:t>7.6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88000">
                <a:tc>
                  <a:txBody>
                    <a:bodyPr/>
                    <a:lstStyle/>
                    <a:p>
                      <a:pPr algn="ctr"/>
                      <a:r>
                        <a:rPr lang="en-IN" sz="1200" b="1" dirty="0">
                          <a:latin typeface="Cambria Math" pitchFamily="18" charset="0"/>
                          <a:ea typeface="Cambria Math" pitchFamily="18" charset="0"/>
                        </a:rPr>
                        <a:t>7.8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88000">
                <a:tc>
                  <a:txBody>
                    <a:bodyPr/>
                    <a:lstStyle/>
                    <a:p>
                      <a:pPr algn="ctr"/>
                      <a:r>
                        <a:rPr lang="en-IN" sz="1200" b="1" dirty="0">
                          <a:latin typeface="Cambria Math" pitchFamily="18" charset="0"/>
                          <a:ea typeface="Cambria Math" pitchFamily="18" charset="0"/>
                        </a:rPr>
                        <a:t>6.6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88000">
                <a:tc>
                  <a:txBody>
                    <a:bodyPr/>
                    <a:lstStyle/>
                    <a:p>
                      <a:pPr algn="ctr"/>
                      <a:r>
                        <a:rPr lang="en-IN" sz="1200" b="1" dirty="0">
                          <a:latin typeface="Cambria Math" pitchFamily="18" charset="0"/>
                          <a:ea typeface="Cambria Math" pitchFamily="18" charset="0"/>
                        </a:rPr>
                        <a:t>8.2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88000">
                <a:tc>
                  <a:txBody>
                    <a:bodyPr/>
                    <a:lstStyle/>
                    <a:p>
                      <a:pPr algn="ctr"/>
                      <a:r>
                        <a:rPr lang="en-IN" sz="1200" b="1" dirty="0">
                          <a:latin typeface="Cambria Math" pitchFamily="18" charset="0"/>
                          <a:ea typeface="Cambria Math" pitchFamily="18" charset="0"/>
                        </a:rPr>
                        <a:t>8.4</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88000">
                <a:tc>
                  <a:txBody>
                    <a:bodyPr/>
                    <a:lstStyle/>
                    <a:p>
                      <a:pPr algn="ctr"/>
                      <a:r>
                        <a:rPr lang="en-IN" sz="1200" b="1" dirty="0">
                          <a:latin typeface="Cambria Math" pitchFamily="18" charset="0"/>
                          <a:ea typeface="Cambria Math" pitchFamily="18" charset="0"/>
                        </a:rPr>
                        <a:t>9.0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88000">
                <a:tc>
                  <a:txBody>
                    <a:bodyPr/>
                    <a:lstStyle/>
                    <a:p>
                      <a:pPr algn="ctr"/>
                      <a:r>
                        <a:rPr lang="en-IN" sz="1200" b="1" dirty="0">
                          <a:latin typeface="Cambria Math" pitchFamily="18" charset="0"/>
                          <a:ea typeface="Cambria Math" pitchFamily="18" charset="0"/>
                        </a:rPr>
                        <a:t>9.6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9" name="Content Placeholder 2"/>
          <p:cNvSpPr txBox="1">
            <a:spLocks/>
          </p:cNvSpPr>
          <p:nvPr/>
        </p:nvSpPr>
        <p:spPr>
          <a:xfrm>
            <a:off x="4944562" y="896861"/>
            <a:ext cx="3986787" cy="538534"/>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a:solidFill>
                  <a:srgbClr val="0B5ED7"/>
                </a:solidFill>
                <a:cs typeface="Times New Roman" pitchFamily="18" charset="0"/>
              </a:rPr>
              <a:t>Fig 24.2: </a:t>
            </a:r>
            <a:r>
              <a:rPr lang="en-IN" sz="1600" b="1" dirty="0">
                <a:solidFill>
                  <a:srgbClr val="0B5ED7"/>
                </a:solidFill>
                <a:cs typeface="Times New Roman" pitchFamily="18" charset="0"/>
              </a:rPr>
              <a:t>Initial cluster with respect to Table 24.2</a:t>
            </a:r>
            <a:endParaRPr lang="en-US" sz="1600" b="1" dirty="0">
              <a:solidFill>
                <a:srgbClr val="0B5ED7"/>
              </a:solidFill>
              <a:cs typeface="Times New Roman" pitchFamily="18" charset="0"/>
            </a:endParaRPr>
          </a:p>
          <a:p>
            <a:pPr marL="0" indent="0" algn="just">
              <a:buFont typeface="Wingdings 2"/>
              <a:buNone/>
            </a:pPr>
            <a:endParaRPr lang="en-US" sz="18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8628" y="1315710"/>
            <a:ext cx="4596004" cy="4260752"/>
          </a:xfrm>
          <a:prstGeom prst="rect">
            <a:avLst/>
          </a:prstGeom>
        </p:spPr>
      </p:pic>
    </p:spTree>
    <p:extLst>
      <p:ext uri="{BB962C8B-B14F-4D97-AF65-F5344CB8AC3E}">
        <p14:creationId xmlns:p14="http://schemas.microsoft.com/office/powerpoint/2010/main" val="1395202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393518" y="127635"/>
            <a:ext cx="8425339" cy="627277"/>
          </a:xfrm>
        </p:spPr>
        <p:txBody>
          <a:bodyPr>
            <a:noAutofit/>
          </a:bodyPr>
          <a:lstStyle/>
          <a:p>
            <a:r>
              <a:rPr lang="en-US" sz="2000" dirty="0">
                <a:solidFill>
                  <a:srgbClr val="A50021"/>
                </a:solidFill>
                <a:latin typeface="Times New Roman" pitchFamily="18" charset="0"/>
                <a:cs typeface="Times New Roman" pitchFamily="18" charset="0"/>
              </a:rPr>
              <a:t>Illustration of k-Means clustering algorithms</a:t>
            </a:r>
            <a:endParaRPr lang="en-IN" sz="2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12</a:t>
            </a:fld>
            <a:endParaRPr lang="en-IN" dirty="0">
              <a:solidFill>
                <a:srgbClr val="04617B">
                  <a:shade val="90000"/>
                </a:srgbClr>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4265450158"/>
              </p:ext>
            </p:extLst>
          </p:nvPr>
        </p:nvGraphicFramePr>
        <p:xfrm>
          <a:off x="528723" y="2820460"/>
          <a:ext cx="3033017" cy="1733037"/>
        </p:xfrm>
        <a:graphic>
          <a:graphicData uri="http://schemas.openxmlformats.org/drawingml/2006/table">
            <a:tbl>
              <a:tblPr firstRow="1" bandRow="1">
                <a:tableStyleId>{125E5076-3810-47DD-B79F-674D7AD40C01}</a:tableStyleId>
              </a:tblPr>
              <a:tblGrid>
                <a:gridCol w="959668">
                  <a:extLst>
                    <a:ext uri="{9D8B030D-6E8A-4147-A177-3AD203B41FA5}">
                      <a16:colId xmlns:a16="http://schemas.microsoft.com/office/drawing/2014/main" val="20000"/>
                    </a:ext>
                  </a:extLst>
                </a:gridCol>
                <a:gridCol w="616689">
                  <a:extLst>
                    <a:ext uri="{9D8B030D-6E8A-4147-A177-3AD203B41FA5}">
                      <a16:colId xmlns:a16="http://schemas.microsoft.com/office/drawing/2014/main" val="20001"/>
                    </a:ext>
                  </a:extLst>
                </a:gridCol>
                <a:gridCol w="446567">
                  <a:extLst>
                    <a:ext uri="{9D8B030D-6E8A-4147-A177-3AD203B41FA5}">
                      <a16:colId xmlns:a16="http://schemas.microsoft.com/office/drawing/2014/main" val="20002"/>
                    </a:ext>
                  </a:extLst>
                </a:gridCol>
                <a:gridCol w="712383">
                  <a:extLst>
                    <a:ext uri="{9D8B030D-6E8A-4147-A177-3AD203B41FA5}">
                      <a16:colId xmlns:a16="http://schemas.microsoft.com/office/drawing/2014/main" val="20003"/>
                    </a:ext>
                  </a:extLst>
                </a:gridCol>
                <a:gridCol w="297710">
                  <a:extLst>
                    <a:ext uri="{9D8B030D-6E8A-4147-A177-3AD203B41FA5}">
                      <a16:colId xmlns:a16="http://schemas.microsoft.com/office/drawing/2014/main" val="20004"/>
                    </a:ext>
                  </a:extLst>
                </a:gridCol>
              </a:tblGrid>
              <a:tr h="320199">
                <a:tc rowSpan="2">
                  <a:txBody>
                    <a:bodyPr/>
                    <a:lstStyle/>
                    <a:p>
                      <a:pPr algn="ctr"/>
                      <a:r>
                        <a:rPr lang="en-IN" sz="1600" dirty="0">
                          <a:latin typeface="Cambria Math" pitchFamily="18" charset="0"/>
                          <a:ea typeface="Cambria Math" pitchFamily="18" charset="0"/>
                        </a:rPr>
                        <a:t>New Centroid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IN" sz="1600" dirty="0">
                          <a:latin typeface="Cambria Math" pitchFamily="18" charset="0"/>
                          <a:ea typeface="Cambria Math" pitchFamily="18" charset="0"/>
                        </a:rPr>
                        <a:t>Objects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199">
                <a:tc vMerge="1">
                  <a:txBody>
                    <a:bodyPr/>
                    <a:lstStyle/>
                    <a:p>
                      <a:endParaRPr lang="en-IN"/>
                    </a:p>
                  </a:txBody>
                  <a:tcPr/>
                </a:tc>
                <a:tc gridSpan="2">
                  <a:txBody>
                    <a:bodyPr/>
                    <a:lstStyle/>
                    <a:p>
                      <a:pPr algn="ctr"/>
                      <a:r>
                        <a:rPr lang="en-IN" sz="1600" dirty="0">
                          <a:latin typeface="Cambria Math" pitchFamily="18" charset="0"/>
                          <a:ea typeface="Cambria Math" pitchFamily="18"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a:latin typeface="Cambria Math" pitchFamily="18" charset="0"/>
                          <a:ea typeface="Cambria Math" pitchFamily="18" charset="0"/>
                        </a:rPr>
                        <a:t>A2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2"/>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10.7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3"/>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18.6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4"/>
                  </a:ext>
                </a:extLst>
              </a:tr>
            </a:tbl>
          </a:graphicData>
        </a:graphic>
      </p:graphicFrame>
      <p:sp>
        <p:nvSpPr>
          <p:cNvPr id="13" name="Rectangle 12"/>
          <p:cNvSpPr/>
          <p:nvPr/>
        </p:nvSpPr>
        <p:spPr>
          <a:xfrm>
            <a:off x="400808" y="2274280"/>
            <a:ext cx="3288849" cy="369332"/>
          </a:xfrm>
          <a:prstGeom prst="rect">
            <a:avLst/>
          </a:prstGeom>
        </p:spPr>
        <p:txBody>
          <a:bodyPr wrap="none">
            <a:spAutoFit/>
          </a:bodyPr>
          <a:lstStyle/>
          <a:p>
            <a:r>
              <a:rPr lang="en-IN" b="1" dirty="0">
                <a:solidFill>
                  <a:srgbClr val="0B5ED7"/>
                </a:solidFill>
                <a:cs typeface="Times New Roman" pitchFamily="18" charset="0"/>
              </a:rPr>
              <a:t>Calculation of new centroids</a:t>
            </a:r>
            <a:endParaRPr lang="en-IN" dirty="0"/>
          </a:p>
        </p:txBody>
      </p:sp>
      <p:sp>
        <p:nvSpPr>
          <p:cNvPr id="14" name="Rectangle 13"/>
          <p:cNvSpPr/>
          <p:nvPr/>
        </p:nvSpPr>
        <p:spPr>
          <a:xfrm>
            <a:off x="400808" y="936517"/>
            <a:ext cx="8573071" cy="1015663"/>
          </a:xfrm>
          <a:prstGeom prst="rect">
            <a:avLst/>
          </a:prstGeom>
        </p:spPr>
        <p:txBody>
          <a:bodyPr wrap="square">
            <a:spAutoFit/>
          </a:bodyPr>
          <a:lstStyle/>
          <a:p>
            <a:pPr algn="just"/>
            <a:r>
              <a:rPr lang="en-IN" sz="2000" dirty="0">
                <a:latin typeface="Times New Roman" pitchFamily="18" charset="0"/>
                <a:cs typeface="Times New Roman" pitchFamily="18" charset="0"/>
              </a:rPr>
              <a:t>The calculation new centroids of the three cluster using the mean of attribute values of A</a:t>
            </a:r>
            <a:r>
              <a:rPr lang="en-IN" sz="2000" baseline="-25000" dirty="0">
                <a:latin typeface="Times New Roman" pitchFamily="18" charset="0"/>
                <a:cs typeface="Times New Roman" pitchFamily="18" charset="0"/>
              </a:rPr>
              <a:t>1</a:t>
            </a:r>
            <a:r>
              <a:rPr lang="en-IN" sz="2000" dirty="0">
                <a:latin typeface="Times New Roman" pitchFamily="18" charset="0"/>
                <a:cs typeface="Times New Roman" pitchFamily="18" charset="0"/>
              </a:rPr>
              <a:t> and A</a:t>
            </a:r>
            <a:r>
              <a:rPr lang="en-IN" sz="2000" baseline="-25000" dirty="0">
                <a:latin typeface="Times New Roman" pitchFamily="18" charset="0"/>
                <a:cs typeface="Times New Roman" pitchFamily="18" charset="0"/>
              </a:rPr>
              <a:t>2</a:t>
            </a:r>
            <a:r>
              <a:rPr lang="en-IN" sz="2000" dirty="0">
                <a:latin typeface="Times New Roman" pitchFamily="18" charset="0"/>
                <a:cs typeface="Times New Roman" pitchFamily="18" charset="0"/>
              </a:rPr>
              <a:t> is shown in the Table below. The cluster with new centroids are shown in Fig 24.3.</a:t>
            </a:r>
          </a:p>
        </p:txBody>
      </p:sp>
      <p:sp>
        <p:nvSpPr>
          <p:cNvPr id="15" name="Content Placeholder 2"/>
          <p:cNvSpPr txBox="1">
            <a:spLocks/>
          </p:cNvSpPr>
          <p:nvPr/>
        </p:nvSpPr>
        <p:spPr>
          <a:xfrm>
            <a:off x="3913205" y="6107636"/>
            <a:ext cx="4305763"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a:solidFill>
                  <a:srgbClr val="0B5ED7"/>
                </a:solidFill>
                <a:cs typeface="Times New Roman" pitchFamily="18" charset="0"/>
              </a:rPr>
              <a:t>Fig 24.3: </a:t>
            </a:r>
            <a:r>
              <a:rPr lang="en-IN" sz="1600" b="1" dirty="0">
                <a:solidFill>
                  <a:srgbClr val="0B5ED7"/>
                </a:solidFill>
                <a:cs typeface="Times New Roman" pitchFamily="18" charset="0"/>
              </a:rPr>
              <a:t>Initial cluster with new centroids</a:t>
            </a:r>
            <a:endParaRPr lang="en-US" sz="1600" b="1" dirty="0">
              <a:solidFill>
                <a:srgbClr val="0B5ED7"/>
              </a:solidFill>
              <a:cs typeface="Times New Roman" pitchFamily="18" charset="0"/>
            </a:endParaRPr>
          </a:p>
          <a:p>
            <a:pPr marL="0" indent="0" algn="just">
              <a:buFont typeface="Wingdings 2"/>
              <a:buNone/>
            </a:pPr>
            <a:endParaRPr lang="en-US" sz="18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p:txBody>
      </p:sp>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150" y="2274280"/>
            <a:ext cx="4506228" cy="3962073"/>
          </a:xfrm>
          <a:prstGeom prst="rect">
            <a:avLst/>
          </a:prstGeom>
        </p:spPr>
      </p:pic>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4739" y="2458946"/>
            <a:ext cx="1507605" cy="698038"/>
          </a:xfrm>
          <a:prstGeom prst="rect">
            <a:avLst/>
          </a:prstGeom>
        </p:spPr>
      </p:pic>
    </p:spTree>
    <p:extLst>
      <p:ext uri="{BB962C8B-B14F-4D97-AF65-F5344CB8AC3E}">
        <p14:creationId xmlns:p14="http://schemas.microsoft.com/office/powerpoint/2010/main" val="1522194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393518" y="127635"/>
            <a:ext cx="8425339" cy="627277"/>
          </a:xfrm>
        </p:spPr>
        <p:txBody>
          <a:bodyPr>
            <a:noAutofit/>
          </a:bodyPr>
          <a:lstStyle/>
          <a:p>
            <a:r>
              <a:rPr lang="en-US" sz="2000" dirty="0">
                <a:solidFill>
                  <a:srgbClr val="A50021"/>
                </a:solidFill>
                <a:latin typeface="Times New Roman" pitchFamily="18" charset="0"/>
                <a:cs typeface="Times New Roman" pitchFamily="18" charset="0"/>
              </a:rPr>
              <a:t>Illustration of k-Means clustering algorithms</a:t>
            </a:r>
            <a:endParaRPr lang="en-IN" sz="2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13</a:t>
            </a:fld>
            <a:endParaRPr lang="en-IN" dirty="0">
              <a:solidFill>
                <a:srgbClr val="04617B">
                  <a:shade val="90000"/>
                </a:srgbClr>
              </a:solidFill>
            </a:endParaRPr>
          </a:p>
        </p:txBody>
      </p:sp>
      <p:sp>
        <p:nvSpPr>
          <p:cNvPr id="14" name="Rectangle 13"/>
          <p:cNvSpPr/>
          <p:nvPr/>
        </p:nvSpPr>
        <p:spPr>
          <a:xfrm>
            <a:off x="400808" y="851456"/>
            <a:ext cx="8573071" cy="1138773"/>
          </a:xfrm>
          <a:prstGeom prst="rect">
            <a:avLst/>
          </a:prstGeom>
        </p:spPr>
        <p:txBody>
          <a:bodyPr wrap="square">
            <a:spAutoFit/>
          </a:bodyPr>
          <a:lstStyle/>
          <a:p>
            <a:pPr algn="just"/>
            <a:r>
              <a:rPr lang="en-IN" sz="2000" dirty="0">
                <a:latin typeface="Times New Roman" pitchFamily="18" charset="0"/>
                <a:cs typeface="Times New Roman" pitchFamily="18" charset="0"/>
              </a:rPr>
              <a:t>We next reassign the 16 objects to three clusters by determining which centroid is closest to each one. This gives the revised set of clusters shown in Fig 24.4. </a:t>
            </a:r>
          </a:p>
          <a:p>
            <a:pPr algn="just"/>
            <a:endParaRPr lang="en-IN" sz="800" dirty="0">
              <a:latin typeface="Times New Roman" pitchFamily="18" charset="0"/>
              <a:cs typeface="Times New Roman" pitchFamily="18" charset="0"/>
            </a:endParaRPr>
          </a:p>
          <a:p>
            <a:pPr algn="just"/>
            <a:r>
              <a:rPr lang="en-IN" sz="2000" dirty="0">
                <a:solidFill>
                  <a:srgbClr val="0B5ED7"/>
                </a:solidFill>
                <a:latin typeface="Times New Roman" pitchFamily="18" charset="0"/>
                <a:cs typeface="Times New Roman" pitchFamily="18" charset="0"/>
              </a:rPr>
              <a:t>Note that point p moves from cluster C</a:t>
            </a:r>
            <a:r>
              <a:rPr lang="en-IN" sz="2000" baseline="-25000" dirty="0">
                <a:solidFill>
                  <a:srgbClr val="0B5ED7"/>
                </a:solidFill>
                <a:latin typeface="Times New Roman" pitchFamily="18" charset="0"/>
                <a:cs typeface="Times New Roman" pitchFamily="18" charset="0"/>
              </a:rPr>
              <a:t>2</a:t>
            </a:r>
            <a:r>
              <a:rPr lang="en-IN" sz="2000" dirty="0">
                <a:solidFill>
                  <a:srgbClr val="0B5ED7"/>
                </a:solidFill>
                <a:latin typeface="Times New Roman" pitchFamily="18" charset="0"/>
                <a:cs typeface="Times New Roman" pitchFamily="18" charset="0"/>
              </a:rPr>
              <a:t> to cluster C</a:t>
            </a:r>
            <a:r>
              <a:rPr lang="en-IN" sz="2000" baseline="-25000" dirty="0">
                <a:solidFill>
                  <a:srgbClr val="0B5ED7"/>
                </a:solidFill>
                <a:latin typeface="Times New Roman" pitchFamily="18" charset="0"/>
                <a:cs typeface="Times New Roman" pitchFamily="18" charset="0"/>
              </a:rPr>
              <a:t>1</a:t>
            </a:r>
            <a:r>
              <a:rPr lang="en-IN" sz="2000" dirty="0">
                <a:solidFill>
                  <a:srgbClr val="0B5ED7"/>
                </a:solidFill>
                <a:latin typeface="Times New Roman" pitchFamily="18" charset="0"/>
                <a:cs typeface="Times New Roman" pitchFamily="18" charset="0"/>
              </a:rPr>
              <a:t>. </a:t>
            </a:r>
          </a:p>
        </p:txBody>
      </p:sp>
      <p:sp>
        <p:nvSpPr>
          <p:cNvPr id="15" name="Content Placeholder 2"/>
          <p:cNvSpPr txBox="1">
            <a:spLocks/>
          </p:cNvSpPr>
          <p:nvPr/>
        </p:nvSpPr>
        <p:spPr>
          <a:xfrm>
            <a:off x="1425186" y="5928944"/>
            <a:ext cx="4305763"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a:solidFill>
                  <a:srgbClr val="0B5ED7"/>
                </a:solidFill>
                <a:cs typeface="Times New Roman" pitchFamily="18" charset="0"/>
              </a:rPr>
              <a:t>Fig 24.4: </a:t>
            </a:r>
            <a:r>
              <a:rPr lang="en-IN" sz="1600" b="1" dirty="0">
                <a:solidFill>
                  <a:srgbClr val="0B5ED7"/>
                </a:solidFill>
                <a:cs typeface="Times New Roman" pitchFamily="18" charset="0"/>
              </a:rPr>
              <a:t>Cluster after first iteration</a:t>
            </a:r>
            <a:endParaRPr lang="en-US" sz="18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907" y="2112500"/>
            <a:ext cx="5004403" cy="3962073"/>
          </a:xfrm>
          <a:prstGeom prst="rect">
            <a:avLst/>
          </a:prstGeom>
        </p:spPr>
      </p:pic>
    </p:spTree>
    <p:extLst>
      <p:ext uri="{BB962C8B-B14F-4D97-AF65-F5344CB8AC3E}">
        <p14:creationId xmlns:p14="http://schemas.microsoft.com/office/powerpoint/2010/main" val="2129464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a:xfrm>
            <a:off x="393518" y="127635"/>
            <a:ext cx="8425339" cy="627277"/>
          </a:xfrm>
        </p:spPr>
        <p:txBody>
          <a:bodyPr>
            <a:noAutofit/>
          </a:bodyPr>
          <a:lstStyle/>
          <a:p>
            <a:r>
              <a:rPr lang="en-US" sz="2000" dirty="0">
                <a:solidFill>
                  <a:srgbClr val="A50021"/>
                </a:solidFill>
                <a:latin typeface="Times New Roman" pitchFamily="18" charset="0"/>
                <a:cs typeface="Times New Roman" pitchFamily="18" charset="0"/>
              </a:rPr>
              <a:t>Illustration of k-Means clustering algorithms</a:t>
            </a:r>
            <a:endParaRPr lang="en-IN" sz="2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14</a:t>
            </a:fld>
            <a:endParaRPr lang="en-IN" dirty="0">
              <a:solidFill>
                <a:srgbClr val="04617B">
                  <a:shade val="90000"/>
                </a:srgbClr>
              </a:solidFill>
            </a:endParaRPr>
          </a:p>
        </p:txBody>
      </p:sp>
      <p:graphicFrame>
        <p:nvGraphicFramePr>
          <p:cNvPr id="20" name="Table 19"/>
          <p:cNvGraphicFramePr>
            <a:graphicFrameLocks noGrp="1"/>
          </p:cNvGraphicFramePr>
          <p:nvPr>
            <p:extLst>
              <p:ext uri="{D42A27DB-BD31-4B8C-83A1-F6EECF244321}">
                <p14:modId xmlns:p14="http://schemas.microsoft.com/office/powerpoint/2010/main" val="4189089025"/>
              </p:ext>
            </p:extLst>
          </p:nvPr>
        </p:nvGraphicFramePr>
        <p:xfrm>
          <a:off x="543526" y="4345854"/>
          <a:ext cx="3362793" cy="1733037"/>
        </p:xfrm>
        <a:graphic>
          <a:graphicData uri="http://schemas.openxmlformats.org/drawingml/2006/table">
            <a:tbl>
              <a:tblPr firstRow="1" bandRow="1">
                <a:tableStyleId>{125E5076-3810-47DD-B79F-674D7AD40C01}</a:tableStyleId>
              </a:tblPr>
              <a:tblGrid>
                <a:gridCol w="959668">
                  <a:extLst>
                    <a:ext uri="{9D8B030D-6E8A-4147-A177-3AD203B41FA5}">
                      <a16:colId xmlns:a16="http://schemas.microsoft.com/office/drawing/2014/main" val="20000"/>
                    </a:ext>
                  </a:extLst>
                </a:gridCol>
                <a:gridCol w="1063256">
                  <a:extLst>
                    <a:ext uri="{9D8B030D-6E8A-4147-A177-3AD203B41FA5}">
                      <a16:colId xmlns:a16="http://schemas.microsoft.com/office/drawing/2014/main" val="20001"/>
                    </a:ext>
                  </a:extLst>
                </a:gridCol>
                <a:gridCol w="1339869">
                  <a:extLst>
                    <a:ext uri="{9D8B030D-6E8A-4147-A177-3AD203B41FA5}">
                      <a16:colId xmlns:a16="http://schemas.microsoft.com/office/drawing/2014/main" val="20002"/>
                    </a:ext>
                  </a:extLst>
                </a:gridCol>
              </a:tblGrid>
              <a:tr h="320199">
                <a:tc rowSpan="2">
                  <a:txBody>
                    <a:bodyPr/>
                    <a:lstStyle/>
                    <a:p>
                      <a:pPr algn="ctr"/>
                      <a:r>
                        <a:rPr lang="en-IN" sz="1600" dirty="0">
                          <a:latin typeface="Cambria Math" pitchFamily="18" charset="0"/>
                          <a:ea typeface="Cambria Math" pitchFamily="18" charset="0"/>
                        </a:rPr>
                        <a:t>Centroid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a:latin typeface="Cambria Math" pitchFamily="18" charset="0"/>
                          <a:ea typeface="Cambria Math" pitchFamily="18" charset="0"/>
                        </a:rPr>
                        <a:t>Revised  Centroids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199">
                <a:tc vMerge="1">
                  <a:txBody>
                    <a:bodyPr/>
                    <a:lstStyle/>
                    <a:p>
                      <a:endParaRPr lang="en-IN"/>
                    </a:p>
                  </a:txBody>
                  <a:tcPr/>
                </a:tc>
                <a:tc>
                  <a:txBody>
                    <a:bodyPr/>
                    <a:lstStyle/>
                    <a:p>
                      <a:pPr algn="ctr"/>
                      <a:r>
                        <a:rPr lang="en-IN" sz="1600" dirty="0">
                          <a:latin typeface="Cambria Math" pitchFamily="18" charset="0"/>
                          <a:ea typeface="Cambria Math" pitchFamily="18"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sz="1600" dirty="0">
                          <a:latin typeface="Cambria Math" pitchFamily="18" charset="0"/>
                          <a:ea typeface="Cambria Math" pitchFamily="18" charset="0"/>
                        </a:rPr>
                        <a:t>A2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latin typeface="Cambria Math" pitchFamily="18" charset="0"/>
                          <a:ea typeface="Cambria Math"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latin typeface="Cambria Math" pitchFamily="18" charset="0"/>
                          <a:ea typeface="Cambria Math" pitchFamily="18" charset="0"/>
                        </a:rPr>
                        <a:t>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latin typeface="Cambria Math" pitchFamily="18" charset="0"/>
                          <a:ea typeface="Cambria Math" pitchFamily="18" charset="0"/>
                        </a:rPr>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latin typeface="Cambria Math" pitchFamily="18" charset="0"/>
                          <a:ea typeface="Cambria Math" pitchFamily="18" charset="0"/>
                        </a:rPr>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latin typeface="Cambria Math" pitchFamily="18" charset="0"/>
                          <a:ea typeface="Cambria Math" pitchFamily="18" charset="0"/>
                        </a:rPr>
                        <a:t>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latin typeface="Cambria Math" pitchFamily="18" charset="0"/>
                          <a:ea typeface="Cambria Math" pitchFamily="18" charset="0"/>
                        </a:rPr>
                        <a:t>18.6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1" name="Rectangle 20"/>
          <p:cNvSpPr/>
          <p:nvPr/>
        </p:nvSpPr>
        <p:spPr>
          <a:xfrm>
            <a:off x="422074" y="3898116"/>
            <a:ext cx="3754554" cy="338554"/>
          </a:xfrm>
          <a:prstGeom prst="rect">
            <a:avLst/>
          </a:prstGeom>
        </p:spPr>
        <p:txBody>
          <a:bodyPr wrap="none">
            <a:spAutoFit/>
          </a:bodyPr>
          <a:lstStyle/>
          <a:p>
            <a:r>
              <a:rPr lang="en-IN" sz="1600" b="1" dirty="0">
                <a:solidFill>
                  <a:srgbClr val="0B5ED7"/>
                </a:solidFill>
                <a:cs typeface="Times New Roman" pitchFamily="18" charset="0"/>
              </a:rPr>
              <a:t>Cluster centres after second iteration</a:t>
            </a:r>
            <a:endParaRPr lang="en-IN" sz="1600" dirty="0"/>
          </a:p>
        </p:txBody>
      </p:sp>
      <p:sp>
        <p:nvSpPr>
          <p:cNvPr id="22" name="Rectangle 21"/>
          <p:cNvSpPr/>
          <p:nvPr/>
        </p:nvSpPr>
        <p:spPr>
          <a:xfrm>
            <a:off x="347646" y="873958"/>
            <a:ext cx="8718698" cy="2492990"/>
          </a:xfrm>
          <a:prstGeom prst="rect">
            <a:avLst/>
          </a:prstGeom>
        </p:spPr>
        <p:txBody>
          <a:bodyPr wrap="square">
            <a:spAutoFit/>
          </a:bodyPr>
          <a:lstStyle/>
          <a:p>
            <a:pPr marL="342900" indent="-342900" algn="just">
              <a:buClr>
                <a:srgbClr val="0B5ED7"/>
              </a:buClr>
              <a:buFont typeface="Arial" pitchFamily="34" charset="0"/>
              <a:buChar char="•"/>
            </a:pPr>
            <a:r>
              <a:rPr lang="en-IN" sz="2000" dirty="0">
                <a:latin typeface="Times New Roman" pitchFamily="18" charset="0"/>
                <a:cs typeface="Times New Roman" pitchFamily="18" charset="0"/>
              </a:rPr>
              <a:t>The newly obtained centroids after second iteration are given in the table below. Note that the </a:t>
            </a:r>
            <a:r>
              <a:rPr lang="en-IN" sz="2000" dirty="0">
                <a:solidFill>
                  <a:srgbClr val="0B5ED7"/>
                </a:solidFill>
                <a:latin typeface="Times New Roman" pitchFamily="18" charset="0"/>
                <a:cs typeface="Times New Roman" pitchFamily="18" charset="0"/>
              </a:rPr>
              <a:t>centroid c</a:t>
            </a:r>
            <a:r>
              <a:rPr lang="en-IN" sz="2000" baseline="-25000" dirty="0">
                <a:solidFill>
                  <a:srgbClr val="0B5ED7"/>
                </a:solidFill>
                <a:latin typeface="Times New Roman" pitchFamily="18" charset="0"/>
                <a:cs typeface="Times New Roman" pitchFamily="18" charset="0"/>
              </a:rPr>
              <a:t>3</a:t>
            </a:r>
            <a:r>
              <a:rPr lang="en-IN" sz="2000" dirty="0">
                <a:solidFill>
                  <a:srgbClr val="0B5ED7"/>
                </a:solidFill>
                <a:latin typeface="Times New Roman" pitchFamily="18" charset="0"/>
                <a:cs typeface="Times New Roman" pitchFamily="18" charset="0"/>
              </a:rPr>
              <a:t> remains unchanged</a:t>
            </a:r>
            <a:r>
              <a:rPr lang="en-IN" sz="2000" dirty="0">
                <a:latin typeface="Times New Roman" pitchFamily="18" charset="0"/>
                <a:cs typeface="Times New Roman" pitchFamily="18" charset="0"/>
              </a:rPr>
              <a:t>, where c</a:t>
            </a:r>
            <a:r>
              <a:rPr lang="en-IN" sz="2000" baseline="-25000" dirty="0">
                <a:latin typeface="Times New Roman" pitchFamily="18" charset="0"/>
                <a:cs typeface="Times New Roman" pitchFamily="18" charset="0"/>
              </a:rPr>
              <a:t>2</a:t>
            </a:r>
            <a:r>
              <a:rPr lang="en-IN" sz="2000" dirty="0">
                <a:latin typeface="Times New Roman" pitchFamily="18" charset="0"/>
                <a:cs typeface="Times New Roman" pitchFamily="18" charset="0"/>
              </a:rPr>
              <a:t> and c</a:t>
            </a:r>
            <a:r>
              <a:rPr lang="en-IN" sz="2000" baseline="-25000" dirty="0">
                <a:latin typeface="Times New Roman" pitchFamily="18" charset="0"/>
                <a:cs typeface="Times New Roman" pitchFamily="18" charset="0"/>
              </a:rPr>
              <a:t>1</a:t>
            </a:r>
            <a:r>
              <a:rPr lang="en-IN" sz="2000" dirty="0">
                <a:latin typeface="Times New Roman" pitchFamily="18" charset="0"/>
                <a:cs typeface="Times New Roman" pitchFamily="18" charset="0"/>
              </a:rPr>
              <a:t> changed a little. </a:t>
            </a:r>
          </a:p>
          <a:p>
            <a:pPr marL="342900" indent="-342900" algn="just">
              <a:buClr>
                <a:srgbClr val="0B5ED7"/>
              </a:buClr>
              <a:buFont typeface="Arial" pitchFamily="34" charset="0"/>
              <a:buChar char="•"/>
            </a:pPr>
            <a:endParaRPr lang="en-IN" sz="800" dirty="0">
              <a:latin typeface="Times New Roman" pitchFamily="18" charset="0"/>
              <a:cs typeface="Times New Roman" pitchFamily="18" charset="0"/>
            </a:endParaRPr>
          </a:p>
          <a:p>
            <a:pPr marL="342900" indent="-342900" algn="just">
              <a:buClr>
                <a:srgbClr val="0B5ED7"/>
              </a:buClr>
              <a:buFont typeface="Arial" pitchFamily="34" charset="0"/>
              <a:buChar char="•"/>
            </a:pPr>
            <a:r>
              <a:rPr lang="en-IN" sz="2000" dirty="0">
                <a:latin typeface="Times New Roman" pitchFamily="18" charset="0"/>
                <a:cs typeface="Times New Roman" pitchFamily="18" charset="0"/>
              </a:rPr>
              <a:t>With respect to newly obtained cluster centres, 16 points are reassigned again. These are the same clusters as before. Hence, their centroids also remain unchanged.</a:t>
            </a:r>
          </a:p>
          <a:p>
            <a:pPr marL="342900" indent="-342900" algn="just">
              <a:buClr>
                <a:srgbClr val="0B5ED7"/>
              </a:buClr>
              <a:buFont typeface="Arial" pitchFamily="34" charset="0"/>
              <a:buChar char="•"/>
            </a:pPr>
            <a:endParaRPr lang="en-IN" sz="800" dirty="0">
              <a:latin typeface="Times New Roman" pitchFamily="18" charset="0"/>
              <a:cs typeface="Times New Roman" pitchFamily="18" charset="0"/>
            </a:endParaRPr>
          </a:p>
          <a:p>
            <a:pPr marL="342900" indent="-342900" algn="just">
              <a:buClr>
                <a:srgbClr val="0B5ED7"/>
              </a:buClr>
              <a:buFont typeface="Arial" pitchFamily="34" charset="0"/>
              <a:buChar char="•"/>
            </a:pPr>
            <a:r>
              <a:rPr lang="en-IN" sz="2000" dirty="0">
                <a:latin typeface="Times New Roman" pitchFamily="18" charset="0"/>
                <a:cs typeface="Times New Roman" pitchFamily="18" charset="0"/>
              </a:rPr>
              <a:t>Considering this as the termination criteria, the k-means algorithm stops here. Hence, the final cluster in Fig 24.5 is same as Fig 24.4.</a:t>
            </a: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0614" y="3766712"/>
            <a:ext cx="4688958" cy="2891323"/>
          </a:xfrm>
          <a:prstGeom prst="rect">
            <a:avLst/>
          </a:prstGeom>
        </p:spPr>
      </p:pic>
      <p:sp>
        <p:nvSpPr>
          <p:cNvPr id="25" name="Content Placeholder 2"/>
          <p:cNvSpPr txBox="1">
            <a:spLocks/>
          </p:cNvSpPr>
          <p:nvPr/>
        </p:nvSpPr>
        <p:spPr>
          <a:xfrm>
            <a:off x="4763809" y="3479267"/>
            <a:ext cx="4305763"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a:solidFill>
                  <a:srgbClr val="0B5ED7"/>
                </a:solidFill>
                <a:cs typeface="Times New Roman" pitchFamily="18" charset="0"/>
              </a:rPr>
              <a:t>Fig 24.5: </a:t>
            </a:r>
            <a:r>
              <a:rPr lang="en-IN" sz="1600" b="1" dirty="0">
                <a:solidFill>
                  <a:srgbClr val="0B5ED7"/>
                </a:solidFill>
                <a:cs typeface="Times New Roman" pitchFamily="18" charset="0"/>
              </a:rPr>
              <a:t>Cluster after Second iteration</a:t>
            </a:r>
            <a:endParaRPr lang="en-US" sz="18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648002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Autofit/>
          </a:bodyPr>
          <a:lstStyle/>
          <a:p>
            <a:r>
              <a:rPr lang="en-US" sz="2400" dirty="0">
                <a:solidFill>
                  <a:srgbClr val="A50021"/>
                </a:solidFill>
                <a:latin typeface="Times New Roman" pitchFamily="18" charset="0"/>
                <a:cs typeface="Times New Roman" pitchFamily="18" charset="0"/>
              </a:rPr>
              <a:t>Comments on k-Means algorithm</a:t>
            </a:r>
            <a:endParaRPr lang="en-IN" sz="24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8978" y="1066164"/>
                <a:ext cx="8878186" cy="5134611"/>
              </a:xfrm>
            </p:spPr>
            <p:txBody>
              <a:bodyPr>
                <a:noAutofit/>
              </a:bodyPr>
              <a:lstStyle/>
              <a:p>
                <a:pPr marL="0" indent="0" algn="just">
                  <a:buNone/>
                </a:pPr>
                <a:r>
                  <a:rPr lang="en-IN" sz="2000" dirty="0">
                    <a:latin typeface="Times New Roman" pitchFamily="18" charset="0"/>
                    <a:cs typeface="Times New Roman" pitchFamily="18" charset="0"/>
                  </a:rPr>
                  <a:t>Let us analyse the k-Means algorithm and discuss the pros and cons of the algorithm. </a:t>
                </a:r>
              </a:p>
              <a:p>
                <a:pPr marL="0" indent="0" algn="just">
                  <a:buNone/>
                </a:pPr>
                <a:r>
                  <a:rPr lang="en-IN" sz="2000" dirty="0">
                    <a:latin typeface="Times New Roman" pitchFamily="18" charset="0"/>
                    <a:cs typeface="Times New Roman" pitchFamily="18" charset="0"/>
                  </a:rPr>
                  <a:t>We shall refer to the following notations in our discussion.</a:t>
                </a:r>
              </a:p>
              <a:p>
                <a:pPr algn="just">
                  <a:buFont typeface="Arial" pitchFamily="34" charset="0"/>
                  <a:buChar char="•"/>
                </a:pPr>
                <a:r>
                  <a:rPr lang="en-IN" sz="2000" dirty="0">
                    <a:solidFill>
                      <a:srgbClr val="A50021"/>
                    </a:solidFill>
                    <a:latin typeface="Times New Roman" pitchFamily="18" charset="0"/>
                    <a:cs typeface="Times New Roman" pitchFamily="18" charset="0"/>
                  </a:rPr>
                  <a:t>Notations:</a:t>
                </a:r>
              </a:p>
              <a:p>
                <a:pPr lvl="1" algn="just">
                  <a:buFont typeface="Arial" pitchFamily="34" charset="0"/>
                  <a:buChar char="•"/>
                </a:pPr>
                <a14:m>
                  <m:oMath xmlns:m="http://schemas.openxmlformats.org/officeDocument/2006/math">
                    <m:r>
                      <a:rPr lang="en-IN" sz="1800" b="0" i="1" smtClean="0">
                        <a:solidFill>
                          <a:srgbClr val="0B5ED7"/>
                        </a:solidFill>
                        <a:latin typeface="Cambria Math"/>
                        <a:cs typeface="Times New Roman" pitchFamily="18" charset="0"/>
                      </a:rPr>
                      <m:t>𝑥</m:t>
                    </m:r>
                  </m:oMath>
                </a14:m>
                <a:r>
                  <a:rPr lang="en-IN" sz="1800" dirty="0">
                    <a:latin typeface="Times New Roman" pitchFamily="18" charset="0"/>
                    <a:cs typeface="Times New Roman" pitchFamily="18" charset="0"/>
                  </a:rPr>
                  <a:t> : an object under clustering</a:t>
                </a:r>
              </a:p>
              <a:p>
                <a:pPr lvl="1" algn="just">
                  <a:buFont typeface="Arial" pitchFamily="34" charset="0"/>
                  <a:buChar char="•"/>
                </a:pPr>
                <a14:m>
                  <m:oMath xmlns:m="http://schemas.openxmlformats.org/officeDocument/2006/math">
                    <m:r>
                      <a:rPr lang="en-IN" sz="1800" b="0" i="1" smtClean="0">
                        <a:solidFill>
                          <a:srgbClr val="0B5ED7"/>
                        </a:solidFill>
                        <a:latin typeface="Cambria Math"/>
                        <a:cs typeface="Times New Roman" pitchFamily="18" charset="0"/>
                      </a:rPr>
                      <m:t>𝑛</m:t>
                    </m:r>
                  </m:oMath>
                </a14:m>
                <a:r>
                  <a:rPr lang="en-IN" sz="2000" dirty="0">
                    <a:latin typeface="Times New Roman" pitchFamily="18" charset="0"/>
                    <a:cs typeface="Times New Roman" pitchFamily="18" charset="0"/>
                  </a:rPr>
                  <a:t> : number of objects under clustering</a:t>
                </a:r>
              </a:p>
              <a:p>
                <a:pPr lvl="1" algn="just">
                  <a:buFont typeface="Arial" pitchFamily="34" charset="0"/>
                  <a:buChar char="•"/>
                </a:pPr>
                <a14:m>
                  <m:oMath xmlns:m="http://schemas.openxmlformats.org/officeDocument/2006/math">
                    <m:sSub>
                      <m:sSubPr>
                        <m:ctrlPr>
                          <a:rPr lang="en-IN" sz="2000" i="1" dirty="0" smtClean="0">
                            <a:solidFill>
                              <a:srgbClr val="0B5ED7"/>
                            </a:solidFill>
                            <a:latin typeface="Cambria Math" panose="02040503050406030204" pitchFamily="18" charset="0"/>
                            <a:cs typeface="Times New Roman" pitchFamily="18" charset="0"/>
                          </a:rPr>
                        </m:ctrlPr>
                      </m:sSubPr>
                      <m:e>
                        <m:r>
                          <a:rPr lang="en-IN" sz="2000" b="1" i="1" dirty="0" smtClean="0">
                            <a:solidFill>
                              <a:srgbClr val="0B5ED7"/>
                            </a:solidFill>
                            <a:latin typeface="Cambria Math"/>
                            <a:cs typeface="Times New Roman" pitchFamily="18" charset="0"/>
                          </a:rPr>
                          <m:t>𝑪</m:t>
                        </m:r>
                      </m:e>
                      <m:sub>
                        <m:r>
                          <a:rPr lang="en-IN" sz="2000" b="0" i="1" dirty="0" smtClean="0">
                            <a:solidFill>
                              <a:srgbClr val="0B5ED7"/>
                            </a:solidFill>
                            <a:latin typeface="Cambria Math"/>
                            <a:cs typeface="Times New Roman" pitchFamily="18" charset="0"/>
                          </a:rPr>
                          <m:t>𝑖</m:t>
                        </m:r>
                        <m:r>
                          <a:rPr lang="en-IN" sz="2000" b="0" i="1" dirty="0" smtClean="0">
                            <a:solidFill>
                              <a:srgbClr val="0B5ED7"/>
                            </a:solidFill>
                            <a:latin typeface="Cambria Math"/>
                            <a:cs typeface="Times New Roman" pitchFamily="18" charset="0"/>
                          </a:rPr>
                          <m:t> </m:t>
                        </m:r>
                      </m:sub>
                    </m:sSub>
                  </m:oMath>
                </a14:m>
                <a:r>
                  <a:rPr lang="en-IN" sz="2000" dirty="0">
                    <a:latin typeface="Times New Roman" pitchFamily="18" charset="0"/>
                    <a:cs typeface="Times New Roman" pitchFamily="18" charset="0"/>
                  </a:rPr>
                  <a:t>: the </a:t>
                </a:r>
                <a:r>
                  <a:rPr lang="en-IN" sz="2000" i="1" dirty="0">
                    <a:latin typeface="Times New Roman" pitchFamily="18" charset="0"/>
                    <a:cs typeface="Times New Roman" pitchFamily="18" charset="0"/>
                  </a:rPr>
                  <a:t>i-</a:t>
                </a:r>
                <a:r>
                  <a:rPr lang="en-IN" sz="2000" i="1" dirty="0" err="1">
                    <a:latin typeface="Times New Roman" pitchFamily="18" charset="0"/>
                    <a:cs typeface="Times New Roman" pitchFamily="18" charset="0"/>
                  </a:rPr>
                  <a:t>th</a:t>
                </a:r>
                <a:r>
                  <a:rPr lang="en-IN" sz="2000" dirty="0">
                    <a:latin typeface="Times New Roman" pitchFamily="18" charset="0"/>
                    <a:cs typeface="Times New Roman" pitchFamily="18" charset="0"/>
                  </a:rPr>
                  <a:t> cluster</a:t>
                </a:r>
              </a:p>
              <a:p>
                <a:pPr lvl="1" algn="just">
                  <a:buFont typeface="Arial" pitchFamily="34" charset="0"/>
                  <a:buChar char="•"/>
                </a:pPr>
                <a14:m>
                  <m:oMath xmlns:m="http://schemas.openxmlformats.org/officeDocument/2006/math">
                    <m:sSub>
                      <m:sSubPr>
                        <m:ctrlPr>
                          <a:rPr lang="en-IN" sz="2000" i="1" dirty="0">
                            <a:solidFill>
                              <a:srgbClr val="0B5ED7"/>
                            </a:solidFill>
                            <a:latin typeface="Cambria Math" panose="02040503050406030204" pitchFamily="18" charset="0"/>
                            <a:cs typeface="Times New Roman" pitchFamily="18" charset="0"/>
                          </a:rPr>
                        </m:ctrlPr>
                      </m:sSubPr>
                      <m:e>
                        <m:r>
                          <a:rPr lang="en-IN" sz="2000" b="0" i="1" dirty="0" smtClean="0">
                            <a:solidFill>
                              <a:srgbClr val="0B5ED7"/>
                            </a:solidFill>
                            <a:latin typeface="Cambria Math"/>
                            <a:cs typeface="Times New Roman" pitchFamily="18" charset="0"/>
                          </a:rPr>
                          <m:t>𝑐</m:t>
                        </m:r>
                      </m:e>
                      <m:sub>
                        <m:r>
                          <a:rPr lang="en-IN" sz="2000" i="1" dirty="0">
                            <a:solidFill>
                              <a:srgbClr val="0B5ED7"/>
                            </a:solidFill>
                            <a:latin typeface="Cambria Math"/>
                            <a:cs typeface="Times New Roman" pitchFamily="18" charset="0"/>
                          </a:rPr>
                          <m:t>𝑖</m:t>
                        </m:r>
                        <m:r>
                          <a:rPr lang="en-IN" sz="2000" i="1" dirty="0">
                            <a:solidFill>
                              <a:srgbClr val="0B5ED7"/>
                            </a:solidFill>
                            <a:latin typeface="Cambria Math"/>
                            <a:cs typeface="Times New Roman" pitchFamily="18" charset="0"/>
                          </a:rPr>
                          <m:t> </m:t>
                        </m:r>
                      </m:sub>
                    </m:sSub>
                  </m:oMath>
                </a14:m>
                <a:r>
                  <a:rPr lang="en-IN" sz="2000" dirty="0">
                    <a:latin typeface="Times New Roman" pitchFamily="18" charset="0"/>
                    <a:cs typeface="Times New Roman" pitchFamily="18" charset="0"/>
                  </a:rPr>
                  <a:t>: the centroid of cluster </a:t>
                </a:r>
                <a14:m>
                  <m:oMath xmlns:m="http://schemas.openxmlformats.org/officeDocument/2006/math">
                    <m:sSub>
                      <m:sSubPr>
                        <m:ctrlPr>
                          <a:rPr lang="en-IN" sz="2000" i="1" dirty="0" smtClean="0">
                            <a:solidFill>
                              <a:schemeClr val="tx1"/>
                            </a:solidFill>
                            <a:latin typeface="Cambria Math" panose="02040503050406030204" pitchFamily="18" charset="0"/>
                            <a:cs typeface="Times New Roman" pitchFamily="18" charset="0"/>
                          </a:rPr>
                        </m:ctrlPr>
                      </m:sSubPr>
                      <m:e>
                        <m:r>
                          <a:rPr lang="en-IN" sz="2000" b="1" i="1" dirty="0">
                            <a:solidFill>
                              <a:schemeClr val="tx1"/>
                            </a:solidFill>
                            <a:latin typeface="Cambria Math"/>
                            <a:cs typeface="Times New Roman" pitchFamily="18" charset="0"/>
                          </a:rPr>
                          <m:t>𝑪</m:t>
                        </m:r>
                      </m:e>
                      <m:sub>
                        <m:r>
                          <a:rPr lang="en-IN" sz="2000" i="1" dirty="0">
                            <a:solidFill>
                              <a:schemeClr val="tx1"/>
                            </a:solidFill>
                            <a:latin typeface="Cambria Math"/>
                            <a:cs typeface="Times New Roman" pitchFamily="18" charset="0"/>
                          </a:rPr>
                          <m:t>𝑖</m:t>
                        </m:r>
                        <m:r>
                          <a:rPr lang="en-IN" sz="2000" i="1" dirty="0">
                            <a:solidFill>
                              <a:schemeClr val="tx1"/>
                            </a:solidFill>
                            <a:latin typeface="Cambria Math"/>
                            <a:cs typeface="Times New Roman" pitchFamily="18" charset="0"/>
                          </a:rPr>
                          <m:t> </m:t>
                        </m:r>
                      </m:sub>
                    </m:sSub>
                  </m:oMath>
                </a14:m>
                <a:endParaRPr lang="en-IN" sz="2000" dirty="0">
                  <a:latin typeface="Times New Roman" pitchFamily="18" charset="0"/>
                  <a:cs typeface="Times New Roman" pitchFamily="18" charset="0"/>
                </a:endParaRPr>
              </a:p>
              <a:p>
                <a:pPr lvl="1" algn="just">
                  <a:buFont typeface="Arial" pitchFamily="34" charset="0"/>
                  <a:buChar char="•"/>
                </a:pPr>
                <a14:m>
                  <m:oMath xmlns:m="http://schemas.openxmlformats.org/officeDocument/2006/math">
                    <m:sSub>
                      <m:sSubPr>
                        <m:ctrlPr>
                          <a:rPr lang="en-IN" sz="2000" i="1" dirty="0">
                            <a:solidFill>
                              <a:srgbClr val="0B5ED7"/>
                            </a:solidFill>
                            <a:latin typeface="Cambria Math" panose="02040503050406030204" pitchFamily="18" charset="0"/>
                            <a:cs typeface="Times New Roman" pitchFamily="18" charset="0"/>
                          </a:rPr>
                        </m:ctrlPr>
                      </m:sSubPr>
                      <m:e>
                        <m:r>
                          <a:rPr lang="en-IN" sz="2000" b="0" i="1" dirty="0" smtClean="0">
                            <a:solidFill>
                              <a:srgbClr val="0B5ED7"/>
                            </a:solidFill>
                            <a:latin typeface="Cambria Math"/>
                            <a:cs typeface="Times New Roman" pitchFamily="18" charset="0"/>
                          </a:rPr>
                          <m:t>𝑛</m:t>
                        </m:r>
                      </m:e>
                      <m:sub>
                        <m:r>
                          <a:rPr lang="en-IN" sz="2000" i="1" dirty="0">
                            <a:solidFill>
                              <a:srgbClr val="0B5ED7"/>
                            </a:solidFill>
                            <a:latin typeface="Cambria Math"/>
                            <a:cs typeface="Times New Roman" pitchFamily="18" charset="0"/>
                          </a:rPr>
                          <m:t>𝑖</m:t>
                        </m:r>
                        <m:r>
                          <a:rPr lang="en-IN" sz="2000" i="1" dirty="0">
                            <a:solidFill>
                              <a:srgbClr val="0B5ED7"/>
                            </a:solidFill>
                            <a:latin typeface="Cambria Math"/>
                            <a:cs typeface="Times New Roman" pitchFamily="18" charset="0"/>
                          </a:rPr>
                          <m:t> </m:t>
                        </m:r>
                      </m:sub>
                    </m:sSub>
                  </m:oMath>
                </a14:m>
                <a:r>
                  <a:rPr lang="en-IN" sz="2000" dirty="0">
                    <a:latin typeface="Times New Roman" pitchFamily="18" charset="0"/>
                    <a:cs typeface="Times New Roman" pitchFamily="18" charset="0"/>
                  </a:rPr>
                  <a:t>: number of objects in the cluster </a:t>
                </a:r>
                <a14:m>
                  <m:oMath xmlns:m="http://schemas.openxmlformats.org/officeDocument/2006/math">
                    <m:sSub>
                      <m:sSubPr>
                        <m:ctrlPr>
                          <a:rPr lang="en-IN" sz="2000" i="1" dirty="0" smtClean="0">
                            <a:solidFill>
                              <a:schemeClr val="tx1"/>
                            </a:solidFill>
                            <a:latin typeface="Cambria Math" panose="02040503050406030204" pitchFamily="18" charset="0"/>
                            <a:cs typeface="Times New Roman" pitchFamily="18" charset="0"/>
                          </a:rPr>
                        </m:ctrlPr>
                      </m:sSubPr>
                      <m:e>
                        <m:r>
                          <a:rPr lang="en-IN" sz="2000" b="1" i="1" dirty="0">
                            <a:solidFill>
                              <a:schemeClr val="tx1"/>
                            </a:solidFill>
                            <a:latin typeface="Cambria Math"/>
                            <a:cs typeface="Times New Roman" pitchFamily="18" charset="0"/>
                          </a:rPr>
                          <m:t>𝑪</m:t>
                        </m:r>
                      </m:e>
                      <m:sub>
                        <m:r>
                          <a:rPr lang="en-IN" sz="2000" i="1" dirty="0">
                            <a:solidFill>
                              <a:schemeClr val="tx1"/>
                            </a:solidFill>
                            <a:latin typeface="Cambria Math"/>
                            <a:cs typeface="Times New Roman" pitchFamily="18" charset="0"/>
                          </a:rPr>
                          <m:t>𝑖</m:t>
                        </m:r>
                        <m:r>
                          <a:rPr lang="en-IN" sz="2000" i="1" dirty="0">
                            <a:solidFill>
                              <a:schemeClr val="tx1"/>
                            </a:solidFill>
                            <a:latin typeface="Cambria Math"/>
                            <a:cs typeface="Times New Roman" pitchFamily="18" charset="0"/>
                          </a:rPr>
                          <m:t> </m:t>
                        </m:r>
                      </m:sub>
                    </m:sSub>
                  </m:oMath>
                </a14:m>
                <a:endParaRPr lang="en-IN" sz="2000" dirty="0">
                  <a:latin typeface="Times New Roman" pitchFamily="18" charset="0"/>
                  <a:cs typeface="Times New Roman" pitchFamily="18" charset="0"/>
                </a:endParaRPr>
              </a:p>
              <a:p>
                <a:pPr lvl="1" algn="just">
                  <a:buFont typeface="Arial" pitchFamily="34" charset="0"/>
                  <a:buChar char="•"/>
                </a:pPr>
                <a14:m>
                  <m:oMath xmlns:m="http://schemas.openxmlformats.org/officeDocument/2006/math">
                    <m:r>
                      <a:rPr lang="en-IN" sz="2000" i="1" dirty="0">
                        <a:solidFill>
                          <a:srgbClr val="0B5ED7"/>
                        </a:solidFill>
                        <a:latin typeface="Cambria Math"/>
                        <a:cs typeface="Times New Roman" pitchFamily="18" charset="0"/>
                      </a:rPr>
                      <m:t>𝑐</m:t>
                    </m:r>
                  </m:oMath>
                </a14:m>
                <a:r>
                  <a:rPr lang="en-IN" sz="2000" dirty="0">
                    <a:latin typeface="Times New Roman" pitchFamily="18" charset="0"/>
                    <a:cs typeface="Times New Roman" pitchFamily="18" charset="0"/>
                  </a:rPr>
                  <a:t> : denotes the centroid of all objects</a:t>
                </a:r>
              </a:p>
              <a:p>
                <a:pPr lvl="1" algn="just">
                  <a:buFont typeface="Arial" pitchFamily="34" charset="0"/>
                  <a:buChar char="•"/>
                </a:pPr>
                <a14:m>
                  <m:oMath xmlns:m="http://schemas.openxmlformats.org/officeDocument/2006/math">
                    <m:r>
                      <a:rPr lang="en-IN" sz="2000" b="0" i="1" smtClean="0">
                        <a:solidFill>
                          <a:srgbClr val="0B5ED7"/>
                        </a:solidFill>
                        <a:latin typeface="Cambria Math"/>
                        <a:cs typeface="Times New Roman" pitchFamily="18" charset="0"/>
                      </a:rPr>
                      <m:t>𝑘</m:t>
                    </m:r>
                    <m:r>
                      <a:rPr lang="en-IN" sz="2000" b="0" i="1" smtClean="0">
                        <a:latin typeface="Cambria Math"/>
                        <a:cs typeface="Times New Roman" pitchFamily="18" charset="0"/>
                      </a:rPr>
                      <m:t> </m:t>
                    </m:r>
                  </m:oMath>
                </a14:m>
                <a:r>
                  <a:rPr lang="en-IN" sz="2000" dirty="0">
                    <a:latin typeface="Times New Roman" pitchFamily="18" charset="0"/>
                    <a:cs typeface="Times New Roman" pitchFamily="18" charset="0"/>
                  </a:rPr>
                  <a:t>: number of clusters</a:t>
                </a:r>
              </a:p>
              <a:p>
                <a:pPr lvl="1" algn="just">
                  <a:buFont typeface="Arial" pitchFamily="34" charset="0"/>
                  <a:buChar char="•"/>
                </a:pPr>
                <a:endParaRPr lang="en-IN" sz="2000" dirty="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marL="457200" indent="-457200">
                  <a:buClr>
                    <a:srgbClr val="0B5ED7"/>
                  </a:buClr>
                  <a:buFont typeface="+mj-lt"/>
                  <a:buAutoNum type="arabicParenR"/>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a:latin typeface="Times New Roman" pitchFamily="18" charset="0"/>
                  <a:cs typeface="Times New Roman" pitchFamily="18" charset="0"/>
                </a:endParaRPr>
              </a:p>
              <a:p>
                <a:pPr marL="640080" lvl="2" indent="0">
                  <a:buClr>
                    <a:srgbClr val="0B5ED7"/>
                  </a:buClr>
                  <a:buSzPct val="100000"/>
                  <a:buNone/>
                </a:pPr>
                <a:r>
                  <a:rPr lang="en-US" sz="15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8978" y="1066164"/>
                <a:ext cx="8878186" cy="5134611"/>
              </a:xfrm>
              <a:blipFill rotWithShape="0">
                <a:blip r:embed="rId2"/>
                <a:stretch>
                  <a:fillRect l="-686" t="-713" r="-275"/>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15</a:t>
            </a:fld>
            <a:endParaRPr lang="en-IN" dirty="0">
              <a:solidFill>
                <a:srgbClr val="04617B">
                  <a:shade val="90000"/>
                </a:srgbClr>
              </a:solidFill>
            </a:endParaRPr>
          </a:p>
        </p:txBody>
      </p:sp>
    </p:spTree>
    <p:extLst>
      <p:ext uri="{BB962C8B-B14F-4D97-AF65-F5344CB8AC3E}">
        <p14:creationId xmlns:p14="http://schemas.microsoft.com/office/powerpoint/2010/main" val="1216008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539630"/>
          </a:xfrm>
        </p:spPr>
        <p:txBody>
          <a:bodyPr>
            <a:noAutofit/>
          </a:bodyPr>
          <a:lstStyle/>
          <a:p>
            <a:r>
              <a:rPr lang="en-US" sz="2800" dirty="0">
                <a:solidFill>
                  <a:srgbClr val="A50021"/>
                </a:solidFill>
                <a:latin typeface="Times New Roman" pitchFamily="18" charset="0"/>
                <a:cs typeface="Times New Roman" pitchFamily="18" charset="0"/>
              </a:rPr>
              <a:t>Comments on k-Means algorithm</a:t>
            </a:r>
            <a:endParaRPr lang="en-IN" sz="28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44838" y="667265"/>
                <a:ext cx="8878186" cy="5134611"/>
              </a:xfrm>
            </p:spPr>
            <p:txBody>
              <a:bodyPr>
                <a:noAutofit/>
              </a:bodyPr>
              <a:lstStyle/>
              <a:p>
                <a:pPr marL="457200" indent="-457200" algn="just">
                  <a:buClr>
                    <a:srgbClr val="0B5ED7"/>
                  </a:buClr>
                  <a:buAutoNum type="arabicPeriod"/>
                </a:pPr>
                <a:r>
                  <a:rPr lang="en-IN" sz="2000" b="1" dirty="0">
                    <a:solidFill>
                      <a:srgbClr val="0B5ED7"/>
                    </a:solidFill>
                    <a:latin typeface="Times New Roman" pitchFamily="18" charset="0"/>
                    <a:cs typeface="Times New Roman" pitchFamily="18" charset="0"/>
                  </a:rPr>
                  <a:t>Value of k:</a:t>
                </a:r>
              </a:p>
              <a:p>
                <a:pPr marL="822960" lvl="1" indent="-457200" algn="just">
                  <a:buClr>
                    <a:srgbClr val="0B5ED7"/>
                  </a:buClr>
                  <a:buFont typeface="Arial" pitchFamily="34" charset="0"/>
                  <a:buChar char="•"/>
                </a:pPr>
                <a:r>
                  <a:rPr lang="en-IN" sz="2000" dirty="0">
                    <a:latin typeface="Times New Roman" pitchFamily="18" charset="0"/>
                    <a:cs typeface="Times New Roman" pitchFamily="18" charset="0"/>
                  </a:rPr>
                  <a:t>The k-means algorithm produces only one set of clusters, for which, user must specify the desired number, </a:t>
                </a:r>
                <a:r>
                  <a:rPr lang="en-IN" sz="2000" i="1" dirty="0">
                    <a:solidFill>
                      <a:srgbClr val="0B5ED7"/>
                    </a:solidFill>
                    <a:latin typeface="Times New Roman" pitchFamily="18" charset="0"/>
                    <a:cs typeface="Times New Roman" pitchFamily="18" charset="0"/>
                  </a:rPr>
                  <a:t>k</a:t>
                </a:r>
                <a:r>
                  <a:rPr lang="en-IN" sz="2000" dirty="0">
                    <a:latin typeface="Times New Roman" pitchFamily="18" charset="0"/>
                    <a:cs typeface="Times New Roman" pitchFamily="18" charset="0"/>
                  </a:rPr>
                  <a:t> of clusters.</a:t>
                </a:r>
              </a:p>
              <a:p>
                <a:pPr marL="822960" lvl="1" indent="-457200" algn="just">
                  <a:buClr>
                    <a:srgbClr val="0B5ED7"/>
                  </a:buClr>
                  <a:buFont typeface="Arial" pitchFamily="34" charset="0"/>
                  <a:buChar char="•"/>
                </a:pPr>
                <a:r>
                  <a:rPr lang="en-IN" sz="2000" dirty="0">
                    <a:latin typeface="Times New Roman" pitchFamily="18" charset="0"/>
                    <a:cs typeface="Times New Roman" pitchFamily="18" charset="0"/>
                  </a:rPr>
                  <a:t>In fact, </a:t>
                </a:r>
                <a:r>
                  <a:rPr lang="en-IN" sz="2000" i="1" dirty="0">
                    <a:solidFill>
                      <a:srgbClr val="0B5ED7"/>
                    </a:solidFill>
                    <a:latin typeface="Times New Roman" pitchFamily="18" charset="0"/>
                    <a:cs typeface="Times New Roman" pitchFamily="18" charset="0"/>
                  </a:rPr>
                  <a:t>k</a:t>
                </a:r>
                <a:r>
                  <a:rPr lang="en-IN" sz="2000" dirty="0">
                    <a:latin typeface="Times New Roman" pitchFamily="18" charset="0"/>
                    <a:cs typeface="Times New Roman" pitchFamily="18" charset="0"/>
                  </a:rPr>
                  <a:t> should be the </a:t>
                </a:r>
                <a:r>
                  <a:rPr lang="en-IN" sz="2000" dirty="0">
                    <a:solidFill>
                      <a:srgbClr val="0B5ED7"/>
                    </a:solidFill>
                    <a:latin typeface="Times New Roman" pitchFamily="18" charset="0"/>
                    <a:cs typeface="Times New Roman" pitchFamily="18" charset="0"/>
                  </a:rPr>
                  <a:t>best guess </a:t>
                </a:r>
                <a:r>
                  <a:rPr lang="en-IN" sz="2000" dirty="0">
                    <a:latin typeface="Times New Roman" pitchFamily="18" charset="0"/>
                    <a:cs typeface="Times New Roman" pitchFamily="18" charset="0"/>
                  </a:rPr>
                  <a:t>on the number of clusters present in the given data. Choosing the best value of </a:t>
                </a:r>
                <a:r>
                  <a:rPr lang="en-IN" sz="2000" i="1" dirty="0">
                    <a:solidFill>
                      <a:srgbClr val="0B5ED7"/>
                    </a:solidFill>
                    <a:latin typeface="Times New Roman" pitchFamily="18" charset="0"/>
                    <a:cs typeface="Times New Roman" pitchFamily="18" charset="0"/>
                  </a:rPr>
                  <a:t>k</a:t>
                </a:r>
                <a:r>
                  <a:rPr lang="en-IN" sz="2000" dirty="0">
                    <a:latin typeface="Times New Roman" pitchFamily="18" charset="0"/>
                    <a:cs typeface="Times New Roman" pitchFamily="18" charset="0"/>
                  </a:rPr>
                  <a:t> for a given dataset is, therefore, an issue.</a:t>
                </a:r>
              </a:p>
              <a:p>
                <a:pPr marL="822960" lvl="1" indent="-457200" algn="just">
                  <a:buClr>
                    <a:srgbClr val="0B5ED7"/>
                  </a:buClr>
                  <a:buFont typeface="Arial" pitchFamily="34" charset="0"/>
                  <a:buChar char="•"/>
                </a:pPr>
                <a:r>
                  <a:rPr lang="en-IN" sz="2000" dirty="0">
                    <a:latin typeface="Times New Roman" pitchFamily="18" charset="0"/>
                    <a:cs typeface="Times New Roman" pitchFamily="18" charset="0"/>
                  </a:rPr>
                  <a:t>We may not have an idea about the possible number of clusters for high dimensional data, and for data that are not scatter-plotted.</a:t>
                </a:r>
              </a:p>
              <a:p>
                <a:pPr marL="822960" lvl="1" indent="-457200" algn="just">
                  <a:buClr>
                    <a:srgbClr val="0B5ED7"/>
                  </a:buClr>
                  <a:buFont typeface="Arial" pitchFamily="34" charset="0"/>
                  <a:buChar char="•"/>
                </a:pPr>
                <a:r>
                  <a:rPr lang="en-IN" sz="2000" dirty="0">
                    <a:latin typeface="Times New Roman" pitchFamily="18" charset="0"/>
                    <a:cs typeface="Times New Roman" pitchFamily="18" charset="0"/>
                  </a:rPr>
                  <a:t>Further, possible number of clusters is hidden or ambiguous in image, audio, video and multimedia clustering applications etc.</a:t>
                </a:r>
              </a:p>
              <a:p>
                <a:pPr marL="822960" lvl="1" indent="-457200" algn="just">
                  <a:buClr>
                    <a:srgbClr val="0B5ED7"/>
                  </a:buClr>
                  <a:buFont typeface="Arial" pitchFamily="34" charset="0"/>
                  <a:buChar char="•"/>
                </a:pPr>
                <a:r>
                  <a:rPr lang="en-IN" sz="2000" dirty="0">
                    <a:latin typeface="Times New Roman" pitchFamily="18" charset="0"/>
                    <a:cs typeface="Times New Roman" pitchFamily="18" charset="0"/>
                  </a:rPr>
                  <a:t>There is no principled way to know what the value of </a:t>
                </a:r>
                <a:r>
                  <a:rPr lang="en-IN" sz="2000" i="1" dirty="0">
                    <a:solidFill>
                      <a:srgbClr val="0B5ED7"/>
                    </a:solidFill>
                    <a:latin typeface="Times New Roman" pitchFamily="18" charset="0"/>
                    <a:cs typeface="Times New Roman" pitchFamily="18" charset="0"/>
                  </a:rPr>
                  <a:t>k</a:t>
                </a:r>
                <a:r>
                  <a:rPr lang="en-IN" sz="2000" dirty="0">
                    <a:latin typeface="Times New Roman" pitchFamily="18" charset="0"/>
                    <a:cs typeface="Times New Roman" pitchFamily="18" charset="0"/>
                  </a:rPr>
                  <a:t> ought to be. We may try with successive value of k starting with 2. </a:t>
                </a:r>
              </a:p>
              <a:p>
                <a:pPr marL="822960" lvl="1" indent="-457200" algn="just">
                  <a:buClr>
                    <a:srgbClr val="0B5ED7"/>
                  </a:buClr>
                  <a:buFont typeface="Arial" pitchFamily="34" charset="0"/>
                  <a:buChar char="•"/>
                </a:pPr>
                <a:r>
                  <a:rPr lang="en-IN" sz="2000" dirty="0">
                    <a:latin typeface="Times New Roman" pitchFamily="18" charset="0"/>
                    <a:cs typeface="Times New Roman" pitchFamily="18" charset="0"/>
                  </a:rPr>
                  <a:t>The process is stopped when two consecutive </a:t>
                </a:r>
                <a:r>
                  <a:rPr lang="en-IN" sz="2000" i="1" dirty="0">
                    <a:solidFill>
                      <a:srgbClr val="0B5ED7"/>
                    </a:solidFill>
                    <a:latin typeface="Times New Roman" pitchFamily="18" charset="0"/>
                    <a:cs typeface="Times New Roman" pitchFamily="18" charset="0"/>
                  </a:rPr>
                  <a:t>k</a:t>
                </a:r>
                <a:r>
                  <a:rPr lang="en-IN" sz="2000" dirty="0">
                    <a:latin typeface="Times New Roman" pitchFamily="18" charset="0"/>
                    <a:cs typeface="Times New Roman" pitchFamily="18" charset="0"/>
                  </a:rPr>
                  <a:t> values produce more-or-less identical results (with respect to some cluster quality estimation). </a:t>
                </a:r>
              </a:p>
              <a:p>
                <a:pPr marL="822960" lvl="1" indent="-457200" algn="just">
                  <a:buClr>
                    <a:srgbClr val="0B5ED7"/>
                  </a:buClr>
                  <a:buFont typeface="Arial" pitchFamily="34" charset="0"/>
                  <a:buChar char="•"/>
                </a:pPr>
                <a:r>
                  <a:rPr lang="en-IN" sz="2000" dirty="0">
                    <a:latin typeface="Times New Roman" pitchFamily="18" charset="0"/>
                    <a:cs typeface="Times New Roman" pitchFamily="18" charset="0"/>
                  </a:rPr>
                  <a:t>Normally </a:t>
                </a:r>
                <a14:m>
                  <m:oMath xmlns:m="http://schemas.openxmlformats.org/officeDocument/2006/math">
                    <m:r>
                      <a:rPr lang="en-IN" sz="2000" b="0" i="1" smtClean="0">
                        <a:solidFill>
                          <a:srgbClr val="0B5ED7"/>
                        </a:solidFill>
                        <a:latin typeface="Cambria Math"/>
                        <a:cs typeface="Times New Roman" pitchFamily="18" charset="0"/>
                      </a:rPr>
                      <m:t>𝑘</m:t>
                    </m:r>
                    <m:r>
                      <a:rPr lang="en-IN" sz="2000" b="0" i="1" smtClean="0">
                        <a:solidFill>
                          <a:srgbClr val="0B5ED7"/>
                        </a:solidFill>
                        <a:latin typeface="Cambria Math"/>
                        <a:cs typeface="Times New Roman" pitchFamily="18" charset="0"/>
                      </a:rPr>
                      <m:t>≪</m:t>
                    </m:r>
                    <m:r>
                      <a:rPr lang="en-IN" sz="2000" b="0" i="1" smtClean="0">
                        <a:solidFill>
                          <a:srgbClr val="0B5ED7"/>
                        </a:solidFill>
                        <a:latin typeface="Cambria Math"/>
                        <a:cs typeface="Times New Roman" pitchFamily="18" charset="0"/>
                      </a:rPr>
                      <m:t>𝑛</m:t>
                    </m:r>
                  </m:oMath>
                </a14:m>
                <a:r>
                  <a:rPr lang="en-IN" sz="2000" dirty="0">
                    <a:solidFill>
                      <a:srgbClr val="0B5ED7"/>
                    </a:solidFill>
                    <a:latin typeface="Times New Roman" pitchFamily="18" charset="0"/>
                    <a:cs typeface="Times New Roman" pitchFamily="18" charset="0"/>
                  </a:rPr>
                  <a:t> </a:t>
                </a:r>
                <a:r>
                  <a:rPr lang="en-IN" sz="2000" dirty="0">
                    <a:latin typeface="Times New Roman" pitchFamily="18" charset="0"/>
                    <a:cs typeface="Times New Roman" pitchFamily="18" charset="0"/>
                  </a:rPr>
                  <a:t>and there is heuristic to follow </a:t>
                </a:r>
                <a14:m>
                  <m:oMath xmlns:m="http://schemas.openxmlformats.org/officeDocument/2006/math">
                    <m:r>
                      <a:rPr lang="en-IN" sz="2000" i="1" smtClean="0">
                        <a:solidFill>
                          <a:srgbClr val="0B5ED7"/>
                        </a:solidFill>
                        <a:latin typeface="Cambria Math"/>
                        <a:cs typeface="Times New Roman" pitchFamily="18" charset="0"/>
                      </a:rPr>
                      <m:t>𝑘</m:t>
                    </m:r>
                    <m:r>
                      <a:rPr lang="en-IN" sz="2000" i="1" smtClean="0">
                        <a:solidFill>
                          <a:srgbClr val="0B5ED7"/>
                        </a:solidFill>
                        <a:latin typeface="Cambria Math"/>
                        <a:ea typeface="Cambria Math"/>
                        <a:cs typeface="Times New Roman" pitchFamily="18" charset="0"/>
                      </a:rPr>
                      <m:t>≈</m:t>
                    </m:r>
                    <m:rad>
                      <m:radPr>
                        <m:degHide m:val="on"/>
                        <m:ctrlPr>
                          <a:rPr lang="en-IN" sz="2000" i="1" smtClean="0">
                            <a:solidFill>
                              <a:srgbClr val="0B5ED7"/>
                            </a:solidFill>
                            <a:latin typeface="Cambria Math" panose="02040503050406030204" pitchFamily="18" charset="0"/>
                            <a:ea typeface="Cambria Math"/>
                            <a:cs typeface="Times New Roman" pitchFamily="18" charset="0"/>
                          </a:rPr>
                        </m:ctrlPr>
                      </m:radPr>
                      <m:deg/>
                      <m:e>
                        <m:r>
                          <a:rPr lang="en-IN" sz="2000" b="0" i="1" smtClean="0">
                            <a:solidFill>
                              <a:srgbClr val="0B5ED7"/>
                            </a:solidFill>
                            <a:latin typeface="Cambria Math"/>
                            <a:ea typeface="Cambria Math"/>
                            <a:cs typeface="Times New Roman" pitchFamily="18" charset="0"/>
                          </a:rPr>
                          <m:t>𝑛</m:t>
                        </m:r>
                      </m:e>
                    </m:rad>
                  </m:oMath>
                </a14:m>
                <a:r>
                  <a:rPr lang="en-IN" sz="2000" dirty="0">
                    <a:solidFill>
                      <a:srgbClr val="0B5ED7"/>
                    </a:solidFill>
                    <a:latin typeface="Times New Roman" pitchFamily="18" charset="0"/>
                    <a:cs typeface="Times New Roman" pitchFamily="18" charset="0"/>
                  </a:rPr>
                  <a:t>. </a:t>
                </a:r>
              </a:p>
              <a:p>
                <a:pPr marL="822960" lvl="1" indent="-457200" algn="just">
                  <a:buClr>
                    <a:srgbClr val="0B5ED7"/>
                  </a:buClr>
                  <a:buFont typeface="Arial" pitchFamily="34" charset="0"/>
                  <a:buChar char="•"/>
                </a:pPr>
                <a:endParaRPr lang="en-IN" sz="2000" dirty="0">
                  <a:latin typeface="Times New Roman" pitchFamily="18" charset="0"/>
                  <a:cs typeface="Times New Roman" pitchFamily="18" charset="0"/>
                </a:endParaRPr>
              </a:p>
              <a:p>
                <a:pPr marL="822960" lvl="1" indent="-457200" algn="just">
                  <a:buClr>
                    <a:srgbClr val="0B5ED7"/>
                  </a:buClr>
                  <a:buAutoNum type="arabicPeriod"/>
                </a:pPr>
                <a:endParaRPr lang="en-IN" sz="1800" dirty="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marL="457200" indent="-457200">
                  <a:buClr>
                    <a:srgbClr val="0B5ED7"/>
                  </a:buClr>
                  <a:buFont typeface="+mj-lt"/>
                  <a:buAutoNum type="arabicParenR"/>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a:latin typeface="Times New Roman" pitchFamily="18" charset="0"/>
                  <a:cs typeface="Times New Roman" pitchFamily="18" charset="0"/>
                </a:endParaRPr>
              </a:p>
              <a:p>
                <a:pPr marL="640080" lvl="2" indent="0">
                  <a:buClr>
                    <a:srgbClr val="0B5ED7"/>
                  </a:buClr>
                  <a:buSzPct val="100000"/>
                  <a:buNone/>
                </a:pPr>
                <a:r>
                  <a:rPr lang="en-US" sz="15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44838" y="667265"/>
                <a:ext cx="8878186" cy="5134611"/>
              </a:xfrm>
              <a:blipFill>
                <a:blip r:embed="rId2"/>
                <a:stretch>
                  <a:fillRect l="-429" t="-741" r="-714" b="-1037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16</a:t>
            </a:fld>
            <a:endParaRPr lang="en-IN" dirty="0">
              <a:solidFill>
                <a:srgbClr val="04617B">
                  <a:shade val="90000"/>
                </a:srgbClr>
              </a:solidFill>
            </a:endParaRPr>
          </a:p>
        </p:txBody>
      </p:sp>
    </p:spTree>
    <p:extLst>
      <p:ext uri="{BB962C8B-B14F-4D97-AF65-F5344CB8AC3E}">
        <p14:creationId xmlns:p14="http://schemas.microsoft.com/office/powerpoint/2010/main" val="1184258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Autofit/>
          </a:bodyPr>
          <a:lstStyle/>
          <a:p>
            <a:r>
              <a:rPr lang="en-US" sz="2800" dirty="0">
                <a:solidFill>
                  <a:srgbClr val="A50021"/>
                </a:solidFill>
                <a:latin typeface="Times New Roman" pitchFamily="18" charset="0"/>
                <a:cs typeface="Times New Roman" pitchFamily="18" charset="0"/>
              </a:rPr>
              <a:t>Comments on k-Means algorithm</a:t>
            </a:r>
            <a:endParaRPr lang="en-IN" sz="28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8978" y="991736"/>
                <a:ext cx="8878186" cy="5134611"/>
              </a:xfrm>
            </p:spPr>
            <p:txBody>
              <a:bodyPr>
                <a:noAutofit/>
              </a:bodyPr>
              <a:lstStyle/>
              <a:p>
                <a:pPr marL="0" indent="0" algn="just">
                  <a:buClr>
                    <a:srgbClr val="0B5ED7"/>
                  </a:buClr>
                  <a:buNone/>
                </a:pPr>
                <a:r>
                  <a:rPr lang="en-IN" sz="2000" b="1" dirty="0">
                    <a:solidFill>
                      <a:srgbClr val="0B5ED7"/>
                    </a:solidFill>
                    <a:latin typeface="Times New Roman" pitchFamily="18" charset="0"/>
                    <a:cs typeface="Times New Roman" pitchFamily="18" charset="0"/>
                  </a:rPr>
                  <a:t>Example 24.1: k versus cluster quality</a:t>
                </a:r>
              </a:p>
              <a:p>
                <a:pPr marL="0" indent="0" algn="just">
                  <a:buClr>
                    <a:srgbClr val="0B5ED7"/>
                  </a:buClr>
                  <a:buNone/>
                </a:pPr>
                <a:endParaRPr lang="en-IN" sz="800" b="1" dirty="0">
                  <a:solidFill>
                    <a:srgbClr val="0B5ED7"/>
                  </a:solidFill>
                  <a:latin typeface="Times New Roman" pitchFamily="18" charset="0"/>
                  <a:cs typeface="Times New Roman" pitchFamily="18" charset="0"/>
                </a:endParaRPr>
              </a:p>
              <a:p>
                <a:pPr algn="just">
                  <a:buClr>
                    <a:srgbClr val="0B5ED7"/>
                  </a:buClr>
                  <a:buFont typeface="Arial" pitchFamily="34" charset="0"/>
                  <a:buChar char="•"/>
                </a:pPr>
                <a:r>
                  <a:rPr lang="en-IN" sz="2000" dirty="0">
                    <a:latin typeface="Times New Roman" pitchFamily="18" charset="0"/>
                    <a:cs typeface="Times New Roman" pitchFamily="18" charset="0"/>
                  </a:rPr>
                  <a:t>Usually, there is some objective function to be met as a goal of clustering. One such objective function is </a:t>
                </a:r>
                <a:r>
                  <a:rPr lang="en-IN" sz="2000" dirty="0">
                    <a:solidFill>
                      <a:srgbClr val="0B5ED7"/>
                    </a:solidFill>
                    <a:latin typeface="Times New Roman" pitchFamily="18" charset="0"/>
                    <a:cs typeface="Times New Roman" pitchFamily="18" charset="0"/>
                  </a:rPr>
                  <a:t>sum-square-error</a:t>
                </a:r>
                <a:r>
                  <a:rPr lang="en-IN" sz="2000" dirty="0">
                    <a:latin typeface="Times New Roman" pitchFamily="18" charset="0"/>
                    <a:cs typeface="Times New Roman" pitchFamily="18" charset="0"/>
                  </a:rPr>
                  <a:t> denoted by </a:t>
                </a:r>
                <a:r>
                  <a:rPr lang="en-IN" sz="2000" dirty="0">
                    <a:solidFill>
                      <a:srgbClr val="0B5ED7"/>
                    </a:solidFill>
                    <a:latin typeface="Times New Roman" pitchFamily="18" charset="0"/>
                    <a:cs typeface="Times New Roman" pitchFamily="18" charset="0"/>
                  </a:rPr>
                  <a:t>SSE</a:t>
                </a:r>
                <a:r>
                  <a:rPr lang="en-IN" sz="2000" dirty="0">
                    <a:latin typeface="Times New Roman" pitchFamily="18" charset="0"/>
                    <a:cs typeface="Times New Roman" pitchFamily="18" charset="0"/>
                  </a:rPr>
                  <a:t> and defined as</a:t>
                </a:r>
              </a:p>
              <a:p>
                <a:pPr marL="0" indent="0" algn="just">
                  <a:buClr>
                    <a:srgbClr val="0B5ED7"/>
                  </a:buClr>
                  <a:buNone/>
                </a:pPr>
                <a:endParaRPr lang="en-IN" sz="2000" dirty="0">
                  <a:latin typeface="Times New Roman"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2000" b="0" i="1" smtClean="0">
                          <a:solidFill>
                            <a:srgbClr val="0B5ED7"/>
                          </a:solidFill>
                          <a:latin typeface="Cambria Math"/>
                          <a:cs typeface="Times New Roman" pitchFamily="18" charset="0"/>
                        </a:rPr>
                        <m:t>𝑆𝑆𝐸</m:t>
                      </m:r>
                      <m:r>
                        <a:rPr lang="en-IN" sz="2000" b="0" i="1" smtClean="0">
                          <a:solidFill>
                            <a:srgbClr val="0B5ED7"/>
                          </a:solidFill>
                          <a:latin typeface="Cambria Math"/>
                          <a:cs typeface="Times New Roman" pitchFamily="18" charset="0"/>
                        </a:rPr>
                        <m:t>=</m:t>
                      </m:r>
                      <m:nary>
                        <m:naryPr>
                          <m:chr m:val="∑"/>
                          <m:ctrlPr>
                            <a:rPr lang="en-IN" sz="2000" b="0" i="1" smtClean="0">
                              <a:solidFill>
                                <a:srgbClr val="0B5ED7"/>
                              </a:solidFill>
                              <a:latin typeface="Cambria Math" panose="02040503050406030204" pitchFamily="18" charset="0"/>
                              <a:cs typeface="Times New Roman" pitchFamily="18" charset="0"/>
                            </a:rPr>
                          </m:ctrlPr>
                        </m:naryPr>
                        <m:sub>
                          <m:r>
                            <m:rPr>
                              <m:brk m:alnAt="23"/>
                            </m:rPr>
                            <a:rPr lang="en-IN" sz="2000" b="0" i="1" smtClean="0">
                              <a:solidFill>
                                <a:srgbClr val="0B5ED7"/>
                              </a:solidFill>
                              <a:latin typeface="Cambria Math"/>
                              <a:cs typeface="Times New Roman" pitchFamily="18" charset="0"/>
                            </a:rPr>
                            <m:t>𝑖</m:t>
                          </m:r>
                          <m:r>
                            <a:rPr lang="en-IN" sz="2000" b="0" i="1" smtClean="0">
                              <a:solidFill>
                                <a:srgbClr val="0B5ED7"/>
                              </a:solidFill>
                              <a:latin typeface="Cambria Math"/>
                              <a:cs typeface="Times New Roman" pitchFamily="18" charset="0"/>
                            </a:rPr>
                            <m:t>=1</m:t>
                          </m:r>
                        </m:sub>
                        <m:sup>
                          <m:r>
                            <a:rPr lang="en-IN" sz="2000" b="0" i="1" smtClean="0">
                              <a:solidFill>
                                <a:srgbClr val="0B5ED7"/>
                              </a:solidFill>
                              <a:latin typeface="Cambria Math"/>
                              <a:cs typeface="Times New Roman" pitchFamily="18" charset="0"/>
                            </a:rPr>
                            <m:t>𝑘</m:t>
                          </m:r>
                        </m:sup>
                        <m:e>
                          <m:nary>
                            <m:naryPr>
                              <m:chr m:val="∑"/>
                              <m:ctrlPr>
                                <a:rPr lang="en-IN" sz="2000" b="0" i="1" smtClean="0">
                                  <a:solidFill>
                                    <a:srgbClr val="0B5ED7"/>
                                  </a:solidFill>
                                  <a:latin typeface="Cambria Math" panose="02040503050406030204" pitchFamily="18" charset="0"/>
                                  <a:cs typeface="Times New Roman" pitchFamily="18" charset="0"/>
                                </a:rPr>
                              </m:ctrlPr>
                            </m:naryPr>
                            <m:sub>
                              <m:r>
                                <m:rPr>
                                  <m:brk m:alnAt="23"/>
                                </m:rPr>
                                <a:rPr lang="en-IN" sz="2000" b="0" i="1" smtClean="0">
                                  <a:solidFill>
                                    <a:srgbClr val="0B5ED7"/>
                                  </a:solidFill>
                                  <a:latin typeface="Cambria Math"/>
                                  <a:cs typeface="Times New Roman" pitchFamily="18" charset="0"/>
                                </a:rPr>
                                <m:t>𝑥</m:t>
                              </m:r>
                              <m:r>
                                <a:rPr lang="en-IN" sz="2000" b="0" i="1" smtClean="0">
                                  <a:solidFill>
                                    <a:srgbClr val="0B5ED7"/>
                                  </a:solidFill>
                                  <a:latin typeface="Cambria Math"/>
                                  <a:ea typeface="Cambria Math"/>
                                  <a:cs typeface="Times New Roman" pitchFamily="18" charset="0"/>
                                </a:rPr>
                                <m:t>∈</m:t>
                              </m:r>
                              <m:sSub>
                                <m:sSubPr>
                                  <m:ctrlPr>
                                    <a:rPr lang="en-IN" sz="2000" b="0" i="1" smtClean="0">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b="0" i="1" smtClean="0">
                                      <a:solidFill>
                                        <a:srgbClr val="0B5ED7"/>
                                      </a:solidFill>
                                      <a:latin typeface="Cambria Math"/>
                                      <a:ea typeface="Cambria Math"/>
                                      <a:cs typeface="Times New Roman" pitchFamily="18" charset="0"/>
                                    </a:rPr>
                                    <m:t>𝑖</m:t>
                                  </m:r>
                                </m:sub>
                              </m:sSub>
                            </m:sub>
                            <m:sup/>
                            <m:e>
                              <m:sSup>
                                <m:sSupPr>
                                  <m:ctrlPr>
                                    <a:rPr lang="en-IN" sz="2000" b="0" i="1" smtClean="0">
                                      <a:solidFill>
                                        <a:srgbClr val="0B5ED7"/>
                                      </a:solidFill>
                                      <a:latin typeface="Cambria Math" panose="02040503050406030204" pitchFamily="18" charset="0"/>
                                      <a:cs typeface="Times New Roman" pitchFamily="18" charset="0"/>
                                    </a:rPr>
                                  </m:ctrlPr>
                                </m:sSupPr>
                                <m:e>
                                  <m:d>
                                    <m:dPr>
                                      <m:ctrlPr>
                                        <a:rPr lang="en-IN" sz="2000" b="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a:cs typeface="Times New Roman" pitchFamily="18" charset="0"/>
                                        </a:rPr>
                                        <m:t>𝑥</m:t>
                                      </m:r>
                                      <m:r>
                                        <a:rPr lang="en-IN" sz="2000" b="0" i="1" smtClean="0">
                                          <a:solidFill>
                                            <a:srgbClr val="0B5ED7"/>
                                          </a:solidFill>
                                          <a:latin typeface="Cambria Math"/>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a:cs typeface="Times New Roman" pitchFamily="18" charset="0"/>
                                            </a:rPr>
                                            <m:t>𝑖</m:t>
                                          </m:r>
                                        </m:sub>
                                      </m:sSub>
                                    </m:e>
                                  </m:d>
                                </m:e>
                                <m:sup>
                                  <m:r>
                                    <a:rPr lang="en-IN" sz="2000" b="0" i="1" smtClean="0">
                                      <a:solidFill>
                                        <a:srgbClr val="0B5ED7"/>
                                      </a:solidFill>
                                      <a:latin typeface="Cambria Math"/>
                                      <a:cs typeface="Times New Roman" pitchFamily="18" charset="0"/>
                                    </a:rPr>
                                    <m:t>2</m:t>
                                  </m:r>
                                </m:sup>
                              </m:sSup>
                            </m:e>
                          </m:nary>
                        </m:e>
                      </m:nary>
                    </m:oMath>
                  </m:oMathPara>
                </a14:m>
                <a:endParaRPr lang="en-IN" sz="2000" dirty="0">
                  <a:solidFill>
                    <a:srgbClr val="0B5ED7"/>
                  </a:solidFill>
                  <a:latin typeface="Times New Roman" pitchFamily="18" charset="0"/>
                  <a:cs typeface="Times New Roman" pitchFamily="18" charset="0"/>
                </a:endParaRPr>
              </a:p>
              <a:p>
                <a:pPr marL="0" indent="0" algn="just">
                  <a:buClr>
                    <a:srgbClr val="0B5ED7"/>
                  </a:buClr>
                  <a:buNone/>
                </a:pPr>
                <a:endParaRPr lang="en-IN" sz="2000" dirty="0">
                  <a:solidFill>
                    <a:srgbClr val="0B5ED7"/>
                  </a:solidFill>
                  <a:latin typeface="Times New Roman" pitchFamily="18" charset="0"/>
                  <a:cs typeface="Times New Roman" pitchFamily="18" charset="0"/>
                </a:endParaRPr>
              </a:p>
              <a:p>
                <a:pPr algn="just">
                  <a:buClr>
                    <a:srgbClr val="0B5ED7"/>
                  </a:buClr>
                  <a:buFont typeface="Arial" pitchFamily="34" charset="0"/>
                  <a:buChar char="•"/>
                </a:pPr>
                <a:r>
                  <a:rPr lang="en-IN" sz="2000" dirty="0">
                    <a:latin typeface="Times New Roman" pitchFamily="18" charset="0"/>
                    <a:cs typeface="Times New Roman" pitchFamily="18" charset="0"/>
                  </a:rPr>
                  <a:t>Here, </a:t>
                </a:r>
                <a14:m>
                  <m:oMath xmlns:m="http://schemas.openxmlformats.org/officeDocument/2006/math">
                    <m:r>
                      <a:rPr lang="en-IN" sz="2000" b="0" i="1" smtClean="0">
                        <a:solidFill>
                          <a:srgbClr val="0B5ED7"/>
                        </a:solidFill>
                        <a:latin typeface="Cambria Math"/>
                        <a:cs typeface="Times New Roman" pitchFamily="18" charset="0"/>
                      </a:rPr>
                      <m:t>𝑥</m:t>
                    </m:r>
                    <m:r>
                      <a:rPr lang="en-IN" sz="2000" b="0" i="1" smtClean="0">
                        <a:solidFill>
                          <a:srgbClr val="0B5ED7"/>
                        </a:solidFill>
                        <a:latin typeface="Cambria Math"/>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a:cs typeface="Times New Roman" pitchFamily="18" charset="0"/>
                          </a:rPr>
                          <m:t>𝑐</m:t>
                        </m:r>
                      </m:e>
                      <m:sub>
                        <m:r>
                          <a:rPr lang="en-IN" sz="2000" b="0" i="1" smtClean="0">
                            <a:solidFill>
                              <a:srgbClr val="0B5ED7"/>
                            </a:solidFill>
                            <a:latin typeface="Cambria Math"/>
                            <a:cs typeface="Times New Roman" pitchFamily="18" charset="0"/>
                          </a:rPr>
                          <m:t>𝑖</m:t>
                        </m:r>
                      </m:sub>
                    </m:sSub>
                  </m:oMath>
                </a14:m>
                <a:r>
                  <a:rPr lang="en-IN" sz="2000" dirty="0">
                    <a:latin typeface="Times New Roman" pitchFamily="18" charset="0"/>
                    <a:cs typeface="Times New Roman" pitchFamily="18" charset="0"/>
                  </a:rPr>
                  <a:t> denotes the error, if </a:t>
                </a:r>
                <a:r>
                  <a:rPr lang="en-IN" sz="2000" i="1" dirty="0">
                    <a:solidFill>
                      <a:srgbClr val="0B5ED7"/>
                    </a:solidFill>
                    <a:latin typeface="Times New Roman" pitchFamily="18" charset="0"/>
                    <a:cs typeface="Times New Roman" pitchFamily="18" charset="0"/>
                  </a:rPr>
                  <a:t>x</a:t>
                </a:r>
                <a:r>
                  <a:rPr lang="en-IN" sz="2000" dirty="0">
                    <a:latin typeface="Times New Roman" pitchFamily="18" charset="0"/>
                    <a:cs typeface="Times New Roman" pitchFamily="18" charset="0"/>
                  </a:rPr>
                  <a:t> is in cluster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b="1" i="1" smtClean="0">
                            <a:solidFill>
                              <a:srgbClr val="0B5ED7"/>
                            </a:solidFill>
                            <a:latin typeface="Cambria Math"/>
                            <a:cs typeface="Times New Roman" pitchFamily="18" charset="0"/>
                          </a:rPr>
                          <m:t>𝑪</m:t>
                        </m:r>
                      </m:e>
                      <m:sub>
                        <m:r>
                          <a:rPr lang="en-IN" sz="2000" i="1">
                            <a:solidFill>
                              <a:srgbClr val="0B5ED7"/>
                            </a:solidFill>
                            <a:latin typeface="Cambria Math"/>
                            <a:cs typeface="Times New Roman" pitchFamily="18" charset="0"/>
                          </a:rPr>
                          <m:t>𝑖</m:t>
                        </m:r>
                      </m:sub>
                    </m:sSub>
                  </m:oMath>
                </a14:m>
                <a:r>
                  <a:rPr lang="en-IN" sz="2000" dirty="0">
                    <a:latin typeface="Times New Roman" pitchFamily="18" charset="0"/>
                    <a:cs typeface="Times New Roman" pitchFamily="18" charset="0"/>
                  </a:rPr>
                  <a:t> with cluster centroid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a:cs typeface="Times New Roman" pitchFamily="18" charset="0"/>
                          </a:rPr>
                          <m:t>𝑐</m:t>
                        </m:r>
                      </m:e>
                      <m:sub>
                        <m:r>
                          <a:rPr lang="en-IN" sz="2000" i="1">
                            <a:solidFill>
                              <a:srgbClr val="0B5ED7"/>
                            </a:solidFill>
                            <a:latin typeface="Cambria Math"/>
                            <a:cs typeface="Times New Roman" pitchFamily="18" charset="0"/>
                          </a:rPr>
                          <m:t>𝑖</m:t>
                        </m:r>
                      </m:sub>
                    </m:sSub>
                  </m:oMath>
                </a14:m>
                <a:r>
                  <a:rPr lang="en-IN" sz="2000" dirty="0">
                    <a:latin typeface="Times New Roman" pitchFamily="18" charset="0"/>
                    <a:cs typeface="Times New Roman" pitchFamily="18" charset="0"/>
                  </a:rPr>
                  <a:t>.</a:t>
                </a:r>
              </a:p>
              <a:p>
                <a:pPr algn="just">
                  <a:buClr>
                    <a:srgbClr val="0B5ED7"/>
                  </a:buClr>
                  <a:buFont typeface="Arial" pitchFamily="34" charset="0"/>
                  <a:buChar char="•"/>
                </a:pPr>
                <a:endParaRPr lang="en-IN" sz="800" dirty="0">
                  <a:latin typeface="Times New Roman" pitchFamily="18" charset="0"/>
                  <a:cs typeface="Times New Roman" pitchFamily="18" charset="0"/>
                </a:endParaRPr>
              </a:p>
              <a:p>
                <a:pPr>
                  <a:buClr>
                    <a:srgbClr val="0B5ED7"/>
                  </a:buClr>
                  <a:buFont typeface="Arial" pitchFamily="34" charset="0"/>
                  <a:buChar char="•"/>
                </a:pPr>
                <a:r>
                  <a:rPr lang="en-IN" sz="2000" dirty="0">
                    <a:latin typeface="Times New Roman" pitchFamily="18" charset="0"/>
                    <a:cs typeface="Times New Roman" pitchFamily="18" charset="0"/>
                  </a:rPr>
                  <a:t>Usually, this error is measured as distance norms like L</a:t>
                </a:r>
                <a:r>
                  <a:rPr lang="en-IN" sz="2000" baseline="-25000" dirty="0">
                    <a:latin typeface="Times New Roman" pitchFamily="18" charset="0"/>
                    <a:cs typeface="Times New Roman" pitchFamily="18" charset="0"/>
                  </a:rPr>
                  <a:t>1</a:t>
                </a:r>
                <a:r>
                  <a:rPr lang="en-IN" sz="2000" dirty="0">
                    <a:latin typeface="Times New Roman" pitchFamily="18" charset="0"/>
                    <a:cs typeface="Times New Roman" pitchFamily="18" charset="0"/>
                  </a:rPr>
                  <a:t>, L</a:t>
                </a:r>
                <a:r>
                  <a:rPr lang="en-IN" sz="2000" baseline="-25000" dirty="0">
                    <a:latin typeface="Times New Roman" pitchFamily="18" charset="0"/>
                    <a:cs typeface="Times New Roman" pitchFamily="18" charset="0"/>
                  </a:rPr>
                  <a:t>2</a:t>
                </a:r>
                <a:r>
                  <a:rPr lang="en-IN" sz="2000" dirty="0">
                    <a:latin typeface="Times New Roman" pitchFamily="18" charset="0"/>
                    <a:cs typeface="Times New Roman" pitchFamily="18" charset="0"/>
                  </a:rPr>
                  <a:t>, L</a:t>
                </a:r>
                <a:r>
                  <a:rPr lang="en-IN" sz="2000" baseline="-25000" dirty="0">
                    <a:latin typeface="Times New Roman" pitchFamily="18" charset="0"/>
                    <a:cs typeface="Times New Roman" pitchFamily="18" charset="0"/>
                  </a:rPr>
                  <a:t>3</a:t>
                </a:r>
                <a:r>
                  <a:rPr lang="en-IN" sz="2000" dirty="0">
                    <a:latin typeface="Times New Roman" pitchFamily="18" charset="0"/>
                    <a:cs typeface="Times New Roman" pitchFamily="18" charset="0"/>
                  </a:rPr>
                  <a:t> or Cosine similarity, etc.</a:t>
                </a:r>
              </a:p>
              <a:p>
                <a:pPr marL="0" indent="0" algn="just">
                  <a:buClr>
                    <a:srgbClr val="0B5ED7"/>
                  </a:buClr>
                  <a:buNone/>
                </a:pPr>
                <a:endParaRPr lang="en-IN" sz="2000" dirty="0">
                  <a:latin typeface="Times New Roman" pitchFamily="18" charset="0"/>
                  <a:cs typeface="Times New Roman" pitchFamily="18" charset="0"/>
                </a:endParaRPr>
              </a:p>
              <a:p>
                <a:pPr marL="822960" lvl="1" indent="-457200" algn="just">
                  <a:buClr>
                    <a:srgbClr val="0B5ED7"/>
                  </a:buClr>
                  <a:buAutoNum type="arabicPeriod"/>
                </a:pPr>
                <a:endParaRPr lang="en-IN" sz="1800" dirty="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marL="457200" indent="-457200">
                  <a:buClr>
                    <a:srgbClr val="0B5ED7"/>
                  </a:buClr>
                  <a:buFont typeface="+mj-lt"/>
                  <a:buAutoNum type="arabicParenR"/>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a:latin typeface="Times New Roman" pitchFamily="18" charset="0"/>
                  <a:cs typeface="Times New Roman" pitchFamily="18" charset="0"/>
                </a:endParaRPr>
              </a:p>
              <a:p>
                <a:pPr marL="640080" lvl="2" indent="0">
                  <a:buClr>
                    <a:srgbClr val="0B5ED7"/>
                  </a:buClr>
                  <a:buSzPct val="100000"/>
                  <a:buNone/>
                </a:pPr>
                <a:r>
                  <a:rPr lang="en-US" sz="15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8978" y="991736"/>
                <a:ext cx="8878186" cy="5134611"/>
              </a:xfrm>
              <a:blipFill>
                <a:blip r:embed="rId2"/>
                <a:stretch>
                  <a:fillRect l="-571" t="-494" r="-71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17</a:t>
            </a:fld>
            <a:endParaRPr lang="en-IN" dirty="0">
              <a:solidFill>
                <a:srgbClr val="04617B">
                  <a:shade val="90000"/>
                </a:srgbClr>
              </a:solidFill>
            </a:endParaRPr>
          </a:p>
        </p:txBody>
      </p:sp>
    </p:spTree>
    <p:extLst>
      <p:ext uri="{BB962C8B-B14F-4D97-AF65-F5344CB8AC3E}">
        <p14:creationId xmlns:p14="http://schemas.microsoft.com/office/powerpoint/2010/main" val="1988715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Autofit/>
          </a:bodyPr>
          <a:lstStyle/>
          <a:p>
            <a:r>
              <a:rPr lang="en-US" sz="2400" dirty="0">
                <a:solidFill>
                  <a:srgbClr val="A50021"/>
                </a:solidFill>
                <a:latin typeface="Times New Roman" pitchFamily="18" charset="0"/>
                <a:cs typeface="Times New Roman" pitchFamily="18" charset="0"/>
              </a:rPr>
              <a:t>Comments on k-Means algorithm</a:t>
            </a:r>
            <a:endParaRPr lang="en-IN" sz="24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89100" y="1002368"/>
            <a:ext cx="8399720" cy="1177306"/>
          </a:xfrm>
        </p:spPr>
        <p:txBody>
          <a:bodyPr>
            <a:noAutofit/>
          </a:bodyPr>
          <a:lstStyle/>
          <a:p>
            <a:pPr marL="0" indent="0" algn="just">
              <a:buClr>
                <a:srgbClr val="0B5ED7"/>
              </a:buClr>
              <a:buNone/>
            </a:pPr>
            <a:r>
              <a:rPr lang="en-IN" sz="2000" b="1" dirty="0">
                <a:solidFill>
                  <a:srgbClr val="0B5ED7"/>
                </a:solidFill>
                <a:latin typeface="Times New Roman" pitchFamily="18" charset="0"/>
                <a:cs typeface="Times New Roman" pitchFamily="18" charset="0"/>
              </a:rPr>
              <a:t>Example 24.1: k versus cluster quality</a:t>
            </a:r>
          </a:p>
          <a:p>
            <a:pPr marL="0" indent="0" algn="just">
              <a:buClr>
                <a:srgbClr val="0B5ED7"/>
              </a:buClr>
              <a:buNone/>
            </a:pPr>
            <a:endParaRPr lang="en-IN" sz="800" b="1" dirty="0">
              <a:solidFill>
                <a:srgbClr val="0B5ED7"/>
              </a:solidFill>
              <a:latin typeface="Times New Roman" pitchFamily="18" charset="0"/>
              <a:cs typeface="Times New Roman" pitchFamily="18" charset="0"/>
            </a:endParaRPr>
          </a:p>
          <a:p>
            <a:pPr algn="just">
              <a:buClr>
                <a:srgbClr val="0B5ED7"/>
              </a:buClr>
              <a:buFont typeface="Arial" pitchFamily="34" charset="0"/>
              <a:buChar char="•"/>
            </a:pPr>
            <a:r>
              <a:rPr lang="en-IN" sz="2000" dirty="0">
                <a:latin typeface="Times New Roman" pitchFamily="18" charset="0"/>
                <a:cs typeface="Times New Roman" pitchFamily="18" charset="0"/>
              </a:rPr>
              <a:t>With reference to an arbitrary experiment, suppose the following results are obtained.</a:t>
            </a: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18</a:t>
            </a:fld>
            <a:endParaRPr lang="en-IN" dirty="0">
              <a:solidFill>
                <a:srgbClr val="04617B">
                  <a:shade val="90000"/>
                </a:srgb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092198545"/>
              </p:ext>
            </p:extLst>
          </p:nvPr>
        </p:nvGraphicFramePr>
        <p:xfrm>
          <a:off x="986089" y="2458927"/>
          <a:ext cx="2352534" cy="3337560"/>
        </p:xfrm>
        <a:graphic>
          <a:graphicData uri="http://schemas.openxmlformats.org/drawingml/2006/table">
            <a:tbl>
              <a:tblPr firstRow="1" bandRow="1">
                <a:tableStyleId>{125E5076-3810-47DD-B79F-674D7AD40C01}</a:tableStyleId>
              </a:tblPr>
              <a:tblGrid>
                <a:gridCol w="895873">
                  <a:extLst>
                    <a:ext uri="{9D8B030D-6E8A-4147-A177-3AD203B41FA5}">
                      <a16:colId xmlns:a16="http://schemas.microsoft.com/office/drawing/2014/main" val="20000"/>
                    </a:ext>
                  </a:extLst>
                </a:gridCol>
                <a:gridCol w="1456661">
                  <a:extLst>
                    <a:ext uri="{9D8B030D-6E8A-4147-A177-3AD203B41FA5}">
                      <a16:colId xmlns:a16="http://schemas.microsoft.com/office/drawing/2014/main" val="20001"/>
                    </a:ext>
                  </a:extLst>
                </a:gridCol>
              </a:tblGrid>
              <a:tr h="370840">
                <a:tc>
                  <a:txBody>
                    <a:bodyPr/>
                    <a:lstStyle/>
                    <a:p>
                      <a:pPr algn="ctr"/>
                      <a:r>
                        <a:rPr lang="en-IN" dirty="0"/>
                        <a: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62.8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9.05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3476846" y="2420310"/>
                <a:ext cx="5326913" cy="3139321"/>
              </a:xfrm>
              <a:prstGeom prst="rect">
                <a:avLst/>
              </a:prstGeom>
              <a:noFill/>
            </p:spPr>
            <p:txBody>
              <a:bodyPr wrap="square" rtlCol="0">
                <a:spAutoFit/>
              </a:bodyPr>
              <a:lstStyle/>
              <a:p>
                <a:pPr marL="342900" indent="-342900" algn="just">
                  <a:buClr>
                    <a:srgbClr val="0B5ED7"/>
                  </a:buClr>
                  <a:buFont typeface="Arial" pitchFamily="34" charset="0"/>
                  <a:buChar char="•"/>
                </a:pPr>
                <a:r>
                  <a:rPr lang="en-IN" sz="2000" dirty="0">
                    <a:latin typeface="Times New Roman" pitchFamily="18" charset="0"/>
                    <a:cs typeface="Times New Roman" pitchFamily="18" charset="0"/>
                  </a:rPr>
                  <a:t>With respect to this observation, we can choose the value of </a:t>
                </a:r>
                <a14:m>
                  <m:oMath xmlns:m="http://schemas.openxmlformats.org/officeDocument/2006/math">
                    <m:r>
                      <a:rPr lang="en-IN" sz="2000" i="1">
                        <a:solidFill>
                          <a:srgbClr val="0B5ED7"/>
                        </a:solidFill>
                        <a:latin typeface="Cambria Math"/>
                        <a:cs typeface="Times New Roman" pitchFamily="18" charset="0"/>
                      </a:rPr>
                      <m:t>𝑘</m:t>
                    </m:r>
                    <m:r>
                      <a:rPr lang="en-IN" sz="2000" i="1">
                        <a:solidFill>
                          <a:srgbClr val="0B5ED7"/>
                        </a:solidFill>
                        <a:latin typeface="Cambria Math"/>
                        <a:ea typeface="Cambria Math"/>
                        <a:cs typeface="Times New Roman" pitchFamily="18" charset="0"/>
                      </a:rPr>
                      <m:t>≈</m:t>
                    </m:r>
                    <m:r>
                      <a:rPr lang="en-IN" sz="2000" b="0" i="1" smtClean="0">
                        <a:solidFill>
                          <a:srgbClr val="0B5ED7"/>
                        </a:solidFill>
                        <a:latin typeface="Cambria Math"/>
                        <a:ea typeface="Cambria Math"/>
                        <a:cs typeface="Times New Roman" pitchFamily="18" charset="0"/>
                      </a:rPr>
                      <m:t>3, </m:t>
                    </m:r>
                  </m:oMath>
                </a14:m>
                <a:r>
                  <a:rPr lang="en-IN" sz="2000" dirty="0">
                    <a:latin typeface="Times New Roman" pitchFamily="18" charset="0"/>
                    <a:cs typeface="Times New Roman" pitchFamily="18" charset="0"/>
                  </a:rPr>
                  <a:t>as with this smallest value of k it gives reasonably good result.</a:t>
                </a:r>
              </a:p>
              <a:p>
                <a:pPr algn="just">
                  <a:buClr>
                    <a:srgbClr val="0B5ED7"/>
                  </a:buClr>
                </a:pPr>
                <a:endParaRPr lang="en-IN" sz="2000" dirty="0">
                  <a:latin typeface="Times New Roman" pitchFamily="18" charset="0"/>
                  <a:cs typeface="Times New Roman" pitchFamily="18" charset="0"/>
                </a:endParaRPr>
              </a:p>
              <a:p>
                <a:pPr marL="342900" indent="-342900" algn="just">
                  <a:buClr>
                    <a:srgbClr val="0B5ED7"/>
                  </a:buClr>
                  <a:buFont typeface="Arial" pitchFamily="34" charset="0"/>
                  <a:buChar char="•"/>
                </a:pPr>
                <a:r>
                  <a:rPr lang="en-IN" sz="2000" dirty="0">
                    <a:latin typeface="Times New Roman" pitchFamily="18" charset="0"/>
                    <a:cs typeface="Times New Roman" pitchFamily="18" charset="0"/>
                  </a:rPr>
                  <a:t>Note: If </a:t>
                </a:r>
                <a14:m>
                  <m:oMath xmlns:m="http://schemas.openxmlformats.org/officeDocument/2006/math">
                    <m:r>
                      <a:rPr lang="en-IN" sz="2000" i="1">
                        <a:solidFill>
                          <a:srgbClr val="0B5ED7"/>
                        </a:solidFill>
                        <a:latin typeface="Cambria Math"/>
                        <a:cs typeface="Times New Roman" pitchFamily="18" charset="0"/>
                      </a:rPr>
                      <m:t>𝑘</m:t>
                    </m:r>
                    <m:r>
                      <a:rPr lang="en-IN" sz="2000" b="0" i="1" smtClean="0">
                        <a:solidFill>
                          <a:srgbClr val="0B5ED7"/>
                        </a:solidFill>
                        <a:latin typeface="Cambria Math"/>
                        <a:cs typeface="Times New Roman" pitchFamily="18" charset="0"/>
                      </a:rPr>
                      <m:t>=</m:t>
                    </m:r>
                    <m:r>
                      <a:rPr lang="en-IN" sz="2000" b="0" i="1" smtClean="0">
                        <a:solidFill>
                          <a:srgbClr val="0B5ED7"/>
                        </a:solidFill>
                        <a:latin typeface="Cambria Math"/>
                        <a:cs typeface="Times New Roman" pitchFamily="18" charset="0"/>
                      </a:rPr>
                      <m:t>𝑛</m:t>
                    </m:r>
                    <m:r>
                      <a:rPr lang="en-IN" sz="2000" b="0" i="1" smtClean="0">
                        <a:solidFill>
                          <a:srgbClr val="0B5ED7"/>
                        </a:solidFill>
                        <a:latin typeface="Cambria Math"/>
                        <a:cs typeface="Times New Roman" pitchFamily="18" charset="0"/>
                      </a:rPr>
                      <m:t>,</m:t>
                    </m:r>
                  </m:oMath>
                </a14:m>
                <a:r>
                  <a:rPr lang="en-IN" sz="2000" dirty="0">
                    <a:latin typeface="Times New Roman" pitchFamily="18" charset="0"/>
                    <a:cs typeface="Times New Roman" pitchFamily="18" charset="0"/>
                  </a:rPr>
                  <a:t> then </a:t>
                </a:r>
                <a:r>
                  <a:rPr lang="en-IN" sz="2000" dirty="0">
                    <a:solidFill>
                      <a:srgbClr val="0B5ED7"/>
                    </a:solidFill>
                    <a:latin typeface="Times New Roman" pitchFamily="18" charset="0"/>
                    <a:cs typeface="Times New Roman" pitchFamily="18" charset="0"/>
                  </a:rPr>
                  <a:t>SSE=0;</a:t>
                </a:r>
                <a:r>
                  <a:rPr lang="en-IN" sz="2000" dirty="0">
                    <a:latin typeface="Times New Roman" pitchFamily="18" charset="0"/>
                    <a:cs typeface="Times New Roman" pitchFamily="18" charset="0"/>
                  </a:rPr>
                  <a:t> However, the cluster is useless! </a:t>
                </a:r>
                <a:endParaRPr lang="en-IN" sz="2000" dirty="0">
                  <a:solidFill>
                    <a:srgbClr val="0B5ED7"/>
                  </a:solidFill>
                  <a:latin typeface="Times New Roman" pitchFamily="18" charset="0"/>
                  <a:cs typeface="Times New Roman" pitchFamily="18" charset="0"/>
                </a:endParaRPr>
              </a:p>
              <a:p>
                <a:pPr algn="just">
                  <a:buClr>
                    <a:srgbClr val="0B5ED7"/>
                  </a:buClr>
                </a:pPr>
                <a:endParaRPr lang="en-IN" sz="2000" dirty="0">
                  <a:latin typeface="Times New Roman" pitchFamily="18" charset="0"/>
                  <a:cs typeface="Times New Roman" pitchFamily="18" charset="0"/>
                </a:endParaRPr>
              </a:p>
              <a:p>
                <a:pPr algn="just">
                  <a:buClr>
                    <a:srgbClr val="0B5ED7"/>
                  </a:buClr>
                </a:pPr>
                <a:endParaRPr lang="en-IN" sz="2000" dirty="0">
                  <a:latin typeface="Times New Roman" pitchFamily="18" charset="0"/>
                  <a:cs typeface="Times New Roman" pitchFamily="18" charset="0"/>
                </a:endParaRPr>
              </a:p>
              <a:p>
                <a:pPr algn="just">
                  <a:buClr>
                    <a:srgbClr val="0B5ED7"/>
                  </a:buClr>
                </a:pPr>
                <a:endParaRPr lang="en-IN" sz="2000" dirty="0">
                  <a:latin typeface="Times New Roman" pitchFamily="18" charset="0"/>
                  <a:cs typeface="Times New Roman" pitchFamily="18" charset="0"/>
                </a:endParaRPr>
              </a:p>
              <a:p>
                <a:endParaRPr lang="en-IN" dirty="0"/>
              </a:p>
            </p:txBody>
          </p:sp>
        </mc:Choice>
        <mc:Fallback xmlns="">
          <p:sp>
            <p:nvSpPr>
              <p:cNvPr id="8" name="TextBox 7"/>
              <p:cNvSpPr txBox="1">
                <a:spLocks noRot="1" noChangeAspect="1" noMove="1" noResize="1" noEditPoints="1" noAdjustHandles="1" noChangeArrowheads="1" noChangeShapeType="1" noTextEdit="1"/>
              </p:cNvSpPr>
              <p:nvPr/>
            </p:nvSpPr>
            <p:spPr>
              <a:xfrm>
                <a:off x="3476846" y="2420310"/>
                <a:ext cx="5326913" cy="3139321"/>
              </a:xfrm>
              <a:prstGeom prst="rect">
                <a:avLst/>
              </a:prstGeom>
              <a:blipFill>
                <a:blip r:embed="rId2"/>
                <a:stretch>
                  <a:fillRect l="-952" t="-806" r="-1190"/>
                </a:stretch>
              </a:blipFill>
            </p:spPr>
            <p:txBody>
              <a:bodyPr/>
              <a:lstStyle/>
              <a:p>
                <a:r>
                  <a:rPr lang="en-US">
                    <a:noFill/>
                  </a:rPr>
                  <a:t> </a:t>
                </a:r>
              </a:p>
            </p:txBody>
          </p:sp>
        </mc:Fallback>
      </mc:AlternateContent>
    </p:spTree>
    <p:extLst>
      <p:ext uri="{BB962C8B-B14F-4D97-AF65-F5344CB8AC3E}">
        <p14:creationId xmlns:p14="http://schemas.microsoft.com/office/powerpoint/2010/main" val="4047497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Autofit/>
          </a:bodyPr>
          <a:lstStyle/>
          <a:p>
            <a:r>
              <a:rPr lang="en-US" sz="2800" dirty="0">
                <a:solidFill>
                  <a:srgbClr val="A50021"/>
                </a:solidFill>
                <a:latin typeface="Times New Roman" pitchFamily="18" charset="0"/>
                <a:cs typeface="Times New Roman" pitchFamily="18" charset="0"/>
              </a:rPr>
              <a:t>Comments on k-Means algorithm</a:t>
            </a:r>
            <a:endParaRPr lang="en-IN" sz="28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7833" y="981104"/>
            <a:ext cx="8697431" cy="5292106"/>
          </a:xfrm>
        </p:spPr>
        <p:txBody>
          <a:bodyPr>
            <a:noAutofit/>
          </a:bodyPr>
          <a:lstStyle/>
          <a:p>
            <a:pPr marL="0" indent="0" algn="just">
              <a:buClr>
                <a:srgbClr val="0B5ED7"/>
              </a:buClr>
              <a:buNone/>
            </a:pPr>
            <a:r>
              <a:rPr lang="en-IN" sz="2000" b="1" dirty="0">
                <a:solidFill>
                  <a:srgbClr val="0B5ED7"/>
                </a:solidFill>
                <a:latin typeface="Times New Roman" pitchFamily="18" charset="0"/>
                <a:cs typeface="Times New Roman" pitchFamily="18" charset="0"/>
              </a:rPr>
              <a:t>2. Distance Measurement:</a:t>
            </a:r>
          </a:p>
          <a:p>
            <a:pPr algn="just">
              <a:buClr>
                <a:srgbClr val="0B5ED7"/>
              </a:buClr>
              <a:buFont typeface="Arial" pitchFamily="34" charset="0"/>
              <a:buChar char="•"/>
            </a:pPr>
            <a:r>
              <a:rPr lang="en-US" sz="2000" dirty="0">
                <a:latin typeface="Times New Roman" pitchFamily="18" charset="0"/>
                <a:cs typeface="Times New Roman" pitchFamily="18" charset="0"/>
              </a:rPr>
              <a:t>To assign a point to the closest centroid, we need a proximity measure that should quantify the notion of “</a:t>
            </a:r>
            <a:r>
              <a:rPr lang="en-US" sz="2000" dirty="0">
                <a:solidFill>
                  <a:srgbClr val="0B5ED7"/>
                </a:solidFill>
                <a:latin typeface="Times New Roman" pitchFamily="18" charset="0"/>
                <a:cs typeface="Times New Roman" pitchFamily="18" charset="0"/>
              </a:rPr>
              <a:t>closest</a:t>
            </a:r>
            <a:r>
              <a:rPr lang="en-US" sz="2000" dirty="0">
                <a:latin typeface="Times New Roman" pitchFamily="18" charset="0"/>
                <a:cs typeface="Times New Roman" pitchFamily="18" charset="0"/>
              </a:rPr>
              <a:t>” for the objects under clustering.</a:t>
            </a:r>
          </a:p>
          <a:p>
            <a:pPr algn="just">
              <a:buClr>
                <a:srgbClr val="0B5ED7"/>
              </a:buClr>
              <a:buFont typeface="Arial" pitchFamily="34" charset="0"/>
              <a:buChar char="•"/>
            </a:pPr>
            <a:endParaRPr lang="en-US" sz="800" dirty="0">
              <a:latin typeface="Times New Roman" pitchFamily="18" charset="0"/>
              <a:cs typeface="Times New Roman" pitchFamily="18" charset="0"/>
            </a:endParaRPr>
          </a:p>
          <a:p>
            <a:pPr algn="just">
              <a:buClr>
                <a:srgbClr val="0B5ED7"/>
              </a:buClr>
              <a:buFont typeface="Arial" pitchFamily="34" charset="0"/>
              <a:buChar char="•"/>
            </a:pPr>
            <a:r>
              <a:rPr lang="en-US" sz="2000" dirty="0">
                <a:latin typeface="Times New Roman" pitchFamily="18" charset="0"/>
                <a:cs typeface="Times New Roman" pitchFamily="18" charset="0"/>
              </a:rPr>
              <a:t>Usually Euclidean distance (L</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norm) is the best measure when object points are defined in n-dimensional Euclidean space.</a:t>
            </a:r>
          </a:p>
          <a:p>
            <a:pPr algn="just">
              <a:buClr>
                <a:srgbClr val="0B5ED7"/>
              </a:buClr>
              <a:buFont typeface="Arial" pitchFamily="34" charset="0"/>
              <a:buChar char="•"/>
            </a:pPr>
            <a:endParaRPr lang="en-US" sz="800" dirty="0">
              <a:latin typeface="Times New Roman" pitchFamily="18" charset="0"/>
              <a:cs typeface="Times New Roman" pitchFamily="18" charset="0"/>
            </a:endParaRPr>
          </a:p>
          <a:p>
            <a:pPr algn="just">
              <a:buClr>
                <a:srgbClr val="0B5ED7"/>
              </a:buClr>
              <a:buFont typeface="Arial" pitchFamily="34" charset="0"/>
              <a:buChar char="•"/>
            </a:pPr>
            <a:r>
              <a:rPr lang="en-US" sz="2000" dirty="0">
                <a:latin typeface="Times New Roman" pitchFamily="18" charset="0"/>
                <a:cs typeface="Times New Roman" pitchFamily="18" charset="0"/>
              </a:rPr>
              <a:t>Other measure namely cosine similarity is more appropriate when objects are of document type.</a:t>
            </a:r>
          </a:p>
          <a:p>
            <a:pPr algn="just">
              <a:buClr>
                <a:srgbClr val="0B5ED7"/>
              </a:buClr>
              <a:buFont typeface="Arial" pitchFamily="34" charset="0"/>
              <a:buChar char="•"/>
            </a:pPr>
            <a:endParaRPr lang="en-US" sz="800" dirty="0">
              <a:latin typeface="Times New Roman" pitchFamily="18" charset="0"/>
              <a:cs typeface="Times New Roman" pitchFamily="18" charset="0"/>
            </a:endParaRPr>
          </a:p>
          <a:p>
            <a:pPr algn="just">
              <a:buClr>
                <a:srgbClr val="0B5ED7"/>
              </a:buClr>
              <a:buFont typeface="Arial" pitchFamily="34" charset="0"/>
              <a:buChar char="•"/>
            </a:pPr>
            <a:r>
              <a:rPr lang="en-US" sz="2000" dirty="0">
                <a:latin typeface="Times New Roman" pitchFamily="18" charset="0"/>
                <a:cs typeface="Times New Roman" pitchFamily="18" charset="0"/>
              </a:rPr>
              <a:t>Further, there may be other type of proximity measures that appropriate in the context of applications. </a:t>
            </a:r>
          </a:p>
          <a:p>
            <a:pPr algn="just">
              <a:buClr>
                <a:srgbClr val="0B5ED7"/>
              </a:buClr>
              <a:buFont typeface="Arial" pitchFamily="34" charset="0"/>
              <a:buChar char="•"/>
            </a:pPr>
            <a:endParaRPr lang="en-US" sz="800" dirty="0">
              <a:latin typeface="Times New Roman" pitchFamily="18" charset="0"/>
              <a:cs typeface="Times New Roman" pitchFamily="18" charset="0"/>
            </a:endParaRPr>
          </a:p>
          <a:p>
            <a:pPr algn="just">
              <a:buClr>
                <a:srgbClr val="0B5ED7"/>
              </a:buClr>
              <a:buFont typeface="Arial" pitchFamily="34" charset="0"/>
              <a:buChar char="•"/>
            </a:pPr>
            <a:r>
              <a:rPr lang="en-US" sz="2000" dirty="0">
                <a:latin typeface="Times New Roman" pitchFamily="18" charset="0"/>
                <a:cs typeface="Times New Roman" pitchFamily="18" charset="0"/>
              </a:rPr>
              <a:t>For example, Manhattan distance (L</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norm), Jaccard measure, etc.</a:t>
            </a: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a:latin typeface="Times New Roman" pitchFamily="18" charset="0"/>
              <a:cs typeface="Times New Roman" pitchFamily="18" charset="0"/>
            </a:endParaRPr>
          </a:p>
          <a:p>
            <a:pPr marL="640080" lvl="2" indent="0">
              <a:buClr>
                <a:srgbClr val="0B5ED7"/>
              </a:buClr>
              <a:buSzPct val="100000"/>
              <a:buNone/>
            </a:pPr>
            <a:r>
              <a:rPr lang="en-US" sz="15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19</a:t>
            </a:fld>
            <a:endParaRPr lang="en-IN" dirty="0">
              <a:solidFill>
                <a:srgbClr val="04617B">
                  <a:shade val="90000"/>
                </a:srgbClr>
              </a:solidFill>
            </a:endParaRPr>
          </a:p>
        </p:txBody>
      </p:sp>
    </p:spTree>
    <p:extLst>
      <p:ext uri="{BB962C8B-B14F-4D97-AF65-F5344CB8AC3E}">
        <p14:creationId xmlns:p14="http://schemas.microsoft.com/office/powerpoint/2010/main" val="3289316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r>
              <a:rPr lang="en-US" sz="4000" dirty="0">
                <a:solidFill>
                  <a:srgbClr val="A50021"/>
                </a:solidFill>
                <a:latin typeface="Times New Roman" pitchFamily="18" charset="0"/>
                <a:cs typeface="Times New Roman" pitchFamily="18" charset="0"/>
              </a:rPr>
              <a:t>Topics to be covered…</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8" y="1935480"/>
            <a:ext cx="8501751" cy="3558540"/>
          </a:xfrm>
        </p:spPr>
        <p:txBody>
          <a:bodyPr>
            <a:noAutofit/>
          </a:bodyPr>
          <a:lstStyle/>
          <a:p>
            <a:pPr>
              <a:lnSpc>
                <a:spcPct val="150000"/>
              </a:lnSpc>
            </a:pPr>
            <a:r>
              <a:rPr lang="en-US" sz="2000" dirty="0">
                <a:cs typeface="Times New Roman" pitchFamily="18" charset="0"/>
              </a:rPr>
              <a:t>Introduction to clustering</a:t>
            </a:r>
            <a:endParaRPr lang="en-US" sz="800" dirty="0">
              <a:cs typeface="Times New Roman" pitchFamily="18" charset="0"/>
            </a:endParaRPr>
          </a:p>
          <a:p>
            <a:pPr>
              <a:lnSpc>
                <a:spcPct val="150000"/>
              </a:lnSpc>
            </a:pPr>
            <a:r>
              <a:rPr lang="en-US" sz="2000" dirty="0">
                <a:cs typeface="Times New Roman" pitchFamily="18" charset="0"/>
              </a:rPr>
              <a:t>Similarity and dissimilarity measures</a:t>
            </a:r>
            <a:endParaRPr lang="en-US" sz="800" dirty="0">
              <a:cs typeface="Times New Roman" pitchFamily="18" charset="0"/>
            </a:endParaRPr>
          </a:p>
          <a:p>
            <a:pPr>
              <a:lnSpc>
                <a:spcPct val="150000"/>
              </a:lnSpc>
            </a:pPr>
            <a:r>
              <a:rPr lang="en-US" sz="2000" dirty="0">
                <a:cs typeface="Times New Roman" pitchFamily="18" charset="0"/>
              </a:rPr>
              <a:t>Clustering techniques</a:t>
            </a:r>
            <a:endParaRPr lang="en-US" sz="800" dirty="0">
              <a:cs typeface="Times New Roman" pitchFamily="18" charset="0"/>
            </a:endParaRPr>
          </a:p>
          <a:p>
            <a:pPr>
              <a:lnSpc>
                <a:spcPct val="150000"/>
              </a:lnSpc>
            </a:pPr>
            <a:r>
              <a:rPr lang="en-US" sz="2000" dirty="0">
                <a:cs typeface="Times New Roman" pitchFamily="18" charset="0"/>
              </a:rPr>
              <a:t>Partitioning algorithms</a:t>
            </a:r>
          </a:p>
          <a:p>
            <a:pPr>
              <a:lnSpc>
                <a:spcPct val="150000"/>
              </a:lnSpc>
            </a:pPr>
            <a:r>
              <a:rPr lang="en-US" sz="2000" dirty="0">
                <a:cs typeface="Times New Roman" pitchFamily="18" charset="0"/>
              </a:rPr>
              <a:t>Hierarchical algorithms</a:t>
            </a:r>
          </a:p>
          <a:p>
            <a:pPr>
              <a:lnSpc>
                <a:spcPct val="150000"/>
              </a:lnSpc>
            </a:pPr>
            <a:r>
              <a:rPr lang="en-US" sz="2000" dirty="0">
                <a:cs typeface="Times New Roman" pitchFamily="18" charset="0"/>
              </a:rPr>
              <a:t>Density-based algorithm</a:t>
            </a:r>
          </a:p>
          <a:p>
            <a:pPr lvl="1"/>
            <a:endParaRPr lang="en-US" sz="100" dirty="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a:t>
            </a:fld>
            <a:endParaRPr lang="en-IN" dirty="0">
              <a:solidFill>
                <a:srgbClr val="04617B">
                  <a:shade val="90000"/>
                </a:srgbClr>
              </a:solidFill>
            </a:endParaRPr>
          </a:p>
        </p:txBody>
      </p:sp>
      <p:sp>
        <p:nvSpPr>
          <p:cNvPr id="5" name="Rectangle 4"/>
          <p:cNvSpPr/>
          <p:nvPr/>
        </p:nvSpPr>
        <p:spPr>
          <a:xfrm>
            <a:off x="751113" y="3293369"/>
            <a:ext cx="2699657" cy="315686"/>
          </a:xfrm>
          <a:prstGeom prst="rect">
            <a:avLst/>
          </a:prstGeom>
          <a:no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51112" y="3825495"/>
            <a:ext cx="2699657" cy="315686"/>
          </a:xfrm>
          <a:prstGeom prst="rect">
            <a:avLst/>
          </a:prstGeom>
          <a:no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9341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Autofit/>
          </a:bodyPr>
          <a:lstStyle/>
          <a:p>
            <a:r>
              <a:rPr lang="en-US" sz="2800" dirty="0">
                <a:solidFill>
                  <a:srgbClr val="A50021"/>
                </a:solidFill>
                <a:latin typeface="Times New Roman" pitchFamily="18" charset="0"/>
                <a:cs typeface="Times New Roman" pitchFamily="18" charset="0"/>
              </a:rPr>
              <a:t>Comments on k-Means algorithm</a:t>
            </a:r>
            <a:endParaRPr lang="en-IN" sz="2800" dirty="0">
              <a:solidFill>
                <a:srgbClr val="A50021"/>
              </a:solidFill>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67833" y="981104"/>
                <a:ext cx="8697431" cy="5292106"/>
              </a:xfrm>
            </p:spPr>
            <p:txBody>
              <a:bodyPr>
                <a:noAutofit/>
              </a:bodyPr>
              <a:lstStyle/>
              <a:p>
                <a:pPr marL="0" indent="0" algn="just">
                  <a:buClr>
                    <a:srgbClr val="0B5ED7"/>
                  </a:buClr>
                  <a:buNone/>
                </a:pPr>
                <a:r>
                  <a:rPr lang="en-IN" sz="2000" b="1" dirty="0">
                    <a:solidFill>
                      <a:srgbClr val="0B5ED7"/>
                    </a:solidFill>
                    <a:latin typeface="Times New Roman" pitchFamily="18" charset="0"/>
                    <a:cs typeface="Times New Roman" pitchFamily="18" charset="0"/>
                  </a:rPr>
                  <a:t>2. Distance Measurement:</a:t>
                </a:r>
              </a:p>
              <a:p>
                <a:pPr marL="0" indent="0" algn="just">
                  <a:buClr>
                    <a:srgbClr val="0B5ED7"/>
                  </a:buClr>
                  <a:buNone/>
                </a:pPr>
                <a:endParaRPr lang="en-IN" sz="800" b="1" dirty="0">
                  <a:solidFill>
                    <a:srgbClr val="0B5ED7"/>
                  </a:solidFill>
                  <a:latin typeface="Times New Roman" pitchFamily="18" charset="0"/>
                  <a:cs typeface="Times New Roman" pitchFamily="18" charset="0"/>
                </a:endParaRPr>
              </a:p>
              <a:p>
                <a:pPr marL="0" indent="0" algn="just">
                  <a:buClr>
                    <a:srgbClr val="0B5ED7"/>
                  </a:buClr>
                  <a:buNone/>
                </a:pPr>
                <a:r>
                  <a:rPr lang="en-US" sz="2000" dirty="0">
                    <a:latin typeface="Times New Roman" pitchFamily="18" charset="0"/>
                    <a:cs typeface="Times New Roman" pitchFamily="18" charset="0"/>
                  </a:rPr>
                  <a:t>Thus, in the context of different measures, the </a:t>
                </a:r>
                <a:r>
                  <a:rPr lang="en-US" sz="2000" dirty="0">
                    <a:solidFill>
                      <a:srgbClr val="0B5ED7"/>
                    </a:solidFill>
                    <a:latin typeface="Times New Roman" pitchFamily="18" charset="0"/>
                    <a:cs typeface="Times New Roman" pitchFamily="18" charset="0"/>
                  </a:rPr>
                  <a:t>sum-of-squared error </a:t>
                </a:r>
                <a:r>
                  <a:rPr lang="en-US" sz="2000" dirty="0">
                    <a:latin typeface="Times New Roman" pitchFamily="18" charset="0"/>
                    <a:cs typeface="Times New Roman" pitchFamily="18" charset="0"/>
                  </a:rPr>
                  <a:t>(i.e., objective function/convergence criteria) of a clustering can be stated as under.</a:t>
                </a:r>
              </a:p>
              <a:p>
                <a:pPr marL="0" indent="0" algn="just">
                  <a:buClr>
                    <a:srgbClr val="0B5ED7"/>
                  </a:buClr>
                  <a:buNone/>
                </a:pPr>
                <a:endParaRPr lang="en-US" sz="800" dirty="0">
                  <a:latin typeface="Times New Roman" pitchFamily="18" charset="0"/>
                  <a:cs typeface="Times New Roman" pitchFamily="18" charset="0"/>
                </a:endParaRPr>
              </a:p>
              <a:p>
                <a:pPr marL="0" indent="0" algn="just">
                  <a:buClr>
                    <a:srgbClr val="0B5ED7"/>
                  </a:buClr>
                  <a:buNone/>
                </a:pPr>
                <a:r>
                  <a:rPr lang="en-US" sz="2000" dirty="0">
                    <a:solidFill>
                      <a:srgbClr val="A50021"/>
                    </a:solidFill>
                    <a:latin typeface="Times New Roman" pitchFamily="18" charset="0"/>
                    <a:cs typeface="Times New Roman" pitchFamily="18" charset="0"/>
                  </a:rPr>
                  <a:t>Data in Euclidean space (L</a:t>
                </a:r>
                <a:r>
                  <a:rPr lang="en-US" sz="2000" baseline="-25000" dirty="0">
                    <a:solidFill>
                      <a:srgbClr val="A50021"/>
                    </a:solidFill>
                    <a:latin typeface="Times New Roman" pitchFamily="18" charset="0"/>
                    <a:cs typeface="Times New Roman" pitchFamily="18" charset="0"/>
                  </a:rPr>
                  <a:t>2</a:t>
                </a:r>
                <a:r>
                  <a:rPr lang="en-US" sz="2000" dirty="0">
                    <a:solidFill>
                      <a:srgbClr val="A50021"/>
                    </a:solidFill>
                    <a:latin typeface="Times New Roman" pitchFamily="18" charset="0"/>
                    <a:cs typeface="Times New Roman" pitchFamily="18" charset="0"/>
                  </a:rPr>
                  <a:t> norm):</a:t>
                </a: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2000" i="1">
                          <a:solidFill>
                            <a:srgbClr val="0B5ED7"/>
                          </a:solidFill>
                          <a:latin typeface="Cambria Math"/>
                          <a:cs typeface="Times New Roman" pitchFamily="18" charset="0"/>
                        </a:rPr>
                        <m:t>𝑆𝑆𝐸</m:t>
                      </m:r>
                      <m:r>
                        <a:rPr lang="en-IN" sz="2000" i="1">
                          <a:solidFill>
                            <a:srgbClr val="0B5ED7"/>
                          </a:solidFill>
                          <a:latin typeface="Cambria Math"/>
                          <a:cs typeface="Times New Roman" pitchFamily="18" charset="0"/>
                        </a:rPr>
                        <m:t>=</m:t>
                      </m:r>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𝑖</m:t>
                          </m:r>
                          <m:r>
                            <a:rPr lang="en-IN" sz="2000" i="1">
                              <a:solidFill>
                                <a:srgbClr val="0B5ED7"/>
                              </a:solidFill>
                              <a:latin typeface="Cambria Math"/>
                              <a:cs typeface="Times New Roman" pitchFamily="18" charset="0"/>
                            </a:rPr>
                            <m:t>=1</m:t>
                          </m:r>
                        </m:sub>
                        <m:sup>
                          <m:r>
                            <a:rPr lang="en-IN" sz="2000" i="1">
                              <a:solidFill>
                                <a:srgbClr val="0B5ED7"/>
                              </a:solidFill>
                              <a:latin typeface="Cambria Math"/>
                              <a:cs typeface="Times New Roman" pitchFamily="18" charset="0"/>
                            </a:rPr>
                            <m:t>𝑘</m:t>
                          </m:r>
                        </m:sup>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sSup>
                                <m:sSupPr>
                                  <m:ctrlPr>
                                    <a:rPr lang="en-IN" sz="2000" i="1">
                                      <a:solidFill>
                                        <a:srgbClr val="0B5ED7"/>
                                      </a:solidFill>
                                      <a:latin typeface="Cambria Math" panose="02040503050406030204" pitchFamily="18" charset="0"/>
                                      <a:cs typeface="Times New Roman" pitchFamily="18" charset="0"/>
                                    </a:rPr>
                                  </m:ctrlPr>
                                </m:sSupPr>
                                <m:e>
                                  <m:d>
                                    <m:dPr>
                                      <m:ctrlPr>
                                        <a:rPr lang="en-IN" sz="2000" i="1">
                                          <a:solidFill>
                                            <a:srgbClr val="0B5ED7"/>
                                          </a:solidFill>
                                          <a:latin typeface="Cambria Math" panose="02040503050406030204" pitchFamily="18" charset="0"/>
                                          <a:cs typeface="Times New Roman" pitchFamily="18" charset="0"/>
                                        </a:rPr>
                                      </m:ctrlPr>
                                    </m:dPr>
                                    <m:e>
                                      <m:sSub>
                                        <m:sSubPr>
                                          <m:ctrlPr>
                                            <a:rPr lang="en-IN" sz="200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i="1">
                                              <a:solidFill>
                                                <a:srgbClr val="0B5ED7"/>
                                              </a:solidFill>
                                              <a:latin typeface="Cambria Math"/>
                                              <a:cs typeface="Times New Roman" pitchFamily="18" charset="0"/>
                                            </a:rPr>
                                            <m:t>𝑖</m:t>
                                          </m:r>
                                        </m:sub>
                                      </m:sSub>
                                      <m:r>
                                        <a:rPr lang="en-IN" sz="2000" b="0" i="1" smtClean="0">
                                          <a:solidFill>
                                            <a:srgbClr val="0B5ED7"/>
                                          </a:solidFill>
                                          <a:latin typeface="Cambria Math"/>
                                          <a:cs typeface="Times New Roman" pitchFamily="18" charset="0"/>
                                        </a:rPr>
                                        <m:t>−</m:t>
                                      </m:r>
                                      <m:r>
                                        <a:rPr lang="en-IN" sz="2000" b="0" i="1" smtClean="0">
                                          <a:solidFill>
                                            <a:srgbClr val="0B5ED7"/>
                                          </a:solidFill>
                                          <a:latin typeface="Cambria Math"/>
                                          <a:cs typeface="Times New Roman" pitchFamily="18" charset="0"/>
                                        </a:rPr>
                                        <m:t>𝑥</m:t>
                                      </m:r>
                                    </m:e>
                                  </m:d>
                                </m:e>
                                <m:sup>
                                  <m:r>
                                    <a:rPr lang="en-IN" sz="2000" i="1">
                                      <a:solidFill>
                                        <a:srgbClr val="0B5ED7"/>
                                      </a:solidFill>
                                      <a:latin typeface="Cambria Math"/>
                                      <a:cs typeface="Times New Roman" pitchFamily="18" charset="0"/>
                                    </a:rPr>
                                    <m:t>2</m:t>
                                  </m:r>
                                </m:sup>
                              </m:sSup>
                            </m:e>
                          </m:nary>
                        </m:e>
                      </m:nary>
                    </m:oMath>
                  </m:oMathPara>
                </a14:m>
                <a:endParaRPr lang="en-US" sz="2000" dirty="0">
                  <a:solidFill>
                    <a:srgbClr val="A50021"/>
                  </a:solidFill>
                  <a:latin typeface="Times New Roman" pitchFamily="18" charset="0"/>
                  <a:cs typeface="Times New Roman" pitchFamily="18" charset="0"/>
                </a:endParaRPr>
              </a:p>
              <a:p>
                <a:pPr marL="0" indent="0" algn="just">
                  <a:buClr>
                    <a:srgbClr val="0B5ED7"/>
                  </a:buClr>
                  <a:buNone/>
                </a:pPr>
                <a:r>
                  <a:rPr lang="en-US" sz="2000" dirty="0">
                    <a:solidFill>
                      <a:srgbClr val="A50021"/>
                    </a:solidFill>
                    <a:latin typeface="Times New Roman" pitchFamily="18" charset="0"/>
                    <a:cs typeface="Times New Roman" pitchFamily="18" charset="0"/>
                  </a:rPr>
                  <a:t>Data in Euclidean space (L</a:t>
                </a:r>
                <a:r>
                  <a:rPr lang="en-US" sz="2000" baseline="-25000" dirty="0">
                    <a:solidFill>
                      <a:srgbClr val="A50021"/>
                    </a:solidFill>
                    <a:latin typeface="Times New Roman" pitchFamily="18" charset="0"/>
                    <a:cs typeface="Times New Roman" pitchFamily="18" charset="0"/>
                  </a:rPr>
                  <a:t>1</a:t>
                </a:r>
                <a:r>
                  <a:rPr lang="en-US" sz="2000" dirty="0">
                    <a:solidFill>
                      <a:srgbClr val="A50021"/>
                    </a:solidFill>
                    <a:latin typeface="Times New Roman" pitchFamily="18" charset="0"/>
                    <a:cs typeface="Times New Roman" pitchFamily="18" charset="0"/>
                  </a:rPr>
                  <a:t> norm):</a:t>
                </a:r>
              </a:p>
              <a:p>
                <a:pPr marL="0" indent="0" algn="just">
                  <a:buClr>
                    <a:srgbClr val="0B5ED7"/>
                  </a:buClr>
                  <a:buNone/>
                </a:pPr>
                <a:endParaRPr lang="en-US" sz="800" dirty="0">
                  <a:solidFill>
                    <a:srgbClr val="A50021"/>
                  </a:solidFill>
                  <a:latin typeface="Times New Roman" pitchFamily="18" charset="0"/>
                  <a:cs typeface="Times New Roman" pitchFamily="18" charset="0"/>
                </a:endParaRPr>
              </a:p>
              <a:p>
                <a:pPr marL="0" indent="0" algn="just">
                  <a:buClr>
                    <a:srgbClr val="0B5ED7"/>
                  </a:buClr>
                  <a:buNone/>
                </a:pPr>
                <a:r>
                  <a:rPr lang="en-US" sz="2000" dirty="0">
                    <a:latin typeface="Times New Roman" pitchFamily="18" charset="0"/>
                    <a:cs typeface="Times New Roman" pitchFamily="18" charset="0"/>
                  </a:rPr>
                  <a:t>The Manhattan distance (L</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norm) is used as a proximity measure, where the objective is to minimize the </a:t>
                </a:r>
                <a:r>
                  <a:rPr lang="en-US" sz="2000" dirty="0">
                    <a:solidFill>
                      <a:srgbClr val="0B5ED7"/>
                    </a:solidFill>
                    <a:latin typeface="Times New Roman" pitchFamily="18" charset="0"/>
                    <a:cs typeface="Times New Roman" pitchFamily="18" charset="0"/>
                  </a:rPr>
                  <a:t>sum-of-absolute error </a:t>
                </a:r>
                <a:r>
                  <a:rPr lang="en-US" sz="2000" dirty="0">
                    <a:latin typeface="Times New Roman" pitchFamily="18" charset="0"/>
                    <a:cs typeface="Times New Roman" pitchFamily="18" charset="0"/>
                  </a:rPr>
                  <a:t>denoted as </a:t>
                </a:r>
                <a:r>
                  <a:rPr lang="en-US" sz="2000" dirty="0">
                    <a:solidFill>
                      <a:srgbClr val="0B5ED7"/>
                    </a:solidFill>
                    <a:latin typeface="Times New Roman" pitchFamily="18" charset="0"/>
                    <a:cs typeface="Times New Roman" pitchFamily="18" charset="0"/>
                  </a:rPr>
                  <a:t>SAE</a:t>
                </a:r>
                <a:r>
                  <a:rPr lang="en-US" sz="2000" dirty="0">
                    <a:latin typeface="Times New Roman" pitchFamily="18" charset="0"/>
                    <a:cs typeface="Times New Roman" pitchFamily="18" charset="0"/>
                  </a:rPr>
                  <a:t> and defined as</a:t>
                </a:r>
              </a:p>
              <a:p>
                <a:pPr marL="0" indent="0" algn="just">
                  <a:buClr>
                    <a:srgbClr val="0B5ED7"/>
                  </a:buClr>
                  <a:buNone/>
                </a:pPr>
                <a:endParaRPr lang="en-US" sz="800"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IN" sz="2000" b="0" i="1" smtClean="0">
                          <a:solidFill>
                            <a:srgbClr val="0B5ED7"/>
                          </a:solidFill>
                          <a:latin typeface="Cambria Math"/>
                          <a:cs typeface="Times New Roman" pitchFamily="18" charset="0"/>
                        </a:rPr>
                        <m:t>𝑆𝐴𝐸</m:t>
                      </m:r>
                      <m:r>
                        <a:rPr lang="en-IN" sz="2000" i="1">
                          <a:solidFill>
                            <a:srgbClr val="0B5ED7"/>
                          </a:solidFill>
                          <a:latin typeface="Cambria Math"/>
                          <a:cs typeface="Times New Roman" pitchFamily="18" charset="0"/>
                        </a:rPr>
                        <m:t>=</m:t>
                      </m:r>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𝑖</m:t>
                          </m:r>
                          <m:r>
                            <a:rPr lang="en-IN" sz="2000" i="1">
                              <a:solidFill>
                                <a:srgbClr val="0B5ED7"/>
                              </a:solidFill>
                              <a:latin typeface="Cambria Math"/>
                              <a:cs typeface="Times New Roman" pitchFamily="18" charset="0"/>
                            </a:rPr>
                            <m:t>=1</m:t>
                          </m:r>
                        </m:sub>
                        <m:sup>
                          <m:r>
                            <a:rPr lang="en-IN" sz="2000" i="1">
                              <a:solidFill>
                                <a:srgbClr val="0B5ED7"/>
                              </a:solidFill>
                              <a:latin typeface="Cambria Math"/>
                              <a:cs typeface="Times New Roman" pitchFamily="18" charset="0"/>
                            </a:rPr>
                            <m:t>𝑘</m:t>
                          </m:r>
                        </m:sup>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smtClean="0">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sSup>
                                <m:sSupPr>
                                  <m:ctrlPr>
                                    <a:rPr lang="en-IN" sz="2000" i="1">
                                      <a:solidFill>
                                        <a:srgbClr val="0B5ED7"/>
                                      </a:solidFill>
                                      <a:latin typeface="Cambria Math" panose="02040503050406030204" pitchFamily="18" charset="0"/>
                                      <a:cs typeface="Times New Roman" pitchFamily="18" charset="0"/>
                                    </a:rPr>
                                  </m:ctrlPr>
                                </m:sSupPr>
                                <m:e>
                                  <m:d>
                                    <m:dPr>
                                      <m:begChr m:val="|"/>
                                      <m:endChr m:val="|"/>
                                      <m:ctrlPr>
                                        <a:rPr lang="en-IN" sz="2000" i="1" smtClean="0">
                                          <a:solidFill>
                                            <a:srgbClr val="0B5ED7"/>
                                          </a:solidFill>
                                          <a:latin typeface="Cambria Math" panose="02040503050406030204" pitchFamily="18" charset="0"/>
                                          <a:cs typeface="Times New Roman" pitchFamily="18" charset="0"/>
                                        </a:rPr>
                                      </m:ctrlPr>
                                    </m:dPr>
                                    <m:e>
                                      <m:sSub>
                                        <m:sSubPr>
                                          <m:ctrlPr>
                                            <a:rPr lang="en-IN" sz="200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a:cs typeface="Times New Roman" pitchFamily="18" charset="0"/>
                                            </a:rPr>
                                            <m:t>𝑐</m:t>
                                          </m:r>
                                        </m:e>
                                        <m:sub>
                                          <m:r>
                                            <a:rPr lang="en-IN" sz="2000" b="0" i="1" smtClean="0">
                                              <a:solidFill>
                                                <a:srgbClr val="0B5ED7"/>
                                              </a:solidFill>
                                              <a:latin typeface="Cambria Math"/>
                                              <a:cs typeface="Times New Roman" pitchFamily="18" charset="0"/>
                                            </a:rPr>
                                            <m:t>𝑖</m:t>
                                          </m:r>
                                        </m:sub>
                                      </m:sSub>
                                      <m:r>
                                        <a:rPr lang="en-IN" sz="2000" b="0" i="1" smtClean="0">
                                          <a:solidFill>
                                            <a:srgbClr val="0B5ED7"/>
                                          </a:solidFill>
                                          <a:latin typeface="Cambria Math"/>
                                          <a:cs typeface="Times New Roman" pitchFamily="18" charset="0"/>
                                        </a:rPr>
                                        <m:t>−</m:t>
                                      </m:r>
                                      <m:r>
                                        <a:rPr lang="en-IN" sz="2000" b="0" i="1" smtClean="0">
                                          <a:solidFill>
                                            <a:srgbClr val="0B5ED7"/>
                                          </a:solidFill>
                                          <a:latin typeface="Cambria Math"/>
                                          <a:cs typeface="Times New Roman" pitchFamily="18" charset="0"/>
                                        </a:rPr>
                                        <m:t>𝑥</m:t>
                                      </m:r>
                                    </m:e>
                                  </m:d>
                                </m:e>
                                <m:sup/>
                              </m:sSup>
                            </m:e>
                          </m:nary>
                        </m:e>
                      </m:nary>
                    </m:oMath>
                  </m:oMathPara>
                </a14:m>
                <a:endParaRPr lang="en-US" sz="2000" dirty="0">
                  <a:solidFill>
                    <a:srgbClr val="A50021"/>
                  </a:solidFill>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a:latin typeface="Times New Roman" pitchFamily="18" charset="0"/>
                  <a:cs typeface="Times New Roman" pitchFamily="18" charset="0"/>
                </a:endParaRPr>
              </a:p>
              <a:p>
                <a:pPr marL="640080" lvl="2" indent="0">
                  <a:buClr>
                    <a:srgbClr val="0B5ED7"/>
                  </a:buClr>
                  <a:buSzPct val="100000"/>
                  <a:buNone/>
                </a:pPr>
                <a:r>
                  <a:rPr lang="en-US" sz="15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67833" y="981104"/>
                <a:ext cx="8697431" cy="5292106"/>
              </a:xfrm>
              <a:blipFill>
                <a:blip r:embed="rId2"/>
                <a:stretch>
                  <a:fillRect l="-729" t="-719" r="-729" b="-3285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20</a:t>
            </a:fld>
            <a:endParaRPr lang="en-IN" dirty="0">
              <a:solidFill>
                <a:srgbClr val="04617B">
                  <a:shade val="90000"/>
                </a:srgbClr>
              </a:solidFill>
            </a:endParaRPr>
          </a:p>
        </p:txBody>
      </p:sp>
    </p:spTree>
    <p:extLst>
      <p:ext uri="{BB962C8B-B14F-4D97-AF65-F5344CB8AC3E}">
        <p14:creationId xmlns:p14="http://schemas.microsoft.com/office/powerpoint/2010/main" val="1156319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644523"/>
          </a:xfrm>
        </p:spPr>
        <p:txBody>
          <a:bodyPr>
            <a:noAutofit/>
          </a:bodyPr>
          <a:lstStyle/>
          <a:p>
            <a:r>
              <a:rPr lang="en-US" sz="2800" dirty="0">
                <a:solidFill>
                  <a:srgbClr val="A50021"/>
                </a:solidFill>
                <a:latin typeface="Times New Roman" pitchFamily="18" charset="0"/>
                <a:cs typeface="Times New Roman" pitchFamily="18" charset="0"/>
              </a:rPr>
              <a:t>Comments on k-Means algorithm</a:t>
            </a:r>
            <a:endParaRPr lang="en-IN" sz="2800" dirty="0">
              <a:solidFill>
                <a:srgbClr val="A50021"/>
              </a:solidFill>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82307" y="866490"/>
                <a:ext cx="8697431" cy="5207672"/>
              </a:xfrm>
            </p:spPr>
            <p:txBody>
              <a:bodyPr>
                <a:noAutofit/>
              </a:bodyPr>
              <a:lstStyle/>
              <a:p>
                <a:pPr marL="0" indent="0" algn="just">
                  <a:buClr>
                    <a:srgbClr val="0B5ED7"/>
                  </a:buClr>
                  <a:buNone/>
                </a:pPr>
                <a:r>
                  <a:rPr lang="en-IN" sz="2000" b="1" dirty="0">
                    <a:solidFill>
                      <a:srgbClr val="0B5ED7"/>
                    </a:solidFill>
                    <a:latin typeface="Times New Roman" pitchFamily="18" charset="0"/>
                    <a:cs typeface="Times New Roman" pitchFamily="18" charset="0"/>
                  </a:rPr>
                  <a:t>3. Complexity analysis of k-Means algorithm</a:t>
                </a:r>
                <a:endParaRPr lang="en-IN" sz="800" b="1" dirty="0">
                  <a:solidFill>
                    <a:srgbClr val="0B5ED7"/>
                  </a:solidFill>
                  <a:latin typeface="Times New Roman" pitchFamily="18" charset="0"/>
                  <a:cs typeface="Times New Roman" pitchFamily="18" charset="0"/>
                </a:endParaRPr>
              </a:p>
              <a:p>
                <a:pPr marL="0" indent="0" algn="just">
                  <a:buClr>
                    <a:srgbClr val="0B5ED7"/>
                  </a:buClr>
                  <a:buNone/>
                </a:pPr>
                <a:r>
                  <a:rPr lang="en-IN" sz="2000" dirty="0">
                    <a:latin typeface="Times New Roman" pitchFamily="18" charset="0"/>
                    <a:cs typeface="Times New Roman" pitchFamily="18" charset="0"/>
                  </a:rPr>
                  <a:t>Let us analyse the time and space complexities of k-Means algorithm.</a:t>
                </a:r>
              </a:p>
              <a:p>
                <a:pPr algn="just">
                  <a:buClr>
                    <a:srgbClr val="0B5ED7"/>
                  </a:buClr>
                  <a:buFont typeface="Arial" pitchFamily="34" charset="0"/>
                  <a:buChar char="•"/>
                </a:pPr>
                <a:endParaRPr lang="en-IN" sz="800" dirty="0">
                  <a:latin typeface="Times New Roman" pitchFamily="18" charset="0"/>
                  <a:cs typeface="Times New Roman" pitchFamily="18" charset="0"/>
                </a:endParaRPr>
              </a:p>
              <a:p>
                <a:pPr marL="0" indent="0" algn="just">
                  <a:buClr>
                    <a:srgbClr val="0B5ED7"/>
                  </a:buClr>
                  <a:buNone/>
                </a:pPr>
                <a:r>
                  <a:rPr lang="en-IN" sz="2000" dirty="0">
                    <a:solidFill>
                      <a:srgbClr val="A50021"/>
                    </a:solidFill>
                    <a:latin typeface="Times New Roman" pitchFamily="18" charset="0"/>
                    <a:cs typeface="Times New Roman" pitchFamily="18" charset="0"/>
                  </a:rPr>
                  <a:t>Time complexity:</a:t>
                </a:r>
              </a:p>
              <a:p>
                <a:pPr marL="0" indent="0" algn="just">
                  <a:buClr>
                    <a:srgbClr val="0B5ED7"/>
                  </a:buClr>
                  <a:buNone/>
                </a:pPr>
                <a:r>
                  <a:rPr lang="en-IN" sz="2000" dirty="0">
                    <a:latin typeface="Times New Roman" pitchFamily="18" charset="0"/>
                    <a:cs typeface="Times New Roman" pitchFamily="18" charset="0"/>
                  </a:rPr>
                  <a:t>The time complexity of the k-Means algorithm can be expressed as</a:t>
                </a:r>
              </a:p>
              <a:p>
                <a:pPr marL="0" indent="0" algn="just">
                  <a:buClr>
                    <a:srgbClr val="0B5ED7"/>
                  </a:buClr>
                  <a:buNone/>
                </a:pPr>
                <a:endParaRPr lang="en-IN" sz="800" dirty="0">
                  <a:latin typeface="Times New Roman"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1600" b="0" i="1" smtClean="0">
                          <a:solidFill>
                            <a:srgbClr val="0B5ED7"/>
                          </a:solidFill>
                          <a:latin typeface="Cambria Math" panose="02040503050406030204" pitchFamily="18" charset="0"/>
                          <a:cs typeface="Times New Roman" pitchFamily="18" charset="0"/>
                        </a:rPr>
                        <m:t>𝑇</m:t>
                      </m:r>
                      <m:d>
                        <m:dPr>
                          <m:ctrlPr>
                            <a:rPr lang="en-IN" sz="1600" b="0" i="1" smtClean="0">
                              <a:solidFill>
                                <a:srgbClr val="0B5ED7"/>
                              </a:solidFill>
                              <a:latin typeface="Cambria Math" panose="02040503050406030204" pitchFamily="18" charset="0"/>
                              <a:cs typeface="Times New Roman" pitchFamily="18" charset="0"/>
                            </a:rPr>
                          </m:ctrlPr>
                        </m:dPr>
                        <m:e>
                          <m:r>
                            <a:rPr lang="en-IN" sz="1600" b="0" i="1" smtClean="0">
                              <a:solidFill>
                                <a:srgbClr val="0B5ED7"/>
                              </a:solidFill>
                              <a:latin typeface="Cambria Math" panose="02040503050406030204" pitchFamily="18" charset="0"/>
                              <a:cs typeface="Times New Roman" pitchFamily="18" charset="0"/>
                            </a:rPr>
                            <m:t>𝑛</m:t>
                          </m:r>
                        </m:e>
                      </m:d>
                      <m:r>
                        <a:rPr lang="en-IN" sz="1600" b="0" i="1" smtClean="0">
                          <a:solidFill>
                            <a:srgbClr val="0B5ED7"/>
                          </a:solidFill>
                          <a:latin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cs typeface="Times New Roman" pitchFamily="18" charset="0"/>
                        </a:rPr>
                        <m:t>𝑂</m:t>
                      </m:r>
                      <m:d>
                        <m:dPr>
                          <m:ctrlPr>
                            <a:rPr lang="en-IN" sz="1600" b="0" i="1" smtClean="0">
                              <a:solidFill>
                                <a:srgbClr val="0B5ED7"/>
                              </a:solidFill>
                              <a:latin typeface="Cambria Math" panose="02040503050406030204" pitchFamily="18" charset="0"/>
                              <a:cs typeface="Times New Roman" pitchFamily="18" charset="0"/>
                            </a:rPr>
                          </m:ctrlPr>
                        </m:dPr>
                        <m:e>
                          <m:r>
                            <a:rPr lang="en-IN" sz="1600" b="0" i="1" smtClean="0">
                              <a:solidFill>
                                <a:srgbClr val="0B5ED7"/>
                              </a:solidFill>
                              <a:latin typeface="Cambria Math" panose="02040503050406030204" pitchFamily="18" charset="0"/>
                              <a:cs typeface="Times New Roman" pitchFamily="18" charset="0"/>
                            </a:rPr>
                            <m:t>𝑛</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𝑚</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𝑘</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𝑙</m:t>
                          </m:r>
                        </m:e>
                      </m:d>
                    </m:oMath>
                  </m:oMathPara>
                </a14:m>
                <a:endParaRPr lang="en-IN" sz="1600" b="0" dirty="0">
                  <a:solidFill>
                    <a:srgbClr val="A50021"/>
                  </a:solidFill>
                  <a:latin typeface="Times New Roman" pitchFamily="18" charset="0"/>
                  <a:ea typeface="Cambria Math" panose="02040503050406030204" pitchFamily="18" charset="0"/>
                  <a:cs typeface="Times New Roman" pitchFamily="18" charset="0"/>
                </a:endParaRPr>
              </a:p>
              <a:p>
                <a:pPr marL="0" indent="0" algn="just">
                  <a:buClr>
                    <a:srgbClr val="0B5ED7"/>
                  </a:buClr>
                  <a:buNone/>
                </a:pPr>
                <a:r>
                  <a:rPr lang="en-US" sz="2000" dirty="0">
                    <a:latin typeface="Times New Roman" pitchFamily="18" charset="0"/>
                    <a:cs typeface="Times New Roman" pitchFamily="18" charset="0"/>
                  </a:rPr>
                  <a:t>where</a:t>
                </a:r>
                <a:r>
                  <a:rPr lang="en-US" sz="1600" dirty="0">
                    <a:latin typeface="Times New Roman" pitchFamily="18" charset="0"/>
                    <a:cs typeface="Times New Roman" pitchFamily="18" charset="0"/>
                  </a:rPr>
                  <a:t> 	</a:t>
                </a:r>
                <a14:m>
                  <m:oMath xmlns:m="http://schemas.openxmlformats.org/officeDocument/2006/math">
                    <m:r>
                      <a:rPr lang="en-IN" sz="2000" i="1">
                        <a:solidFill>
                          <a:srgbClr val="0B5ED7"/>
                        </a:solidFill>
                        <a:latin typeface="Cambria Math" panose="02040503050406030204" pitchFamily="18" charset="0"/>
                        <a:cs typeface="Times New Roman" pitchFamily="18" charset="0"/>
                      </a:rPr>
                      <m:t>𝑛</m:t>
                    </m:r>
                  </m:oMath>
                </a14:m>
                <a:r>
                  <a:rPr lang="en-US" sz="2000" dirty="0">
                    <a:latin typeface="Times New Roman" pitchFamily="18" charset="0"/>
                    <a:cs typeface="Times New Roman" pitchFamily="18" charset="0"/>
                  </a:rPr>
                  <a:t> = number of objects</a:t>
                </a:r>
              </a:p>
              <a:p>
                <a:pPr marL="0" indent="0" algn="just">
                  <a:buClr>
                    <a:srgbClr val="0B5ED7"/>
                  </a:buClr>
                  <a:buNone/>
                </a:pPr>
                <a:r>
                  <a:rPr lang="en-IN" sz="2000" b="0" dirty="0">
                    <a:cs typeface="Times New Roman" pitchFamily="18" charset="0"/>
                  </a:rPr>
                  <a:t>	</a:t>
                </a:r>
                <a14:m>
                  <m:oMath xmlns:m="http://schemas.openxmlformats.org/officeDocument/2006/math">
                    <m:r>
                      <a:rPr lang="en-IN" sz="2000" b="0" i="1" smtClean="0">
                        <a:latin typeface="Cambria Math" panose="02040503050406030204" pitchFamily="18" charset="0"/>
                        <a:cs typeface="Times New Roman" pitchFamily="18" charset="0"/>
                      </a:rPr>
                      <m:t>𝑚</m:t>
                    </m:r>
                    <m:r>
                      <a:rPr lang="en-IN" sz="2000" b="0" i="1" smtClean="0">
                        <a:latin typeface="Cambria Math" panose="02040503050406030204" pitchFamily="18" charset="0"/>
                        <a:cs typeface="Times New Roman" pitchFamily="18" charset="0"/>
                      </a:rPr>
                      <m:t> </m:t>
                    </m:r>
                  </m:oMath>
                </a14:m>
                <a:r>
                  <a:rPr lang="en-US" sz="2000" dirty="0">
                    <a:latin typeface="Times New Roman" pitchFamily="18" charset="0"/>
                    <a:cs typeface="Times New Roman" pitchFamily="18" charset="0"/>
                  </a:rPr>
                  <a:t>= number of attributes in the object definition</a:t>
                </a:r>
              </a:p>
              <a:p>
                <a:pPr marL="0" indent="0" algn="just">
                  <a:buClr>
                    <a:srgbClr val="0B5ED7"/>
                  </a:buClr>
                  <a:buNone/>
                </a:pPr>
                <a:r>
                  <a:rPr lang="en-IN" sz="2000" b="0" dirty="0">
                    <a:cs typeface="Times New Roman" pitchFamily="18" charset="0"/>
                  </a:rPr>
                  <a:t>	</a:t>
                </a:r>
                <a14:m>
                  <m:oMath xmlns:m="http://schemas.openxmlformats.org/officeDocument/2006/math">
                    <m:r>
                      <a:rPr lang="en-IN" sz="2000" b="0" i="1" smtClean="0">
                        <a:latin typeface="Cambria Math" panose="02040503050406030204" pitchFamily="18" charset="0"/>
                        <a:cs typeface="Times New Roman" pitchFamily="18" charset="0"/>
                      </a:rPr>
                      <m:t>𝑘</m:t>
                    </m:r>
                  </m:oMath>
                </a14:m>
                <a:r>
                  <a:rPr lang="en-US" sz="2000" dirty="0">
                    <a:latin typeface="Times New Roman" pitchFamily="18" charset="0"/>
                    <a:cs typeface="Times New Roman" pitchFamily="18" charset="0"/>
                  </a:rPr>
                  <a:t> = number of clusters</a:t>
                </a:r>
              </a:p>
              <a:p>
                <a:pPr marL="0" indent="0" algn="just">
                  <a:buClr>
                    <a:srgbClr val="0B5ED7"/>
                  </a:buClr>
                  <a:buNone/>
                </a:pPr>
                <a:r>
                  <a:rPr lang="en-IN" sz="2000" b="0" dirty="0">
                    <a:cs typeface="Times New Roman" pitchFamily="18" charset="0"/>
                  </a:rPr>
                  <a:t>	</a:t>
                </a:r>
                <a14:m>
                  <m:oMath xmlns:m="http://schemas.openxmlformats.org/officeDocument/2006/math">
                    <m:r>
                      <a:rPr lang="en-IN" sz="2000" b="0" i="1" smtClean="0">
                        <a:latin typeface="Cambria Math" panose="02040503050406030204" pitchFamily="18" charset="0"/>
                        <a:cs typeface="Times New Roman" pitchFamily="18" charset="0"/>
                      </a:rPr>
                      <m:t>𝑙</m:t>
                    </m:r>
                    <m:r>
                      <a:rPr lang="en-IN" sz="2000" b="0" i="1" smtClean="0">
                        <a:latin typeface="Cambria Math" panose="02040503050406030204" pitchFamily="18" charset="0"/>
                        <a:cs typeface="Times New Roman" pitchFamily="18" charset="0"/>
                      </a:rPr>
                      <m:t> </m:t>
                    </m:r>
                  </m:oMath>
                </a14:m>
                <a:r>
                  <a:rPr lang="en-US" sz="2000" dirty="0">
                    <a:latin typeface="Times New Roman" pitchFamily="18" charset="0"/>
                    <a:cs typeface="Times New Roman" pitchFamily="18" charset="0"/>
                  </a:rPr>
                  <a:t>= number of iterations.</a:t>
                </a:r>
                <a:endParaRPr lang="en-US" sz="1600" dirty="0">
                  <a:latin typeface="Times New Roman" pitchFamily="18" charset="0"/>
                  <a:cs typeface="Times New Roman" pitchFamily="18" charset="0"/>
                </a:endParaRPr>
              </a:p>
              <a:p>
                <a:pPr marL="0" indent="0" algn="just">
                  <a:buClr>
                    <a:srgbClr val="0B5ED7"/>
                  </a:buClr>
                  <a:buNone/>
                </a:pPr>
                <a:r>
                  <a:rPr lang="en-US" sz="2000" dirty="0">
                    <a:latin typeface="Times New Roman" pitchFamily="18" charset="0"/>
                    <a:cs typeface="Times New Roman" pitchFamily="18" charset="0"/>
                  </a:rPr>
                  <a:t>Thus, time requirement is a linear order of number of objects and the algorithm runs in a modest time if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𝑘</m:t>
                    </m:r>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𝑛</m:t>
                    </m:r>
                  </m:oMath>
                </a14:m>
                <a:r>
                  <a:rPr lang="en-US" sz="2000" dirty="0">
                    <a:solidFill>
                      <a:srgbClr val="0B5ED7"/>
                    </a:solidFill>
                    <a:latin typeface="Times New Roman" pitchFamily="18" charset="0"/>
                    <a:cs typeface="Times New Roman" pitchFamily="18" charset="0"/>
                  </a:rPr>
                  <a:t> </a:t>
                </a:r>
                <a:r>
                  <a:rPr lang="en-US" sz="2000" dirty="0">
                    <a:latin typeface="Times New Roman" pitchFamily="18" charset="0"/>
                    <a:cs typeface="Times New Roman" pitchFamily="18" charset="0"/>
                  </a:rPr>
                  <a:t>and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𝑙</m:t>
                    </m:r>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𝑛</m:t>
                    </m:r>
                  </m:oMath>
                </a14:m>
                <a:r>
                  <a:rPr lang="en-US" sz="2000" dirty="0">
                    <a:solidFill>
                      <a:srgbClr val="0B5ED7"/>
                    </a:solidFill>
                    <a:latin typeface="Times New Roman" pitchFamily="18" charset="0"/>
                    <a:cs typeface="Times New Roman" pitchFamily="18" charset="0"/>
                  </a:rPr>
                  <a:t> </a:t>
                </a:r>
                <a:r>
                  <a:rPr lang="en-US" sz="2000" dirty="0">
                    <a:latin typeface="Times New Roman" pitchFamily="18" charset="0"/>
                    <a:cs typeface="Times New Roman" pitchFamily="18" charset="0"/>
                  </a:rPr>
                  <a:t>(the iteration can be moderately controlled to check the value of </a:t>
                </a:r>
                <a14:m>
                  <m:oMath xmlns:m="http://schemas.openxmlformats.org/officeDocument/2006/math">
                    <m:r>
                      <a:rPr lang="en-IN" sz="2000" b="0" i="1" smtClean="0">
                        <a:latin typeface="Cambria Math" panose="02040503050406030204" pitchFamily="18" charset="0"/>
                        <a:cs typeface="Times New Roman" pitchFamily="18" charset="0"/>
                      </a:rPr>
                      <m:t>𝑙</m:t>
                    </m:r>
                  </m:oMath>
                </a14:m>
                <a:r>
                  <a:rPr lang="en-US" sz="2000" dirty="0">
                    <a:latin typeface="Times New Roman" pitchFamily="18" charset="0"/>
                    <a:cs typeface="Times New Roman" pitchFamily="18" charset="0"/>
                  </a:rPr>
                  <a:t>).</a:t>
                </a:r>
              </a:p>
              <a:p>
                <a:pPr marL="0" indent="0">
                  <a:buNone/>
                </a:pPr>
                <a:endParaRPr lang="en-US" sz="2000" dirty="0">
                  <a:solidFill>
                    <a:srgbClr val="800000"/>
                  </a:solidFill>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82307" y="866490"/>
                <a:ext cx="8697431" cy="5207672"/>
              </a:xfrm>
              <a:blipFill>
                <a:blip r:embed="rId2"/>
                <a:stretch>
                  <a:fillRect l="-729" t="-730" r="-583" b="-219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21</a:t>
            </a:fld>
            <a:endParaRPr lang="en-IN" dirty="0">
              <a:solidFill>
                <a:srgbClr val="04617B">
                  <a:shade val="90000"/>
                </a:srgbClr>
              </a:solidFill>
            </a:endParaRPr>
          </a:p>
        </p:txBody>
      </p:sp>
    </p:spTree>
    <p:extLst>
      <p:ext uri="{BB962C8B-B14F-4D97-AF65-F5344CB8AC3E}">
        <p14:creationId xmlns:p14="http://schemas.microsoft.com/office/powerpoint/2010/main" val="3365883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Autofit/>
          </a:bodyPr>
          <a:lstStyle/>
          <a:p>
            <a:r>
              <a:rPr lang="en-US" sz="2800" dirty="0">
                <a:solidFill>
                  <a:srgbClr val="A50021"/>
                </a:solidFill>
                <a:latin typeface="Times New Roman" pitchFamily="18" charset="0"/>
                <a:cs typeface="Times New Roman" pitchFamily="18" charset="0"/>
              </a:rPr>
              <a:t>Comments on k-Means algorithm</a:t>
            </a:r>
            <a:endParaRPr lang="en-IN" sz="2800" dirty="0">
              <a:solidFill>
                <a:srgbClr val="A50021"/>
              </a:solidFill>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93518" y="891203"/>
                <a:ext cx="8697431" cy="5207672"/>
              </a:xfrm>
            </p:spPr>
            <p:txBody>
              <a:bodyPr>
                <a:noAutofit/>
              </a:bodyPr>
              <a:lstStyle/>
              <a:p>
                <a:pPr marL="0" indent="0" algn="just">
                  <a:buClr>
                    <a:srgbClr val="0B5ED7"/>
                  </a:buClr>
                  <a:buNone/>
                </a:pPr>
                <a:r>
                  <a:rPr lang="en-IN" sz="2000" b="1" dirty="0">
                    <a:solidFill>
                      <a:srgbClr val="0B5ED7"/>
                    </a:solidFill>
                    <a:latin typeface="Times New Roman" pitchFamily="18" charset="0"/>
                    <a:cs typeface="Times New Roman" pitchFamily="18" charset="0"/>
                  </a:rPr>
                  <a:t>3. Complexity analysis of k-Means algorithm</a:t>
                </a:r>
              </a:p>
              <a:p>
                <a:pPr marL="0" indent="0" algn="just">
                  <a:buClr>
                    <a:srgbClr val="0B5ED7"/>
                  </a:buClr>
                  <a:buNone/>
                </a:pPr>
                <a:endParaRPr lang="en-IN" sz="800" dirty="0">
                  <a:latin typeface="Times New Roman" pitchFamily="18" charset="0"/>
                  <a:cs typeface="Times New Roman" pitchFamily="18" charset="0"/>
                </a:endParaRPr>
              </a:p>
              <a:p>
                <a:pPr marL="0" indent="0" algn="just">
                  <a:buClr>
                    <a:srgbClr val="0B5ED7"/>
                  </a:buClr>
                  <a:buNone/>
                </a:pPr>
                <a:r>
                  <a:rPr lang="en-IN" sz="2000" dirty="0">
                    <a:solidFill>
                      <a:srgbClr val="A50021"/>
                    </a:solidFill>
                    <a:latin typeface="Times New Roman" pitchFamily="18" charset="0"/>
                    <a:cs typeface="Times New Roman" pitchFamily="18" charset="0"/>
                  </a:rPr>
                  <a:t>Space complexity: </a:t>
                </a:r>
                <a:r>
                  <a:rPr lang="en-IN" sz="2000" dirty="0">
                    <a:latin typeface="Times New Roman" pitchFamily="18" charset="0"/>
                    <a:cs typeface="Times New Roman" pitchFamily="18" charset="0"/>
                  </a:rPr>
                  <a:t>The storage complexity can be expressed as follows.</a:t>
                </a:r>
              </a:p>
              <a:p>
                <a:pPr marL="0" indent="0" algn="just">
                  <a:buClr>
                    <a:srgbClr val="0B5ED7"/>
                  </a:buClr>
                  <a:buNone/>
                </a:pPr>
                <a:endParaRPr lang="en-IN" sz="800" dirty="0">
                  <a:latin typeface="Times New Roman" pitchFamily="18" charset="0"/>
                  <a:cs typeface="Times New Roman" pitchFamily="18" charset="0"/>
                </a:endParaRPr>
              </a:p>
              <a:p>
                <a:pPr marL="0" indent="0" algn="just">
                  <a:buClr>
                    <a:srgbClr val="0B5ED7"/>
                  </a:buClr>
                  <a:buNone/>
                </a:pPr>
                <a:r>
                  <a:rPr lang="en-IN" sz="2000" dirty="0">
                    <a:latin typeface="Times New Roman" pitchFamily="18" charset="0"/>
                    <a:cs typeface="Times New Roman" pitchFamily="18" charset="0"/>
                  </a:rPr>
                  <a:t>It requires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𝑛</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𝑚</m:t>
                    </m:r>
                  </m:oMath>
                </a14:m>
                <a:r>
                  <a:rPr lang="en-IN" sz="2000" dirty="0">
                    <a:solidFill>
                      <a:srgbClr val="0B5ED7"/>
                    </a:solidFill>
                    <a:latin typeface="Times New Roman" pitchFamily="18" charset="0"/>
                    <a:cs typeface="Times New Roman" pitchFamily="18" charset="0"/>
                  </a:rPr>
                  <a:t> </a:t>
                </a:r>
                <a:r>
                  <a:rPr lang="en-IN" sz="2000" dirty="0">
                    <a:latin typeface="Times New Roman" pitchFamily="18" charset="0"/>
                    <a:cs typeface="Times New Roman" pitchFamily="18" charset="0"/>
                  </a:rPr>
                  <a:t>space to store the objects and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𝑛</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𝑘</m:t>
                    </m:r>
                  </m:oMath>
                </a14:m>
                <a:r>
                  <a:rPr lang="en-IN" sz="2000" dirty="0">
                    <a:solidFill>
                      <a:srgbClr val="0B5ED7"/>
                    </a:solidFill>
                    <a:latin typeface="Times New Roman" pitchFamily="18" charset="0"/>
                    <a:cs typeface="Times New Roman" pitchFamily="18" charset="0"/>
                  </a:rPr>
                  <a:t> </a:t>
                </a:r>
                <a:r>
                  <a:rPr lang="en-IN" sz="2000" dirty="0">
                    <a:latin typeface="Times New Roman" pitchFamily="18" charset="0"/>
                    <a:cs typeface="Times New Roman" pitchFamily="18" charset="0"/>
                  </a:rPr>
                  <a:t>space to store the proximity measure from </a:t>
                </a:r>
                <a14:m>
                  <m:oMath xmlns:m="http://schemas.openxmlformats.org/officeDocument/2006/math">
                    <m:r>
                      <a:rPr lang="en-IN" sz="2000" i="1" smtClean="0">
                        <a:solidFill>
                          <a:srgbClr val="0B5ED7"/>
                        </a:solidFill>
                        <a:latin typeface="Cambria Math" panose="02040503050406030204" pitchFamily="18" charset="0"/>
                        <a:cs typeface="Times New Roman" pitchFamily="18" charset="0"/>
                      </a:rPr>
                      <m:t>𝑛</m:t>
                    </m:r>
                  </m:oMath>
                </a14:m>
                <a:r>
                  <a:rPr lang="en-IN" sz="2000" dirty="0">
                    <a:latin typeface="Times New Roman" pitchFamily="18" charset="0"/>
                    <a:cs typeface="Times New Roman" pitchFamily="18" charset="0"/>
                  </a:rPr>
                  <a:t> objects to the centroids of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𝑘</m:t>
                    </m:r>
                  </m:oMath>
                </a14:m>
                <a:r>
                  <a:rPr lang="en-IN" sz="2000" dirty="0">
                    <a:latin typeface="Times New Roman" pitchFamily="18" charset="0"/>
                    <a:cs typeface="Times New Roman" pitchFamily="18" charset="0"/>
                  </a:rPr>
                  <a:t> clusters. </a:t>
                </a:r>
              </a:p>
              <a:p>
                <a:pPr marL="0" indent="0" algn="just">
                  <a:buClr>
                    <a:srgbClr val="0B5ED7"/>
                  </a:buClr>
                  <a:buNone/>
                </a:pPr>
                <a:endParaRPr lang="en-IN" sz="800" dirty="0">
                  <a:latin typeface="Times New Roman" pitchFamily="18" charset="0"/>
                  <a:cs typeface="Times New Roman" pitchFamily="18" charset="0"/>
                </a:endParaRPr>
              </a:p>
              <a:p>
                <a:pPr marL="0" indent="0" algn="just">
                  <a:buClr>
                    <a:srgbClr val="0B5ED7"/>
                  </a:buClr>
                  <a:buNone/>
                </a:pPr>
                <a:r>
                  <a:rPr lang="en-IN" sz="2000" dirty="0">
                    <a:latin typeface="Times New Roman" pitchFamily="18" charset="0"/>
                    <a:cs typeface="Times New Roman" pitchFamily="18" charset="0"/>
                  </a:rPr>
                  <a:t>Thus the total storage complexity is</a:t>
                </a:r>
              </a:p>
              <a:p>
                <a:pPr marL="0" indent="0" algn="just">
                  <a:buClr>
                    <a:srgbClr val="0B5ED7"/>
                  </a:buClr>
                  <a:buNone/>
                </a:pPr>
                <a:endParaRPr lang="en-IN" sz="2000" dirty="0">
                  <a:latin typeface="Times New Roman" pitchFamily="18" charset="0"/>
                  <a:cs typeface="Times New Roman" pitchFamily="18" charset="0"/>
                </a:endParaRPr>
              </a:p>
              <a:p>
                <a:pPr marL="0" indent="0" algn="just">
                  <a:buClr>
                    <a:srgbClr val="0B5ED7"/>
                  </a:buClr>
                  <a:buNone/>
                </a:pPr>
                <a:endParaRPr lang="en-IN" sz="800" dirty="0">
                  <a:latin typeface="Times New Roman"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1600" b="0" i="1" smtClean="0">
                          <a:solidFill>
                            <a:srgbClr val="0B5ED7"/>
                          </a:solidFill>
                          <a:latin typeface="Cambria Math" panose="02040503050406030204" pitchFamily="18" charset="0"/>
                          <a:cs typeface="Times New Roman" pitchFamily="18" charset="0"/>
                        </a:rPr>
                        <m:t>𝑆</m:t>
                      </m:r>
                      <m:d>
                        <m:dPr>
                          <m:ctrlPr>
                            <a:rPr lang="en-IN" sz="1600" b="0" i="1" smtClean="0">
                              <a:solidFill>
                                <a:srgbClr val="0B5ED7"/>
                              </a:solidFill>
                              <a:latin typeface="Cambria Math" panose="02040503050406030204" pitchFamily="18" charset="0"/>
                              <a:cs typeface="Times New Roman" pitchFamily="18" charset="0"/>
                            </a:rPr>
                          </m:ctrlPr>
                        </m:dPr>
                        <m:e>
                          <m:r>
                            <a:rPr lang="en-IN" sz="1600" b="0" i="1" smtClean="0">
                              <a:solidFill>
                                <a:srgbClr val="0B5ED7"/>
                              </a:solidFill>
                              <a:latin typeface="Cambria Math" panose="02040503050406030204" pitchFamily="18" charset="0"/>
                              <a:cs typeface="Times New Roman" pitchFamily="18" charset="0"/>
                            </a:rPr>
                            <m:t>𝑛</m:t>
                          </m:r>
                        </m:e>
                      </m:d>
                      <m:r>
                        <a:rPr lang="en-IN" sz="1600" b="0" i="1" smtClean="0">
                          <a:solidFill>
                            <a:srgbClr val="0B5ED7"/>
                          </a:solidFill>
                          <a:latin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cs typeface="Times New Roman" pitchFamily="18" charset="0"/>
                        </a:rPr>
                        <m:t>𝑂</m:t>
                      </m:r>
                      <m:d>
                        <m:dPr>
                          <m:ctrlPr>
                            <a:rPr lang="en-IN" sz="1600" b="0" i="1" smtClean="0">
                              <a:solidFill>
                                <a:srgbClr val="0B5ED7"/>
                              </a:solidFill>
                              <a:latin typeface="Cambria Math" panose="02040503050406030204" pitchFamily="18" charset="0"/>
                              <a:cs typeface="Times New Roman" pitchFamily="18" charset="0"/>
                            </a:rPr>
                          </m:ctrlPr>
                        </m:dPr>
                        <m:e>
                          <m:r>
                            <a:rPr lang="en-IN" sz="1600" b="0" i="1" smtClean="0">
                              <a:solidFill>
                                <a:srgbClr val="0B5ED7"/>
                              </a:solidFill>
                              <a:latin typeface="Cambria Math" panose="02040503050406030204" pitchFamily="18" charset="0"/>
                              <a:cs typeface="Times New Roman" pitchFamily="18" charset="0"/>
                            </a:rPr>
                            <m:t>𝑛</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𝑚</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𝑘</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m:t>
                          </m:r>
                        </m:e>
                      </m:d>
                    </m:oMath>
                  </m:oMathPara>
                </a14:m>
                <a:endParaRPr lang="en-IN" sz="1600" b="0" dirty="0">
                  <a:solidFill>
                    <a:srgbClr val="A50021"/>
                  </a:solidFill>
                  <a:latin typeface="Times New Roman" pitchFamily="18" charset="0"/>
                  <a:ea typeface="Cambria Math" panose="02040503050406030204" pitchFamily="18" charset="0"/>
                  <a:cs typeface="Times New Roman" pitchFamily="18" charset="0"/>
                </a:endParaRPr>
              </a:p>
              <a:p>
                <a:pPr marL="0" indent="0" algn="just">
                  <a:buClr>
                    <a:srgbClr val="0B5ED7"/>
                  </a:buClr>
                  <a:buNone/>
                </a:pPr>
                <a:endParaRPr lang="en-US" sz="1600" dirty="0">
                  <a:latin typeface="Times New Roman" pitchFamily="18" charset="0"/>
                  <a:cs typeface="Times New Roman" pitchFamily="18" charset="0"/>
                </a:endParaRPr>
              </a:p>
              <a:p>
                <a:pPr marL="0" indent="0" algn="just">
                  <a:buClr>
                    <a:srgbClr val="0B5ED7"/>
                  </a:buClr>
                  <a:buNone/>
                </a:pPr>
                <a:r>
                  <a:rPr lang="en-IN" sz="2000" b="0" dirty="0">
                    <a:solidFill>
                      <a:schemeClr val="tx1"/>
                    </a:solidFill>
                    <a:latin typeface="Times New Roman" panose="02020603050405020304" pitchFamily="18" charset="0"/>
                    <a:cs typeface="Times New Roman" panose="02020603050405020304" pitchFamily="18" charset="0"/>
                  </a:rPr>
                  <a:t>That is, space requirement is in the linear order of </a:t>
                </a:r>
                <a14:m>
                  <m:oMath xmlns:m="http://schemas.openxmlformats.org/officeDocument/2006/math">
                    <m:r>
                      <a:rPr lang="en-IN" sz="2000" i="1">
                        <a:solidFill>
                          <a:schemeClr val="tx1"/>
                        </a:solidFill>
                        <a:latin typeface="Cambria Math" panose="02040503050406030204" pitchFamily="18" charset="0"/>
                        <a:cs typeface="Times New Roman" pitchFamily="18" charset="0"/>
                      </a:rPr>
                      <m:t>𝑛</m:t>
                    </m:r>
                  </m:oMath>
                </a14:m>
                <a:r>
                  <a:rPr lang="en-IN" sz="2000" b="0" dirty="0">
                    <a:solidFill>
                      <a:schemeClr val="tx1"/>
                    </a:solidFill>
                    <a:latin typeface="Times New Roman" panose="02020603050405020304" pitchFamily="18" charset="0"/>
                    <a:cs typeface="Times New Roman" panose="02020603050405020304" pitchFamily="18" charset="0"/>
                  </a:rPr>
                  <a:t> if</a:t>
                </a:r>
                <a:r>
                  <a:rPr lang="en-IN" sz="2000" b="0" dirty="0">
                    <a:solidFill>
                      <a:srgbClr val="0B5ED7"/>
                    </a:solidFill>
                    <a:latin typeface="Times New Roman" panose="02020603050405020304" pitchFamily="18" charset="0"/>
                    <a:cs typeface="Times New Roman" panose="02020603050405020304" pitchFamily="18" charset="0"/>
                  </a:rPr>
                  <a:t>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𝑘</m:t>
                    </m:r>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𝑛</m:t>
                    </m:r>
                  </m:oMath>
                </a14:m>
                <a:r>
                  <a:rPr lang="en-US" sz="2000" dirty="0">
                    <a:latin typeface="Times New Roman" pitchFamily="18" charset="0"/>
                    <a:cs typeface="Times New Roman" pitchFamily="18" charset="0"/>
                  </a:rPr>
                  <a:t>.</a:t>
                </a:r>
              </a:p>
              <a:p>
                <a:pPr marL="0" indent="0">
                  <a:buNone/>
                </a:pPr>
                <a:endParaRPr lang="en-US" sz="2000" dirty="0">
                  <a:solidFill>
                    <a:srgbClr val="800000"/>
                  </a:solidFill>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93518" y="891203"/>
                <a:ext cx="8697431" cy="5207672"/>
              </a:xfrm>
              <a:blipFill>
                <a:blip r:embed="rId2"/>
                <a:stretch>
                  <a:fillRect l="-876" t="-730" r="-73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22</a:t>
            </a:fld>
            <a:endParaRPr lang="en-IN" dirty="0">
              <a:solidFill>
                <a:srgbClr val="04617B">
                  <a:shade val="90000"/>
                </a:srgbClr>
              </a:solidFill>
            </a:endParaRPr>
          </a:p>
        </p:txBody>
      </p:sp>
    </p:spTree>
    <p:extLst>
      <p:ext uri="{BB962C8B-B14F-4D97-AF65-F5344CB8AC3E}">
        <p14:creationId xmlns:p14="http://schemas.microsoft.com/office/powerpoint/2010/main" val="1678405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514916"/>
          </a:xfrm>
        </p:spPr>
        <p:txBody>
          <a:bodyPr>
            <a:noAutofit/>
          </a:bodyPr>
          <a:lstStyle/>
          <a:p>
            <a:r>
              <a:rPr lang="en-US" sz="2400" dirty="0">
                <a:solidFill>
                  <a:srgbClr val="A50021"/>
                </a:solidFill>
                <a:latin typeface="Times New Roman" pitchFamily="18" charset="0"/>
                <a:cs typeface="Times New Roman" pitchFamily="18" charset="0"/>
              </a:rPr>
              <a:t>Comments on k-Means algorithm</a:t>
            </a:r>
            <a:endParaRPr lang="en-IN" sz="24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7" y="642551"/>
            <a:ext cx="8697431" cy="5311189"/>
          </a:xfrm>
        </p:spPr>
        <p:txBody>
          <a:bodyPr>
            <a:noAutofit/>
          </a:bodyPr>
          <a:lstStyle/>
          <a:p>
            <a:pPr marL="0" indent="0" algn="just">
              <a:buClr>
                <a:srgbClr val="0B5ED7"/>
              </a:buClr>
              <a:buNone/>
            </a:pPr>
            <a:r>
              <a:rPr lang="en-IN" sz="2000" b="1" dirty="0">
                <a:solidFill>
                  <a:srgbClr val="0B5ED7"/>
                </a:solidFill>
                <a:latin typeface="Times New Roman" pitchFamily="18" charset="0"/>
                <a:cs typeface="Times New Roman" pitchFamily="18" charset="0"/>
              </a:rPr>
              <a:t>4. Final comments:</a:t>
            </a:r>
            <a:endParaRPr lang="en-IN" sz="800" dirty="0">
              <a:latin typeface="Times New Roman" pitchFamily="18" charset="0"/>
              <a:cs typeface="Times New Roman" pitchFamily="18" charset="0"/>
            </a:endParaRPr>
          </a:p>
          <a:p>
            <a:pPr marL="0" indent="0" algn="just">
              <a:buClr>
                <a:srgbClr val="0B5ED7"/>
              </a:buClr>
              <a:buNone/>
            </a:pPr>
            <a:r>
              <a:rPr lang="en-IN" sz="2000" dirty="0">
                <a:solidFill>
                  <a:srgbClr val="A50021"/>
                </a:solidFill>
                <a:latin typeface="Times New Roman" pitchFamily="18" charset="0"/>
                <a:cs typeface="Times New Roman" pitchFamily="18" charset="0"/>
              </a:rPr>
              <a:t>Advantages:</a:t>
            </a:r>
            <a:endParaRPr lang="en-IN" sz="800" dirty="0">
              <a:solidFill>
                <a:srgbClr val="A50021"/>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k-Means is simple and can be used for a wide variety of object types.</a:t>
            </a:r>
          </a:p>
          <a:p>
            <a:pPr algn="just">
              <a:buClr>
                <a:srgbClr val="0B5ED7"/>
              </a:buClr>
              <a:buFont typeface="Arial" panose="020B0604020202020204" pitchFamily="34" charset="0"/>
              <a:buChar char="•"/>
            </a:pPr>
            <a:endParaRPr lang="en-US" sz="800" dirty="0">
              <a:latin typeface="Times New Roman" panose="02020603050405020304" pitchFamily="18" charset="0"/>
              <a:cs typeface="Times New Roman" panose="02020603050405020304" pitchFamily="18" charset="0"/>
            </a:endParaRPr>
          </a:p>
          <a:p>
            <a:pPr algn="just">
              <a:buClr>
                <a:srgbClr val="0B5ED7"/>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also efficient both from storage requirement and execution time point of views. By saving distance information from one iteration to the next, the actual number of distance calculations, that must be made can be reduced (specially, as it reaches towards the termination).</a:t>
            </a:r>
          </a:p>
          <a:p>
            <a:pPr marL="0" indent="0" algn="just">
              <a:buNone/>
            </a:pPr>
            <a:endParaRPr lang="en-US" sz="800" dirty="0">
              <a:solidFill>
                <a:srgbClr val="0B5ED7"/>
              </a:solidFill>
              <a:latin typeface="Times New Roman" pitchFamily="18" charset="0"/>
              <a:cs typeface="Times New Roman" pitchFamily="18" charset="0"/>
            </a:endParaRPr>
          </a:p>
          <a:p>
            <a:pPr marL="0" indent="0" algn="just">
              <a:buNone/>
            </a:pPr>
            <a:r>
              <a:rPr lang="en-IN" sz="2000" dirty="0">
                <a:solidFill>
                  <a:srgbClr val="A50021"/>
                </a:solidFill>
                <a:latin typeface="Times New Roman" pitchFamily="18" charset="0"/>
                <a:cs typeface="Times New Roman" pitchFamily="18" charset="0"/>
              </a:rPr>
              <a:t>Limitations:</a:t>
            </a: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The k-Means is not suitable for all types of data. For example, k-Means does not work on categorical data because mean cannot be defined.</a:t>
            </a:r>
          </a:p>
          <a:p>
            <a:pPr algn="just">
              <a:buClr>
                <a:srgbClr val="0B5ED7"/>
              </a:buClr>
              <a:buFont typeface="Arial" panose="020B0604020202020204" pitchFamily="34" charset="0"/>
              <a:buChar char="•"/>
            </a:pPr>
            <a:endParaRPr lang="en-IN" sz="800" dirty="0">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k-means finds a local optima and may actually minimize the global optimum.</a:t>
            </a: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23</a:t>
            </a:fld>
            <a:endParaRPr lang="en-IN" dirty="0">
              <a:solidFill>
                <a:srgbClr val="04617B">
                  <a:shade val="90000"/>
                </a:srgbClr>
              </a:solidFill>
            </a:endParaRPr>
          </a:p>
        </p:txBody>
      </p:sp>
    </p:spTree>
    <p:extLst>
      <p:ext uri="{BB962C8B-B14F-4D97-AF65-F5344CB8AC3E}">
        <p14:creationId xmlns:p14="http://schemas.microsoft.com/office/powerpoint/2010/main" val="4090034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613770"/>
          </a:xfrm>
        </p:spPr>
        <p:txBody>
          <a:bodyPr>
            <a:noAutofit/>
          </a:bodyPr>
          <a:lstStyle/>
          <a:p>
            <a:r>
              <a:rPr lang="en-US" sz="2800" dirty="0">
                <a:solidFill>
                  <a:srgbClr val="A50021"/>
                </a:solidFill>
                <a:latin typeface="Times New Roman" pitchFamily="18" charset="0"/>
                <a:cs typeface="Times New Roman" pitchFamily="18" charset="0"/>
              </a:rPr>
              <a:t>Comments on k-Means algorithm</a:t>
            </a:r>
            <a:endParaRPr lang="en-IN" sz="28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891202"/>
            <a:ext cx="8697431" cy="5311189"/>
          </a:xfrm>
        </p:spPr>
        <p:txBody>
          <a:bodyPr>
            <a:noAutofit/>
          </a:bodyPr>
          <a:lstStyle/>
          <a:p>
            <a:pPr marL="0" indent="0" algn="just">
              <a:buClr>
                <a:srgbClr val="0B5ED7"/>
              </a:buClr>
              <a:buNone/>
            </a:pPr>
            <a:r>
              <a:rPr lang="en-IN" sz="2000" b="1" dirty="0">
                <a:solidFill>
                  <a:srgbClr val="0B5ED7"/>
                </a:solidFill>
                <a:latin typeface="Times New Roman" pitchFamily="18" charset="0"/>
                <a:cs typeface="Times New Roman" pitchFamily="18" charset="0"/>
              </a:rPr>
              <a:t>4. Final comments:</a:t>
            </a:r>
            <a:endParaRPr lang="en-IN" sz="2000" dirty="0">
              <a:solidFill>
                <a:srgbClr val="A50021"/>
              </a:solidFill>
              <a:latin typeface="Times New Roman" pitchFamily="18" charset="0"/>
              <a:cs typeface="Times New Roman" pitchFamily="18" charset="0"/>
            </a:endParaRPr>
          </a:p>
          <a:p>
            <a:pPr marL="0" indent="0" algn="just">
              <a:buClr>
                <a:srgbClr val="0B5ED7"/>
              </a:buClr>
              <a:buNone/>
            </a:pPr>
            <a:r>
              <a:rPr lang="en-IN" sz="2000" dirty="0">
                <a:solidFill>
                  <a:srgbClr val="A50021"/>
                </a:solidFill>
                <a:latin typeface="Times New Roman" pitchFamily="18" charset="0"/>
                <a:cs typeface="Times New Roman" pitchFamily="18" charset="0"/>
              </a:rPr>
              <a:t>Limitations :</a:t>
            </a:r>
          </a:p>
          <a:p>
            <a:pPr marL="0" indent="0" algn="just">
              <a:buClr>
                <a:srgbClr val="0B5ED7"/>
              </a:buClr>
              <a:buNone/>
            </a:pPr>
            <a:endParaRPr lang="en-IN" sz="800" dirty="0">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k-means has </a:t>
            </a:r>
            <a:r>
              <a:rPr lang="en-IN" sz="2000" dirty="0">
                <a:solidFill>
                  <a:srgbClr val="0B5ED7"/>
                </a:solidFill>
                <a:latin typeface="Times New Roman" pitchFamily="18" charset="0"/>
                <a:cs typeface="Times New Roman" pitchFamily="18" charset="0"/>
              </a:rPr>
              <a:t>trouble clustering data that contains outliers</a:t>
            </a:r>
            <a:r>
              <a:rPr lang="en-IN" sz="2000" dirty="0">
                <a:latin typeface="Times New Roman" pitchFamily="18" charset="0"/>
                <a:cs typeface="Times New Roman" pitchFamily="18" charset="0"/>
              </a:rPr>
              <a:t>. When the SSE is used as objective function, outliers can unduly influence the cluster that are produced. More precisely, in the presence of outliers, the cluster centroids, in fact, not truly as representative as they would be otherwise. It also influence the SSE measure as well.</a:t>
            </a:r>
          </a:p>
          <a:p>
            <a:pPr algn="just">
              <a:buClr>
                <a:srgbClr val="0B5ED7"/>
              </a:buClr>
              <a:buFont typeface="Arial" panose="020B0604020202020204" pitchFamily="34" charset="0"/>
              <a:buChar char="•"/>
            </a:pPr>
            <a:endParaRPr lang="en-IN" sz="800" dirty="0">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k-Means algorithm </a:t>
            </a:r>
            <a:r>
              <a:rPr lang="en-IN" sz="2000" dirty="0">
                <a:solidFill>
                  <a:srgbClr val="0B5ED7"/>
                </a:solidFill>
                <a:latin typeface="Times New Roman" pitchFamily="18" charset="0"/>
                <a:cs typeface="Times New Roman" pitchFamily="18" charset="0"/>
              </a:rPr>
              <a:t>cannot handle non-globular clusters</a:t>
            </a:r>
            <a:r>
              <a:rPr lang="en-IN" sz="2000" dirty="0">
                <a:latin typeface="Times New Roman" pitchFamily="18" charset="0"/>
                <a:cs typeface="Times New Roman" pitchFamily="18" charset="0"/>
              </a:rPr>
              <a:t>, clusters of different sizes and densities.</a:t>
            </a:r>
          </a:p>
          <a:p>
            <a:pPr algn="just">
              <a:buClr>
                <a:srgbClr val="0B5ED7"/>
              </a:buClr>
              <a:buFont typeface="Arial" panose="020B0604020202020204" pitchFamily="34" charset="0"/>
              <a:buChar char="•"/>
            </a:pPr>
            <a:endParaRPr lang="en-IN" sz="800" dirty="0">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k-Means algorithm not really beyond the scalability issue (and not so practical for large databases).</a:t>
            </a: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24</a:t>
            </a:fld>
            <a:endParaRPr lang="en-IN" dirty="0">
              <a:solidFill>
                <a:srgbClr val="04617B">
                  <a:shade val="90000"/>
                </a:srgbClr>
              </a:solidFill>
            </a:endParaRPr>
          </a:p>
        </p:txBody>
      </p:sp>
    </p:spTree>
    <p:extLst>
      <p:ext uri="{BB962C8B-B14F-4D97-AF65-F5344CB8AC3E}">
        <p14:creationId xmlns:p14="http://schemas.microsoft.com/office/powerpoint/2010/main" val="1433993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Autofit/>
          </a:bodyPr>
          <a:lstStyle/>
          <a:p>
            <a:r>
              <a:rPr lang="en-US" sz="2800" dirty="0">
                <a:solidFill>
                  <a:srgbClr val="A50021"/>
                </a:solidFill>
                <a:latin typeface="Times New Roman" pitchFamily="18" charset="0"/>
                <a:cs typeface="Times New Roman" pitchFamily="18" charset="0"/>
              </a:rPr>
              <a:t>Comments on k-Means algorithm</a:t>
            </a:r>
            <a:endParaRPr lang="en-IN" sz="28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891202"/>
            <a:ext cx="8697431" cy="5311189"/>
          </a:xfrm>
        </p:spPr>
        <p:txBody>
          <a:bodyPr>
            <a:noAutofit/>
          </a:bodyPr>
          <a:lstStyle/>
          <a:p>
            <a:pPr marL="0" indent="0" algn="just">
              <a:buClr>
                <a:srgbClr val="0B5ED7"/>
              </a:buClr>
              <a:buNone/>
            </a:pPr>
            <a:endParaRPr lang="en-IN" sz="2000" dirty="0">
              <a:solidFill>
                <a:srgbClr val="A50021"/>
              </a:solidFill>
              <a:latin typeface="Times New Roman" pitchFamily="18" charset="0"/>
              <a:cs typeface="Times New Roman" pitchFamily="18" charset="0"/>
            </a:endParaRPr>
          </a:p>
          <a:p>
            <a:pPr marL="0" indent="0" algn="just">
              <a:buClr>
                <a:srgbClr val="0B5ED7"/>
              </a:buClr>
              <a:buNone/>
            </a:pPr>
            <a:endParaRPr lang="en-IN" sz="8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25</a:t>
            </a:fld>
            <a:endParaRPr lang="en-IN" dirty="0">
              <a:solidFill>
                <a:srgbClr val="04617B">
                  <a:shade val="90000"/>
                </a:srgb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79" y="1062399"/>
            <a:ext cx="4079208" cy="225673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2234" y="1061297"/>
            <a:ext cx="3833356" cy="236469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8981" y="3570732"/>
            <a:ext cx="3726503" cy="2070895"/>
          </a:xfrm>
          <a:prstGeom prst="rect">
            <a:avLst/>
          </a:prstGeom>
        </p:spPr>
      </p:pic>
      <p:sp>
        <p:nvSpPr>
          <p:cNvPr id="9" name="TextBox 8"/>
          <p:cNvSpPr txBox="1"/>
          <p:nvPr/>
        </p:nvSpPr>
        <p:spPr>
          <a:xfrm>
            <a:off x="3059411" y="5456961"/>
            <a:ext cx="2950234" cy="369332"/>
          </a:xfrm>
          <a:prstGeom prst="rect">
            <a:avLst/>
          </a:prstGeom>
          <a:noFill/>
        </p:spPr>
        <p:txBody>
          <a:bodyPr wrap="square" rtlCol="0">
            <a:spAutoFit/>
          </a:bodyPr>
          <a:lstStyle/>
          <a:p>
            <a:r>
              <a:rPr lang="en-IN" dirty="0"/>
              <a:t>Non-convex shaped clusters</a:t>
            </a:r>
          </a:p>
        </p:txBody>
      </p:sp>
      <p:sp>
        <p:nvSpPr>
          <p:cNvPr id="10" name="TextBox 9"/>
          <p:cNvSpPr txBox="1"/>
          <p:nvPr/>
        </p:nvSpPr>
        <p:spPr>
          <a:xfrm>
            <a:off x="5049110" y="3087639"/>
            <a:ext cx="3357672" cy="369332"/>
          </a:xfrm>
          <a:prstGeom prst="rect">
            <a:avLst/>
          </a:prstGeom>
          <a:noFill/>
        </p:spPr>
        <p:txBody>
          <a:bodyPr wrap="square" rtlCol="0">
            <a:spAutoFit/>
          </a:bodyPr>
          <a:lstStyle/>
          <a:p>
            <a:r>
              <a:rPr lang="en-IN" dirty="0"/>
              <a:t>Cluster with different densities</a:t>
            </a:r>
          </a:p>
        </p:txBody>
      </p:sp>
      <p:sp>
        <p:nvSpPr>
          <p:cNvPr id="11" name="TextBox 10"/>
          <p:cNvSpPr txBox="1"/>
          <p:nvPr/>
        </p:nvSpPr>
        <p:spPr>
          <a:xfrm>
            <a:off x="1092759" y="3106836"/>
            <a:ext cx="2950234" cy="369332"/>
          </a:xfrm>
          <a:prstGeom prst="rect">
            <a:avLst/>
          </a:prstGeom>
          <a:noFill/>
        </p:spPr>
        <p:txBody>
          <a:bodyPr wrap="square" rtlCol="0">
            <a:spAutoFit/>
          </a:bodyPr>
          <a:lstStyle/>
          <a:p>
            <a:r>
              <a:rPr lang="en-IN" dirty="0"/>
              <a:t>Cluster with different sizes</a:t>
            </a:r>
          </a:p>
        </p:txBody>
      </p:sp>
      <p:sp>
        <p:nvSpPr>
          <p:cNvPr id="12" name="Content Placeholder 2"/>
          <p:cNvSpPr txBox="1">
            <a:spLocks/>
          </p:cNvSpPr>
          <p:nvPr/>
        </p:nvSpPr>
        <p:spPr>
          <a:xfrm>
            <a:off x="319772" y="6077888"/>
            <a:ext cx="8572830"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a:solidFill>
                  <a:srgbClr val="0B5ED7"/>
                </a:solidFill>
                <a:cs typeface="Times New Roman" pitchFamily="18" charset="0"/>
              </a:rPr>
              <a:t>Fig 24.6: </a:t>
            </a:r>
            <a:r>
              <a:rPr lang="en-IN" sz="1600" b="1" dirty="0">
                <a:solidFill>
                  <a:srgbClr val="0B5ED7"/>
                </a:solidFill>
                <a:cs typeface="Times New Roman" pitchFamily="18" charset="0"/>
              </a:rPr>
              <a:t>Some failure instance of k-Means algorithm</a:t>
            </a:r>
            <a:endParaRPr lang="en-US" sz="18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598005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601414"/>
          </a:xfrm>
        </p:spPr>
        <p:txBody>
          <a:bodyPr>
            <a:noAutofit/>
          </a:bodyPr>
          <a:lstStyle/>
          <a:p>
            <a:r>
              <a:rPr lang="en-US" sz="2400" dirty="0">
                <a:solidFill>
                  <a:srgbClr val="A50021"/>
                </a:solidFill>
                <a:latin typeface="Times New Roman" pitchFamily="18" charset="0"/>
                <a:cs typeface="Times New Roman" pitchFamily="18" charset="0"/>
              </a:rPr>
              <a:t>Different variants of k-means algorithm</a:t>
            </a:r>
            <a:endParaRPr lang="en-IN" sz="24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257471" y="828338"/>
            <a:ext cx="8697431" cy="5311189"/>
          </a:xfrm>
        </p:spPr>
        <p:txBody>
          <a:bodyPr>
            <a:noAutofit/>
          </a:bodyPr>
          <a:lstStyle/>
          <a:p>
            <a:pPr marL="0" indent="0" algn="just">
              <a:buClr>
                <a:srgbClr val="0B5ED7"/>
              </a:buClr>
              <a:buNone/>
            </a:pPr>
            <a:r>
              <a:rPr lang="en-IN" sz="2000" dirty="0">
                <a:latin typeface="Times New Roman" pitchFamily="18" charset="0"/>
                <a:cs typeface="Times New Roman" pitchFamily="18" charset="0"/>
              </a:rPr>
              <a:t>There are a quite few variants of the k-Means algorithm. These can differ in the procedure of selecting the initial </a:t>
            </a:r>
            <a:r>
              <a:rPr lang="en-IN" sz="2000" i="1" dirty="0">
                <a:latin typeface="Times New Roman" pitchFamily="18" charset="0"/>
                <a:cs typeface="Times New Roman" pitchFamily="18" charset="0"/>
              </a:rPr>
              <a:t>k</a:t>
            </a:r>
            <a:r>
              <a:rPr lang="en-IN" sz="2000" dirty="0">
                <a:latin typeface="Times New Roman" pitchFamily="18" charset="0"/>
                <a:cs typeface="Times New Roman" pitchFamily="18" charset="0"/>
              </a:rPr>
              <a:t> means, the calculation of proximity and strategy for calculating cluster means. Another variants of k-means to cluster categorical data.</a:t>
            </a:r>
          </a:p>
          <a:p>
            <a:pPr marL="0" indent="0" algn="just">
              <a:buClr>
                <a:srgbClr val="0B5ED7"/>
              </a:buClr>
              <a:buNone/>
            </a:pPr>
            <a:r>
              <a:rPr lang="en-IN" sz="2000" dirty="0">
                <a:latin typeface="Times New Roman" pitchFamily="18" charset="0"/>
                <a:cs typeface="Times New Roman" pitchFamily="18" charset="0"/>
              </a:rPr>
              <a:t>Few variant of k-Means algorithm includes</a:t>
            </a: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Bisecting k-Means (addressing the issue of initial choice of cluster means).</a:t>
            </a:r>
          </a:p>
          <a:p>
            <a:pPr marL="736092" lvl="1" indent="-342900" algn="just">
              <a:buClr>
                <a:srgbClr val="0B5ED7"/>
              </a:buClr>
              <a:buFont typeface="+mj-lt"/>
              <a:buAutoNum type="arabicPeriod"/>
            </a:pPr>
            <a:r>
              <a:rPr lang="en-IN" sz="1800" dirty="0">
                <a:latin typeface="Times New Roman" pitchFamily="18" charset="0"/>
                <a:cs typeface="Times New Roman" pitchFamily="18" charset="0"/>
              </a:rPr>
              <a:t>M. Steinbach, G. </a:t>
            </a:r>
            <a:r>
              <a:rPr lang="en-IN" sz="1800" dirty="0" err="1">
                <a:latin typeface="Times New Roman" pitchFamily="18" charset="0"/>
                <a:cs typeface="Times New Roman" pitchFamily="18" charset="0"/>
              </a:rPr>
              <a:t>Karypis</a:t>
            </a:r>
            <a:r>
              <a:rPr lang="en-IN" sz="1800" dirty="0">
                <a:latin typeface="Times New Roman" pitchFamily="18" charset="0"/>
                <a:cs typeface="Times New Roman" pitchFamily="18" charset="0"/>
              </a:rPr>
              <a:t> and V. Kumar “A comparison of document clustering techniques”, </a:t>
            </a:r>
            <a:r>
              <a:rPr lang="en-IN" sz="1800" i="1" dirty="0">
                <a:latin typeface="Times New Roman" pitchFamily="18" charset="0"/>
                <a:cs typeface="Times New Roman" pitchFamily="18" charset="0"/>
              </a:rPr>
              <a:t>Proceedings of KDD workshop on Text mining, </a:t>
            </a:r>
            <a:r>
              <a:rPr lang="en-IN" sz="1800" dirty="0">
                <a:latin typeface="Times New Roman" pitchFamily="18" charset="0"/>
                <a:cs typeface="Times New Roman" pitchFamily="18" charset="0"/>
              </a:rPr>
              <a:t>2000</a:t>
            </a:r>
            <a:r>
              <a:rPr lang="en-IN" sz="1800" i="1" dirty="0">
                <a:latin typeface="Times New Roman" pitchFamily="18" charset="0"/>
                <a:cs typeface="Times New Roman" pitchFamily="18" charset="0"/>
              </a:rPr>
              <a:t>.</a:t>
            </a: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Mean of clusters (Proposing various strategies to define means and variants of means).</a:t>
            </a:r>
          </a:p>
          <a:p>
            <a:pPr lvl="1" algn="just">
              <a:buClr>
                <a:srgbClr val="0B5ED7"/>
              </a:buClr>
              <a:buFont typeface="Arial" panose="020B0604020202020204" pitchFamily="34" charset="0"/>
              <a:buChar char="•"/>
            </a:pPr>
            <a:r>
              <a:rPr lang="en-IN" sz="1800" dirty="0">
                <a:latin typeface="Times New Roman" pitchFamily="18" charset="0"/>
                <a:cs typeface="Times New Roman" pitchFamily="18" charset="0"/>
              </a:rPr>
              <a:t>B. </a:t>
            </a:r>
            <a:r>
              <a:rPr lang="en-IN" sz="1800" dirty="0" err="1">
                <a:latin typeface="Times New Roman" pitchFamily="18" charset="0"/>
                <a:cs typeface="Times New Roman" pitchFamily="18" charset="0"/>
              </a:rPr>
              <a:t>zhan</a:t>
            </a:r>
            <a:r>
              <a:rPr lang="en-IN" sz="1800" dirty="0">
                <a:latin typeface="Times New Roman" pitchFamily="18" charset="0"/>
                <a:cs typeface="Times New Roman" pitchFamily="18" charset="0"/>
              </a:rPr>
              <a:t> “Generalised k-Harmonic means – Dynamic weighting of data in unsupervised learning”, </a:t>
            </a:r>
            <a:r>
              <a:rPr lang="en-IN" sz="1800" i="1" dirty="0">
                <a:latin typeface="Times New Roman" pitchFamily="18" charset="0"/>
                <a:cs typeface="Times New Roman" pitchFamily="18" charset="0"/>
              </a:rPr>
              <a:t>Technical report, HP Labs</a:t>
            </a:r>
            <a:r>
              <a:rPr lang="en-IN" sz="1800" dirty="0">
                <a:latin typeface="Times New Roman" pitchFamily="18" charset="0"/>
                <a:cs typeface="Times New Roman" pitchFamily="18" charset="0"/>
              </a:rPr>
              <a:t>, 2000.</a:t>
            </a:r>
          </a:p>
          <a:p>
            <a:pPr lvl="1" algn="just">
              <a:buClr>
                <a:srgbClr val="0B5ED7"/>
              </a:buClr>
              <a:buFont typeface="Arial" panose="020B0604020202020204" pitchFamily="34" charset="0"/>
              <a:buChar char="•"/>
            </a:pPr>
            <a:r>
              <a:rPr lang="en-IN" sz="1800" dirty="0">
                <a:latin typeface="Times New Roman" pitchFamily="18" charset="0"/>
                <a:cs typeface="Times New Roman" pitchFamily="18" charset="0"/>
              </a:rPr>
              <a:t>A. D. </a:t>
            </a:r>
            <a:r>
              <a:rPr lang="en-IN" sz="1800" dirty="0" err="1">
                <a:latin typeface="Times New Roman" pitchFamily="18" charset="0"/>
                <a:cs typeface="Times New Roman" pitchFamily="18" charset="0"/>
              </a:rPr>
              <a:t>Chaturvedi</a:t>
            </a:r>
            <a:r>
              <a:rPr lang="en-IN" sz="1800" dirty="0">
                <a:latin typeface="Times New Roman" pitchFamily="18" charset="0"/>
                <a:cs typeface="Times New Roman" pitchFamily="18" charset="0"/>
              </a:rPr>
              <a:t>, P. E. Green, J. D. Carroll, “k-Modes clustering”, </a:t>
            </a:r>
            <a:r>
              <a:rPr lang="en-IN" sz="1800" i="1" dirty="0">
                <a:latin typeface="Times New Roman" pitchFamily="18" charset="0"/>
                <a:cs typeface="Times New Roman" pitchFamily="18" charset="0"/>
              </a:rPr>
              <a:t>Journal of classification</a:t>
            </a:r>
            <a:r>
              <a:rPr lang="en-IN" sz="1800" dirty="0">
                <a:latin typeface="Times New Roman" pitchFamily="18" charset="0"/>
                <a:cs typeface="Times New Roman" pitchFamily="18" charset="0"/>
              </a:rPr>
              <a:t>, Vol. 18, PP. 35-36, 2001.</a:t>
            </a:r>
          </a:p>
          <a:p>
            <a:pPr lvl="1" algn="just">
              <a:buClr>
                <a:srgbClr val="0B5ED7"/>
              </a:buClr>
              <a:buFont typeface="Arial" panose="020B0604020202020204" pitchFamily="34" charset="0"/>
              <a:buChar char="•"/>
            </a:pPr>
            <a:r>
              <a:rPr lang="en-IN" sz="1800" dirty="0">
                <a:latin typeface="Times New Roman" pitchFamily="18" charset="0"/>
                <a:cs typeface="Times New Roman" pitchFamily="18" charset="0"/>
              </a:rPr>
              <a:t>D. </a:t>
            </a:r>
            <a:r>
              <a:rPr lang="en-IN" sz="1800" dirty="0" err="1">
                <a:latin typeface="Times New Roman" pitchFamily="18" charset="0"/>
                <a:cs typeface="Times New Roman" pitchFamily="18" charset="0"/>
              </a:rPr>
              <a:t>Pelleg</a:t>
            </a:r>
            <a:r>
              <a:rPr lang="en-IN" sz="1800" dirty="0">
                <a:latin typeface="Times New Roman" pitchFamily="18" charset="0"/>
                <a:cs typeface="Times New Roman" pitchFamily="18" charset="0"/>
              </a:rPr>
              <a:t>, A. Moore, “x-Means: Extending k-Means with efficient estimation of the number of clusters”, </a:t>
            </a:r>
            <a:r>
              <a:rPr lang="en-IN" sz="1800" i="1" dirty="0">
                <a:latin typeface="Times New Roman" pitchFamily="18" charset="0"/>
                <a:cs typeface="Times New Roman" pitchFamily="18" charset="0"/>
              </a:rPr>
              <a:t>17</a:t>
            </a:r>
            <a:r>
              <a:rPr lang="en-IN" sz="1800" i="1" baseline="30000" dirty="0">
                <a:latin typeface="Times New Roman" pitchFamily="18" charset="0"/>
                <a:cs typeface="Times New Roman" pitchFamily="18" charset="0"/>
              </a:rPr>
              <a:t>th</a:t>
            </a:r>
            <a:r>
              <a:rPr lang="en-IN" sz="1800" i="1" dirty="0">
                <a:latin typeface="Times New Roman" pitchFamily="18" charset="0"/>
                <a:cs typeface="Times New Roman" pitchFamily="18" charset="0"/>
              </a:rPr>
              <a:t> International conference on Machine Learning, </a:t>
            </a:r>
            <a:r>
              <a:rPr lang="en-IN" sz="1800" dirty="0">
                <a:latin typeface="Times New Roman" pitchFamily="18" charset="0"/>
                <a:cs typeface="Times New Roman" pitchFamily="18" charset="0"/>
              </a:rPr>
              <a:t>2000.</a:t>
            </a:r>
          </a:p>
          <a:p>
            <a:pPr lvl="1" algn="just">
              <a:buClr>
                <a:srgbClr val="0B5ED7"/>
              </a:buClr>
              <a:buFont typeface="Arial" panose="020B0604020202020204" pitchFamily="34" charset="0"/>
              <a:buChar char="•"/>
            </a:pPr>
            <a:endParaRPr lang="en-IN" sz="1800" dirty="0">
              <a:latin typeface="Times New Roman" pitchFamily="18" charset="0"/>
              <a:cs typeface="Times New Roman" pitchFamily="18" charset="0"/>
            </a:endParaRPr>
          </a:p>
          <a:p>
            <a:pPr marL="0" indent="0" algn="just">
              <a:buClr>
                <a:srgbClr val="0B5ED7"/>
              </a:buClr>
              <a:buNone/>
            </a:pPr>
            <a:endParaRPr lang="en-US" sz="2000" i="1" dirty="0">
              <a:latin typeface="Times New Roman" pitchFamily="18" charset="0"/>
              <a:cs typeface="Times New Roman" pitchFamily="18" charset="0"/>
            </a:endParaRPr>
          </a:p>
          <a:p>
            <a:pPr algn="just"/>
            <a:endParaRPr lang="en-US" sz="2000" i="1"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26</a:t>
            </a:fld>
            <a:endParaRPr lang="en-IN" dirty="0">
              <a:solidFill>
                <a:srgbClr val="04617B">
                  <a:shade val="90000"/>
                </a:srgbClr>
              </a:solidFill>
            </a:endParaRPr>
          </a:p>
        </p:txBody>
      </p:sp>
    </p:spTree>
    <p:extLst>
      <p:ext uri="{BB962C8B-B14F-4D97-AF65-F5344CB8AC3E}">
        <p14:creationId xmlns:p14="http://schemas.microsoft.com/office/powerpoint/2010/main" val="3445709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251202"/>
            <a:ext cx="8425339" cy="502560"/>
          </a:xfrm>
        </p:spPr>
        <p:txBody>
          <a:bodyPr>
            <a:noAutofit/>
          </a:bodyPr>
          <a:lstStyle/>
          <a:p>
            <a:r>
              <a:rPr lang="en-US" sz="2400" dirty="0">
                <a:solidFill>
                  <a:srgbClr val="A50021"/>
                </a:solidFill>
                <a:latin typeface="Times New Roman" pitchFamily="18" charset="0"/>
                <a:cs typeface="Times New Roman" pitchFamily="18" charset="0"/>
              </a:rPr>
              <a:t>Different variants of k-means algorithm</a:t>
            </a:r>
            <a:endParaRPr lang="en-IN" sz="24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891202"/>
            <a:ext cx="8362293" cy="5311189"/>
          </a:xfrm>
        </p:spPr>
        <p:txBody>
          <a:bodyPr>
            <a:noAutofit/>
          </a:bodyPr>
          <a:lstStyle/>
          <a:p>
            <a:pPr lvl="1" algn="just">
              <a:buClr>
                <a:srgbClr val="0B5ED7"/>
              </a:buClr>
              <a:buFont typeface="Arial" panose="020B0604020202020204" pitchFamily="34" charset="0"/>
              <a:buChar char="•"/>
            </a:pPr>
            <a:r>
              <a:rPr lang="en-IN" sz="2000" dirty="0">
                <a:latin typeface="Times New Roman" pitchFamily="18" charset="0"/>
                <a:cs typeface="Times New Roman" pitchFamily="18" charset="0"/>
              </a:rPr>
              <a:t>N. B. Karayiannis, M. M. Randolph, “Non-Euclidean c-Means clustering algorithm”, </a:t>
            </a:r>
            <a:r>
              <a:rPr lang="en-IN" sz="2000" i="1" dirty="0">
                <a:latin typeface="Times New Roman" pitchFamily="18" charset="0"/>
                <a:cs typeface="Times New Roman" pitchFamily="18" charset="0"/>
              </a:rPr>
              <a:t>Intelligent data analysis journal</a:t>
            </a:r>
            <a:r>
              <a:rPr lang="en-IN" sz="2000" dirty="0">
                <a:latin typeface="Times New Roman" pitchFamily="18" charset="0"/>
                <a:cs typeface="Times New Roman" pitchFamily="18" charset="0"/>
              </a:rPr>
              <a:t>, Vol 7(5), PP 405-425, 2003.</a:t>
            </a:r>
          </a:p>
          <a:p>
            <a:pPr lvl="1" algn="just">
              <a:buClr>
                <a:srgbClr val="0B5ED7"/>
              </a:buClr>
              <a:buFont typeface="Arial" panose="020B0604020202020204" pitchFamily="34" charset="0"/>
              <a:buChar char="•"/>
            </a:pPr>
            <a:endParaRPr lang="en-IN" sz="800" dirty="0">
              <a:latin typeface="Times New Roman" pitchFamily="18" charset="0"/>
              <a:cs typeface="Times New Roman" pitchFamily="18" charset="0"/>
            </a:endParaRPr>
          </a:p>
          <a:p>
            <a:pPr lvl="1" algn="just">
              <a:buClr>
                <a:srgbClr val="0B5ED7"/>
              </a:buClr>
              <a:buFont typeface="Arial" panose="020B0604020202020204" pitchFamily="34" charset="0"/>
              <a:buChar char="•"/>
            </a:pPr>
            <a:r>
              <a:rPr lang="en-IN" sz="2000" dirty="0">
                <a:latin typeface="Times New Roman" pitchFamily="18" charset="0"/>
                <a:cs typeface="Times New Roman" pitchFamily="18" charset="0"/>
              </a:rPr>
              <a:t>V. J. </a:t>
            </a:r>
            <a:r>
              <a:rPr lang="en-IN" sz="2000" dirty="0" err="1">
                <a:latin typeface="Times New Roman" pitchFamily="18" charset="0"/>
                <a:cs typeface="Times New Roman" pitchFamily="18" charset="0"/>
              </a:rPr>
              <a:t>Olivera</a:t>
            </a:r>
            <a:r>
              <a:rPr lang="en-IN" sz="2000" dirty="0">
                <a:latin typeface="Times New Roman" pitchFamily="18" charset="0"/>
                <a:cs typeface="Times New Roman" pitchFamily="18" charset="0"/>
              </a:rPr>
              <a:t>, W. </a:t>
            </a:r>
            <a:r>
              <a:rPr lang="en-IN" sz="2000" dirty="0" err="1">
                <a:latin typeface="Times New Roman" pitchFamily="18" charset="0"/>
                <a:cs typeface="Times New Roman" pitchFamily="18" charset="0"/>
              </a:rPr>
              <a:t>Pedrycy</a:t>
            </a:r>
            <a:r>
              <a:rPr lang="en-IN" sz="2000" dirty="0">
                <a:latin typeface="Times New Roman" pitchFamily="18" charset="0"/>
                <a:cs typeface="Times New Roman" pitchFamily="18" charset="0"/>
              </a:rPr>
              <a:t>, “Advances in Fuzzy clustering and its applications”, Edited book. John Wiley [2007]. (Fuzzy c-Means algorithm).</a:t>
            </a:r>
          </a:p>
          <a:p>
            <a:pPr lvl="1" algn="just">
              <a:buClr>
                <a:srgbClr val="0B5ED7"/>
              </a:buClr>
              <a:buFont typeface="Arial" panose="020B0604020202020204" pitchFamily="34" charset="0"/>
              <a:buChar char="•"/>
            </a:pPr>
            <a:endParaRPr lang="en-IN" sz="800" dirty="0">
              <a:latin typeface="Times New Roman" pitchFamily="18" charset="0"/>
              <a:cs typeface="Times New Roman" pitchFamily="18" charset="0"/>
            </a:endParaRPr>
          </a:p>
          <a:p>
            <a:pPr lvl="1" algn="just">
              <a:buClr>
                <a:srgbClr val="0B5ED7"/>
              </a:buClr>
              <a:buFont typeface="Arial" panose="020B0604020202020204" pitchFamily="34" charset="0"/>
              <a:buChar char="•"/>
            </a:pPr>
            <a:r>
              <a:rPr lang="en-IN" sz="2000" dirty="0">
                <a:latin typeface="Times New Roman" pitchFamily="18" charset="0"/>
                <a:cs typeface="Times New Roman" pitchFamily="18" charset="0"/>
              </a:rPr>
              <a:t>A. K. Jain and R. C. </a:t>
            </a:r>
            <a:r>
              <a:rPr lang="en-IN" sz="2000" dirty="0" err="1">
                <a:latin typeface="Times New Roman" pitchFamily="18" charset="0"/>
                <a:cs typeface="Times New Roman" pitchFamily="18" charset="0"/>
              </a:rPr>
              <a:t>Bubes</a:t>
            </a:r>
            <a:r>
              <a:rPr lang="en-IN" sz="2000" dirty="0">
                <a:latin typeface="Times New Roman" pitchFamily="18" charset="0"/>
                <a:cs typeface="Times New Roman" pitchFamily="18" charset="0"/>
              </a:rPr>
              <a:t>, “Algorithms for clustering Data”, Prentice Hall, 1988. </a:t>
            </a:r>
          </a:p>
          <a:p>
            <a:pPr marL="393192" lvl="1" indent="0" algn="just">
              <a:buClr>
                <a:srgbClr val="0B5ED7"/>
              </a:buClr>
              <a:buNone/>
            </a:pPr>
            <a:r>
              <a:rPr lang="en-IN" sz="2000" dirty="0">
                <a:latin typeface="Times New Roman" pitchFamily="18" charset="0"/>
                <a:cs typeface="Times New Roman" pitchFamily="18" charset="0"/>
              </a:rPr>
              <a:t>    Online book at </a:t>
            </a:r>
            <a:r>
              <a:rPr lang="en-IN" sz="2000" u="sng" dirty="0">
                <a:solidFill>
                  <a:srgbClr val="0B5ED7"/>
                </a:solidFill>
                <a:latin typeface="Times New Roman" pitchFamily="18" charset="0"/>
                <a:cs typeface="Times New Roman" pitchFamily="18" charset="0"/>
              </a:rPr>
              <a:t>http://www.cse.msu.edu/~jain/clustering_Jain_Dubes.pdf</a:t>
            </a:r>
          </a:p>
          <a:p>
            <a:pPr lvl="1" algn="just">
              <a:buClr>
                <a:srgbClr val="0B5ED7"/>
              </a:buClr>
              <a:buFont typeface="Arial" panose="020B0604020202020204" pitchFamily="34" charset="0"/>
              <a:buChar char="•"/>
            </a:pPr>
            <a:r>
              <a:rPr lang="en-IN" sz="2000" dirty="0">
                <a:latin typeface="Times New Roman" pitchFamily="18" charset="0"/>
                <a:cs typeface="Times New Roman" pitchFamily="18" charset="0"/>
              </a:rPr>
              <a:t>A. K. Jain, M. N. </a:t>
            </a:r>
            <a:r>
              <a:rPr lang="en-IN" sz="2000" dirty="0" err="1">
                <a:latin typeface="Times New Roman" pitchFamily="18" charset="0"/>
                <a:cs typeface="Times New Roman" pitchFamily="18" charset="0"/>
              </a:rPr>
              <a:t>Munty</a:t>
            </a:r>
            <a:r>
              <a:rPr lang="en-IN" sz="2000" dirty="0">
                <a:latin typeface="Times New Roman" pitchFamily="18" charset="0"/>
                <a:cs typeface="Times New Roman" pitchFamily="18" charset="0"/>
              </a:rPr>
              <a:t> and P. J. Flynn, “Data clustering: A Review”, </a:t>
            </a:r>
            <a:r>
              <a:rPr lang="en-IN" sz="2000" i="1" dirty="0">
                <a:latin typeface="Times New Roman" pitchFamily="18" charset="0"/>
                <a:cs typeface="Times New Roman" pitchFamily="18" charset="0"/>
              </a:rPr>
              <a:t>ACM computing surveys</a:t>
            </a:r>
            <a:r>
              <a:rPr lang="en-IN" sz="2000" dirty="0">
                <a:latin typeface="Times New Roman" pitchFamily="18" charset="0"/>
                <a:cs typeface="Times New Roman" pitchFamily="18" charset="0"/>
              </a:rPr>
              <a:t>, 31(3), 264-323 [1999]. Also available online.</a:t>
            </a:r>
          </a:p>
          <a:p>
            <a:pPr lvl="1" algn="just">
              <a:buClr>
                <a:srgbClr val="0B5ED7"/>
              </a:buClr>
              <a:buFont typeface="Arial" panose="020B0604020202020204" pitchFamily="34" charset="0"/>
              <a:buChar char="•"/>
            </a:pPr>
            <a:endParaRPr lang="en-IN" sz="2000" dirty="0">
              <a:latin typeface="Times New Roman" pitchFamily="18" charset="0"/>
              <a:cs typeface="Times New Roman" pitchFamily="18" charset="0"/>
            </a:endParaRPr>
          </a:p>
          <a:p>
            <a:pPr lvl="1" algn="just">
              <a:buClr>
                <a:srgbClr val="0B5ED7"/>
              </a:buClr>
              <a:buFont typeface="Arial" panose="020B0604020202020204" pitchFamily="34" charset="0"/>
              <a:buChar char="•"/>
            </a:pPr>
            <a:endParaRPr lang="en-IN" sz="2000" dirty="0">
              <a:latin typeface="Times New Roman" pitchFamily="18" charset="0"/>
              <a:cs typeface="Times New Roman" pitchFamily="18" charset="0"/>
            </a:endParaRPr>
          </a:p>
          <a:p>
            <a:pPr marL="0" indent="0" algn="just">
              <a:buClr>
                <a:srgbClr val="0B5ED7"/>
              </a:buClr>
              <a:buNone/>
            </a:pPr>
            <a:endParaRPr lang="en-US" sz="2000" i="1" dirty="0">
              <a:latin typeface="Times New Roman" pitchFamily="18" charset="0"/>
              <a:cs typeface="Times New Roman" pitchFamily="18" charset="0"/>
            </a:endParaRPr>
          </a:p>
          <a:p>
            <a:pPr algn="just"/>
            <a:endParaRPr lang="en-US" sz="2000" i="1"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27</a:t>
            </a:fld>
            <a:endParaRPr lang="en-IN" dirty="0">
              <a:solidFill>
                <a:srgbClr val="04617B">
                  <a:shade val="90000"/>
                </a:srgbClr>
              </a:solidFill>
            </a:endParaRPr>
          </a:p>
        </p:txBody>
      </p:sp>
    </p:spTree>
    <p:extLst>
      <p:ext uri="{BB962C8B-B14F-4D97-AF65-F5344CB8AC3E}">
        <p14:creationId xmlns:p14="http://schemas.microsoft.com/office/powerpoint/2010/main" val="1549604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fontScale="90000"/>
          </a:bodyPr>
          <a:lstStyle/>
          <a:p>
            <a:r>
              <a:rPr lang="en-US" sz="4000" dirty="0">
                <a:solidFill>
                  <a:srgbClr val="A50021"/>
                </a:solidFill>
                <a:latin typeface="Times New Roman" pitchFamily="18" charset="0"/>
                <a:cs typeface="Times New Roman" pitchFamily="18" charset="0"/>
              </a:rPr>
              <a:t>The k-</a:t>
            </a:r>
            <a:r>
              <a:rPr lang="en-US" sz="4000" dirty="0" err="1">
                <a:solidFill>
                  <a:srgbClr val="A50021"/>
                </a:solidFill>
                <a:latin typeface="Times New Roman" pitchFamily="18" charset="0"/>
                <a:cs typeface="Times New Roman" pitchFamily="18" charset="0"/>
              </a:rPr>
              <a:t>Medoids</a:t>
            </a:r>
            <a:r>
              <a:rPr lang="en-US" sz="4000" dirty="0">
                <a:solidFill>
                  <a:srgbClr val="A50021"/>
                </a:solidFill>
                <a:latin typeface="Times New Roman" pitchFamily="18" charset="0"/>
                <a:cs typeface="Times New Roman" pitchFamily="18" charset="0"/>
              </a:rPr>
              <a:t>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891202"/>
            <a:ext cx="8697431" cy="5311189"/>
          </a:xfrm>
        </p:spPr>
        <p:txBody>
          <a:bodyPr>
            <a:noAutofit/>
          </a:bodyPr>
          <a:lstStyle/>
          <a:p>
            <a:pPr marL="0" indent="0" algn="just">
              <a:buClr>
                <a:srgbClr val="0B5ED7"/>
              </a:buClr>
              <a:buNone/>
            </a:pPr>
            <a:r>
              <a:rPr lang="en-IN" sz="2000" dirty="0">
                <a:latin typeface="Times New Roman" pitchFamily="18" charset="0"/>
                <a:cs typeface="Times New Roman" pitchFamily="18" charset="0"/>
              </a:rPr>
              <a:t>Now, we shall study a variant of partitioning algorithm called k-</a:t>
            </a:r>
            <a:r>
              <a:rPr lang="en-IN" sz="2000" dirty="0" err="1">
                <a:latin typeface="Times New Roman" pitchFamily="18" charset="0"/>
                <a:cs typeface="Times New Roman" pitchFamily="18" charset="0"/>
              </a:rPr>
              <a:t>Medoids</a:t>
            </a:r>
            <a:r>
              <a:rPr lang="en-IN" sz="2000" dirty="0">
                <a:latin typeface="Times New Roman" pitchFamily="18" charset="0"/>
                <a:cs typeface="Times New Roman" pitchFamily="18" charset="0"/>
              </a:rPr>
              <a:t> algorithm.</a:t>
            </a:r>
          </a:p>
          <a:p>
            <a:pPr marL="0" indent="0" algn="just">
              <a:buClr>
                <a:srgbClr val="0B5ED7"/>
              </a:buClr>
              <a:buNone/>
            </a:pPr>
            <a:endParaRPr lang="en-IN" sz="800" dirty="0">
              <a:latin typeface="Times New Roman" pitchFamily="18" charset="0"/>
              <a:cs typeface="Times New Roman" pitchFamily="18" charset="0"/>
            </a:endParaRPr>
          </a:p>
          <a:p>
            <a:pPr marL="0" indent="0" algn="just">
              <a:buClr>
                <a:srgbClr val="0B5ED7"/>
              </a:buClr>
              <a:buNone/>
            </a:pPr>
            <a:r>
              <a:rPr lang="en-IN" sz="2000" b="1" dirty="0">
                <a:solidFill>
                  <a:srgbClr val="0B5ED7"/>
                </a:solidFill>
                <a:latin typeface="Times New Roman" pitchFamily="18" charset="0"/>
                <a:cs typeface="Times New Roman" pitchFamily="18" charset="0"/>
              </a:rPr>
              <a:t>Motivation: </a:t>
            </a:r>
            <a:r>
              <a:rPr lang="en-IN" sz="2000" dirty="0">
                <a:latin typeface="Times New Roman" pitchFamily="18" charset="0"/>
                <a:cs typeface="Times New Roman" pitchFamily="18" charset="0"/>
              </a:rPr>
              <a:t>We have learnt that the k-Means algorithm is sensitive to outliers because an object with an “extremely large value” may substantially distort the distribution. The effect is particularly exacerbated due to the use of the SSE (sum-of-squared error) objective function. The k-Medoids algorithm aims to diminish the effect of outliers.</a:t>
            </a:r>
            <a:endParaRPr lang="en-US" sz="800" dirty="0">
              <a:latin typeface="Times New Roman" pitchFamily="18" charset="0"/>
              <a:cs typeface="Times New Roman" pitchFamily="18" charset="0"/>
            </a:endParaRPr>
          </a:p>
          <a:p>
            <a:pPr marL="0" indent="0" algn="just">
              <a:buNone/>
            </a:pPr>
            <a:r>
              <a:rPr lang="en-US" sz="2000" b="1" dirty="0">
                <a:solidFill>
                  <a:srgbClr val="0B5ED7"/>
                </a:solidFill>
                <a:latin typeface="Times New Roman" pitchFamily="18" charset="0"/>
                <a:cs typeface="Times New Roman" pitchFamily="18" charset="0"/>
              </a:rPr>
              <a:t>Basic concepts: </a:t>
            </a:r>
          </a:p>
          <a:p>
            <a:pPr algn="just">
              <a:buClr>
                <a:srgbClr val="0B5ED7"/>
              </a:buClr>
              <a:buFont typeface="Arial" panose="020B0604020202020204" pitchFamily="34" charset="0"/>
              <a:buChar char="•"/>
            </a:pPr>
            <a:r>
              <a:rPr lang="en-US" sz="2000" dirty="0">
                <a:latin typeface="Times New Roman" pitchFamily="18" charset="0"/>
                <a:cs typeface="Times New Roman" pitchFamily="18" charset="0"/>
              </a:rPr>
              <a:t>The basic concepts of this algorithm is to </a:t>
            </a:r>
            <a:r>
              <a:rPr lang="en-US" sz="2000" dirty="0">
                <a:solidFill>
                  <a:srgbClr val="0B5ED7"/>
                </a:solidFill>
                <a:latin typeface="Times New Roman" pitchFamily="18" charset="0"/>
                <a:cs typeface="Times New Roman" pitchFamily="18" charset="0"/>
              </a:rPr>
              <a:t>select an object as a cluster center </a:t>
            </a:r>
            <a:r>
              <a:rPr lang="en-US" sz="2000" dirty="0">
                <a:latin typeface="Times New Roman" pitchFamily="18" charset="0"/>
                <a:cs typeface="Times New Roman" pitchFamily="18" charset="0"/>
              </a:rPr>
              <a:t>(one representative object per cluster) instead of taking the mean  value of the objects in a cluster (as in k-Means algorithm). </a:t>
            </a:r>
          </a:p>
          <a:p>
            <a:pPr algn="just">
              <a:buClr>
                <a:srgbClr val="0B5ED7"/>
              </a:buClr>
              <a:buFont typeface="Arial" panose="020B0604020202020204" pitchFamily="34" charset="0"/>
              <a:buChar char="•"/>
            </a:pPr>
            <a:r>
              <a:rPr lang="en-US" sz="2000" dirty="0">
                <a:latin typeface="Times New Roman" pitchFamily="18" charset="0"/>
                <a:cs typeface="Times New Roman" pitchFamily="18" charset="0"/>
              </a:rPr>
              <a:t>We call this cluster representative as a </a:t>
            </a:r>
            <a:r>
              <a:rPr lang="en-US" sz="2000" dirty="0">
                <a:solidFill>
                  <a:srgbClr val="0B5ED7"/>
                </a:solidFill>
                <a:latin typeface="Times New Roman" pitchFamily="18" charset="0"/>
                <a:cs typeface="Times New Roman" pitchFamily="18" charset="0"/>
              </a:rPr>
              <a:t>cluster </a:t>
            </a:r>
            <a:r>
              <a:rPr lang="en-US" sz="2000" dirty="0" err="1">
                <a:solidFill>
                  <a:srgbClr val="0B5ED7"/>
                </a:solidFill>
                <a:latin typeface="Times New Roman" pitchFamily="18" charset="0"/>
                <a:cs typeface="Times New Roman" pitchFamily="18" charset="0"/>
              </a:rPr>
              <a:t>medoid</a:t>
            </a:r>
            <a:r>
              <a:rPr lang="en-US" sz="2000" dirty="0">
                <a:solidFill>
                  <a:srgbClr val="0B5ED7"/>
                </a:solidFill>
                <a:latin typeface="Times New Roman" pitchFamily="18" charset="0"/>
                <a:cs typeface="Times New Roman" pitchFamily="18" charset="0"/>
              </a:rPr>
              <a:t> </a:t>
            </a:r>
            <a:r>
              <a:rPr lang="en-US" sz="2000" dirty="0">
                <a:latin typeface="Times New Roman" pitchFamily="18" charset="0"/>
                <a:cs typeface="Times New Roman" pitchFamily="18" charset="0"/>
              </a:rPr>
              <a:t>or simply </a:t>
            </a:r>
            <a:r>
              <a:rPr lang="en-US" sz="2000" dirty="0" err="1">
                <a:solidFill>
                  <a:srgbClr val="0B5ED7"/>
                </a:solidFill>
                <a:latin typeface="Times New Roman" pitchFamily="18" charset="0"/>
                <a:cs typeface="Times New Roman" pitchFamily="18" charset="0"/>
              </a:rPr>
              <a:t>medoid</a:t>
            </a:r>
            <a:r>
              <a:rPr lang="en-US" sz="2000" dirty="0">
                <a:latin typeface="Times New Roman" pitchFamily="18" charset="0"/>
                <a:cs typeface="Times New Roman" pitchFamily="18" charset="0"/>
              </a:rPr>
              <a:t>.</a:t>
            </a:r>
          </a:p>
          <a:p>
            <a:pPr marL="457200" indent="-457200" algn="just">
              <a:buClr>
                <a:srgbClr val="0B5ED7"/>
              </a:buClr>
              <a:buFont typeface="+mj-lt"/>
              <a:buAutoNum type="arabicPeriod"/>
            </a:pPr>
            <a:r>
              <a:rPr lang="en-US" sz="2000" dirty="0">
                <a:latin typeface="Times New Roman" pitchFamily="18" charset="0"/>
                <a:cs typeface="Times New Roman" pitchFamily="18" charset="0"/>
              </a:rPr>
              <a:t>Initially, it selects a random set of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objects as the set of </a:t>
            </a:r>
            <a:r>
              <a:rPr lang="en-US" sz="2000" dirty="0" err="1">
                <a:latin typeface="Times New Roman" pitchFamily="18" charset="0"/>
                <a:cs typeface="Times New Roman" pitchFamily="18" charset="0"/>
              </a:rPr>
              <a:t>medoids</a:t>
            </a:r>
            <a:r>
              <a:rPr lang="en-US" sz="2000" dirty="0">
                <a:latin typeface="Times New Roman" pitchFamily="18" charset="0"/>
                <a:cs typeface="Times New Roman" pitchFamily="18" charset="0"/>
              </a:rPr>
              <a:t>.</a:t>
            </a:r>
          </a:p>
          <a:p>
            <a:pPr marL="457200" indent="-457200" algn="just">
              <a:buClr>
                <a:srgbClr val="0B5ED7"/>
              </a:buClr>
              <a:buFont typeface="+mj-lt"/>
              <a:buAutoNum type="arabicPeriod"/>
            </a:pPr>
            <a:r>
              <a:rPr lang="en-US" sz="2000" dirty="0">
                <a:latin typeface="Times New Roman" pitchFamily="18" charset="0"/>
                <a:cs typeface="Times New Roman" pitchFamily="18" charset="0"/>
              </a:rPr>
              <a:t>Then at each step, all objects from the set of objects, which are not currently </a:t>
            </a:r>
            <a:r>
              <a:rPr lang="en-US" sz="2000" dirty="0" err="1">
                <a:latin typeface="Times New Roman" pitchFamily="18" charset="0"/>
                <a:cs typeface="Times New Roman" pitchFamily="18" charset="0"/>
              </a:rPr>
              <a:t>medoids</a:t>
            </a:r>
            <a:r>
              <a:rPr lang="en-US" sz="2000" dirty="0">
                <a:latin typeface="Times New Roman" pitchFamily="18" charset="0"/>
                <a:cs typeface="Times New Roman" pitchFamily="18" charset="0"/>
              </a:rPr>
              <a:t> are examined one by one to see if they should be </a:t>
            </a:r>
            <a:r>
              <a:rPr lang="en-US" sz="2000" dirty="0" err="1">
                <a:latin typeface="Times New Roman" pitchFamily="18" charset="0"/>
                <a:cs typeface="Times New Roman" pitchFamily="18" charset="0"/>
              </a:rPr>
              <a:t>medoids</a:t>
            </a:r>
            <a:r>
              <a:rPr lang="en-US" sz="2000" dirty="0">
                <a:latin typeface="Times New Roman" pitchFamily="18" charset="0"/>
                <a:cs typeface="Times New Roman" pitchFamily="18" charset="0"/>
              </a:rPr>
              <a:t>.</a:t>
            </a: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28</a:t>
            </a:fld>
            <a:endParaRPr lang="en-IN" dirty="0">
              <a:solidFill>
                <a:srgbClr val="04617B">
                  <a:shade val="90000"/>
                </a:srgbClr>
              </a:solidFill>
            </a:endParaRPr>
          </a:p>
        </p:txBody>
      </p:sp>
    </p:spTree>
    <p:extLst>
      <p:ext uri="{BB962C8B-B14F-4D97-AF65-F5344CB8AC3E}">
        <p14:creationId xmlns:p14="http://schemas.microsoft.com/office/powerpoint/2010/main" val="3741368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fontScale="90000"/>
          </a:bodyPr>
          <a:lstStyle/>
          <a:p>
            <a:r>
              <a:rPr lang="en-US" sz="4000" dirty="0">
                <a:solidFill>
                  <a:srgbClr val="A50021"/>
                </a:solidFill>
                <a:latin typeface="Times New Roman" pitchFamily="18" charset="0"/>
                <a:cs typeface="Times New Roman" pitchFamily="18" charset="0"/>
              </a:rPr>
              <a:t>The k-</a:t>
            </a:r>
            <a:r>
              <a:rPr lang="en-US" sz="4000" dirty="0" err="1">
                <a:solidFill>
                  <a:srgbClr val="A50021"/>
                </a:solidFill>
                <a:latin typeface="Times New Roman" pitchFamily="18" charset="0"/>
                <a:cs typeface="Times New Roman" pitchFamily="18" charset="0"/>
              </a:rPr>
              <a:t>Medoids</a:t>
            </a:r>
            <a:r>
              <a:rPr lang="en-US" sz="4000" dirty="0">
                <a:solidFill>
                  <a:srgbClr val="A50021"/>
                </a:solidFill>
                <a:latin typeface="Times New Roman" pitchFamily="18" charset="0"/>
                <a:cs typeface="Times New Roman" pitchFamily="18" charset="0"/>
              </a:rPr>
              <a:t> algorithm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2"/>
                <a:ext cx="8697431" cy="5311189"/>
              </a:xfrm>
            </p:spPr>
            <p:txBody>
              <a:bodyPr>
                <a:noAutofit/>
              </a:bodyPr>
              <a:lstStyle/>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That is, the k-</a:t>
                </a:r>
                <a:r>
                  <a:rPr lang="en-IN" sz="2000" dirty="0" err="1">
                    <a:latin typeface="Times New Roman" pitchFamily="18" charset="0"/>
                    <a:cs typeface="Times New Roman" pitchFamily="18" charset="0"/>
                  </a:rPr>
                  <a:t>Medoids</a:t>
                </a:r>
                <a:r>
                  <a:rPr lang="en-IN" sz="2000" dirty="0">
                    <a:latin typeface="Times New Roman" pitchFamily="18" charset="0"/>
                    <a:cs typeface="Times New Roman" pitchFamily="18" charset="0"/>
                  </a:rPr>
                  <a:t> algorithm </a:t>
                </a:r>
                <a:r>
                  <a:rPr lang="en-IN" sz="2000" dirty="0">
                    <a:solidFill>
                      <a:srgbClr val="0B5ED7"/>
                    </a:solidFill>
                    <a:latin typeface="Times New Roman" pitchFamily="18" charset="0"/>
                    <a:cs typeface="Times New Roman" pitchFamily="18" charset="0"/>
                  </a:rPr>
                  <a:t>determines</a:t>
                </a:r>
                <a:r>
                  <a:rPr lang="en-IN" sz="2000" dirty="0">
                    <a:latin typeface="Times New Roman" pitchFamily="18" charset="0"/>
                    <a:cs typeface="Times New Roman" pitchFamily="18" charset="0"/>
                  </a:rPr>
                  <a:t> whether there is an object that should replace one of the current </a:t>
                </a:r>
                <a:r>
                  <a:rPr lang="en-IN" sz="2000" dirty="0" err="1">
                    <a:latin typeface="Times New Roman" pitchFamily="18" charset="0"/>
                    <a:cs typeface="Times New Roman" pitchFamily="18" charset="0"/>
                  </a:rPr>
                  <a:t>medoids</a:t>
                </a:r>
                <a:r>
                  <a:rPr lang="en-IN" sz="2000" dirty="0">
                    <a:latin typeface="Times New Roman" pitchFamily="18" charset="0"/>
                    <a:cs typeface="Times New Roman" pitchFamily="18" charset="0"/>
                  </a:rPr>
                  <a:t>. </a:t>
                </a: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This is accomplished by looking all pair of </a:t>
                </a:r>
                <a:r>
                  <a:rPr lang="en-IN" sz="2000" dirty="0" err="1">
                    <a:latin typeface="Times New Roman" pitchFamily="18" charset="0"/>
                    <a:cs typeface="Times New Roman" pitchFamily="18" charset="0"/>
                  </a:rPr>
                  <a:t>medoid</a:t>
                </a:r>
                <a:r>
                  <a:rPr lang="en-IN" sz="2000" dirty="0">
                    <a:latin typeface="Times New Roman" pitchFamily="18" charset="0"/>
                    <a:cs typeface="Times New Roman" pitchFamily="18" charset="0"/>
                  </a:rPr>
                  <a:t>, non-</a:t>
                </a:r>
                <a:r>
                  <a:rPr lang="en-IN" sz="2000" dirty="0" err="1">
                    <a:latin typeface="Times New Roman" pitchFamily="18" charset="0"/>
                    <a:cs typeface="Times New Roman" pitchFamily="18" charset="0"/>
                  </a:rPr>
                  <a:t>medoid</a:t>
                </a:r>
                <a:r>
                  <a:rPr lang="en-IN" sz="2000" dirty="0">
                    <a:latin typeface="Times New Roman" pitchFamily="18" charset="0"/>
                    <a:cs typeface="Times New Roman" pitchFamily="18" charset="0"/>
                  </a:rPr>
                  <a:t> objects, and then choosing a pair that improves the objective function of clustering the best and exchange them.</a:t>
                </a: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The sum-of-absolute error (SAE) function is used as the objective function.</a:t>
                </a: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𝑆𝐴𝐸</m:t>
                      </m:r>
                      <m:r>
                        <a:rPr lang="en-IN" sz="2000" b="0" i="1" smtClean="0">
                          <a:solidFill>
                            <a:srgbClr val="0B5ED7"/>
                          </a:solidFill>
                          <a:latin typeface="Cambria Math" panose="02040503050406030204" pitchFamily="18" charset="0"/>
                          <a:cs typeface="Times New Roman" pitchFamily="18" charset="0"/>
                        </a:rPr>
                        <m:t>=</m:t>
                      </m:r>
                      <m:nary>
                        <m:naryPr>
                          <m:chr m:val="∑"/>
                          <m:ctrlPr>
                            <a:rPr lang="en-IN" sz="2000" b="0" i="1" smtClean="0">
                              <a:solidFill>
                                <a:srgbClr val="0B5ED7"/>
                              </a:solidFill>
                              <a:latin typeface="Cambria Math" panose="02040503050406030204" pitchFamily="18" charset="0"/>
                              <a:cs typeface="Times New Roman" pitchFamily="18" charset="0"/>
                            </a:rPr>
                          </m:ctrlPr>
                        </m:naryPr>
                        <m:sub>
                          <m:r>
                            <m:rPr>
                              <m:brk m:alnAt="23"/>
                            </m:rPr>
                            <a:rPr lang="en-IN" sz="2000" b="0" i="1" smtClean="0">
                              <a:solidFill>
                                <a:srgbClr val="0B5ED7"/>
                              </a:solidFill>
                              <a:latin typeface="Cambria Math" panose="02040503050406030204" pitchFamily="18" charset="0"/>
                              <a:cs typeface="Times New Roman" pitchFamily="18" charset="0"/>
                            </a:rPr>
                            <m:t>𝑖</m:t>
                          </m:r>
                          <m:r>
                            <a:rPr lang="en-IN" sz="2000" b="0" i="1" smtClean="0">
                              <a:solidFill>
                                <a:srgbClr val="0B5ED7"/>
                              </a:solidFill>
                              <a:latin typeface="Cambria Math" panose="02040503050406030204" pitchFamily="18" charset="0"/>
                              <a:cs typeface="Times New Roman" pitchFamily="18" charset="0"/>
                            </a:rPr>
                            <m:t>=1</m:t>
                          </m:r>
                        </m:sub>
                        <m:sup>
                          <m:r>
                            <a:rPr lang="en-IN" sz="2000" b="0" i="1" smtClean="0">
                              <a:solidFill>
                                <a:srgbClr val="0B5ED7"/>
                              </a:solidFill>
                              <a:latin typeface="Cambria Math" panose="02040503050406030204" pitchFamily="18" charset="0"/>
                              <a:cs typeface="Times New Roman" pitchFamily="18" charset="0"/>
                            </a:rPr>
                            <m:t>𝑘</m:t>
                          </m:r>
                        </m:sup>
                        <m:e>
                          <m:nary>
                            <m:naryPr>
                              <m:chr m:val="∑"/>
                              <m:supHide m:val="on"/>
                              <m:ctrlPr>
                                <a:rPr lang="en-IN" sz="2000" b="0" i="1" smtClean="0">
                                  <a:solidFill>
                                    <a:srgbClr val="0B5ED7"/>
                                  </a:solidFill>
                                  <a:latin typeface="Cambria Math" panose="02040503050406030204" pitchFamily="18" charset="0"/>
                                  <a:cs typeface="Times New Roman" pitchFamily="18" charset="0"/>
                                </a:rPr>
                              </m:ctrlPr>
                            </m:naryPr>
                            <m:sub>
                              <m:r>
                                <m:rPr>
                                  <m:brk m:alnAt="7"/>
                                </m:rPr>
                                <a:rPr lang="en-IN" sz="2000" b="0" i="1" smtClean="0">
                                  <a:solidFill>
                                    <a:srgbClr val="0B5ED7"/>
                                  </a:solidFill>
                                  <a:latin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1" i="1" smtClean="0">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 </m:t>
                                  </m:r>
                                </m:sub>
                              </m:sSub>
                              <m:r>
                                <m:rPr>
                                  <m:brk m:alnAt="7"/>
                                </m:rP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 </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𝑀</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 </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𝑎𝑛𝑑</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 </m:t>
                              </m:r>
                              <m:sSub>
                                <m:sSubPr>
                                  <m:ctrlP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𝑚</m:t>
                                  </m:r>
                                </m:sub>
                              </m:sSub>
                              <m:r>
                                <m:rPr>
                                  <m:brk m:alnAt="7"/>
                                </m:rP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𝑀</m:t>
                              </m:r>
                            </m:sub>
                            <m:sup/>
                            <m:e>
                              <m:d>
                                <m:dPr>
                                  <m:begChr m:val="|"/>
                                  <m:endChr m:val="|"/>
                                  <m:ctrlPr>
                                    <a:rPr lang="en-IN" sz="2000" b="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𝑚</m:t>
                                      </m:r>
                                    </m:sub>
                                  </m:sSub>
                                </m:e>
                              </m:d>
                            </m:e>
                          </m:nary>
                        </m:e>
                      </m:nary>
                    </m:oMath>
                  </m:oMathPara>
                </a14:m>
                <a:endParaRPr lang="en-US" sz="2000"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Where    </a:t>
                </a:r>
                <a14:m>
                  <m:oMath xmlns:m="http://schemas.openxmlformats.org/officeDocument/2006/math">
                    <m:sSub>
                      <m:sSubPr>
                        <m:ctrlPr>
                          <a:rPr lang="en-IN" sz="2000" i="1" smtClean="0">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𝑐</m:t>
                        </m:r>
                      </m:e>
                      <m:sub>
                        <m:r>
                          <a:rPr lang="en-IN" sz="2000" i="1">
                            <a:solidFill>
                              <a:srgbClr val="0B5ED7"/>
                            </a:solidFill>
                            <a:latin typeface="Cambria Math" panose="02040503050406030204" pitchFamily="18" charset="0"/>
                            <a:cs typeface="Times New Roman" pitchFamily="18" charset="0"/>
                          </a:rPr>
                          <m:t>𝑚</m:t>
                        </m:r>
                      </m:sub>
                    </m:sSub>
                  </m:oMath>
                </a14:m>
                <a:r>
                  <a:rPr lang="en-US" sz="2000" dirty="0">
                    <a:latin typeface="Times New Roman" pitchFamily="18" charset="0"/>
                    <a:cs typeface="Times New Roman" pitchFamily="18" charset="0"/>
                  </a:rPr>
                  <a:t> denotes a </a:t>
                </a:r>
                <a:r>
                  <a:rPr lang="en-US" sz="2000" dirty="0" err="1">
                    <a:latin typeface="Times New Roman" pitchFamily="18" charset="0"/>
                    <a:cs typeface="Times New Roman" pitchFamily="18" charset="0"/>
                  </a:rPr>
                  <a:t>medoid</a:t>
                </a:r>
                <a:r>
                  <a:rPr lang="en-US" sz="2000" dirty="0">
                    <a:latin typeface="Times New Roman" pitchFamily="18" charset="0"/>
                    <a:cs typeface="Times New Roman" pitchFamily="18" charset="0"/>
                  </a:rPr>
                  <a:t> </a:t>
                </a:r>
              </a:p>
              <a:p>
                <a:pPr marL="0" indent="0" algn="just">
                  <a:buNone/>
                </a:pPr>
                <a:r>
                  <a:rPr lang="en-US" sz="2000" i="1" dirty="0">
                    <a:solidFill>
                      <a:srgbClr val="0B5ED7"/>
                    </a:solidFill>
                    <a:latin typeface="Times New Roman" pitchFamily="18" charset="0"/>
                    <a:cs typeface="Times New Roman" pitchFamily="18" charset="0"/>
                  </a:rPr>
                  <a:t>	M</a:t>
                </a:r>
                <a:r>
                  <a:rPr lang="en-US" sz="2000" dirty="0">
                    <a:latin typeface="Times New Roman" pitchFamily="18" charset="0"/>
                    <a:cs typeface="Times New Roman" pitchFamily="18" charset="0"/>
                  </a:rPr>
                  <a:t> is the set of all </a:t>
                </a:r>
                <a:r>
                  <a:rPr lang="en-US" sz="2000" dirty="0" err="1">
                    <a:latin typeface="Times New Roman" pitchFamily="18" charset="0"/>
                    <a:cs typeface="Times New Roman" pitchFamily="18" charset="0"/>
                  </a:rPr>
                  <a:t>medoids</a:t>
                </a:r>
                <a:r>
                  <a:rPr lang="en-US" sz="2000" dirty="0">
                    <a:latin typeface="Times New Roman" pitchFamily="18" charset="0"/>
                    <a:cs typeface="Times New Roman" pitchFamily="18" charset="0"/>
                  </a:rPr>
                  <a:t> at any instant </a:t>
                </a:r>
              </a:p>
              <a:p>
                <a:pPr marL="0" indent="0" algn="just">
                  <a:buNone/>
                </a:pPr>
                <a:r>
                  <a:rPr lang="en-US" sz="2000" i="1" dirty="0">
                    <a:solidFill>
                      <a:srgbClr val="0B5ED7"/>
                    </a:solidFill>
                    <a:latin typeface="Times New Roman" pitchFamily="18" charset="0"/>
                    <a:cs typeface="Times New Roman" pitchFamily="18" charset="0"/>
                  </a:rPr>
                  <a:t>	x</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is an object belongs to set of non-</a:t>
                </a:r>
                <a:r>
                  <a:rPr lang="en-US" sz="2000" dirty="0" err="1">
                    <a:latin typeface="Times New Roman" pitchFamily="18" charset="0"/>
                    <a:cs typeface="Times New Roman" pitchFamily="18" charset="0"/>
                  </a:rPr>
                  <a:t>medoid</a:t>
                </a:r>
                <a:r>
                  <a:rPr lang="en-US" sz="2000" dirty="0">
                    <a:latin typeface="Times New Roman" pitchFamily="18" charset="0"/>
                    <a:cs typeface="Times New Roman" pitchFamily="18" charset="0"/>
                  </a:rPr>
                  <a:t> object, that is, </a:t>
                </a:r>
                <a:r>
                  <a:rPr lang="en-US" sz="2000" i="1" dirty="0">
                    <a:solidFill>
                      <a:srgbClr val="0B5ED7"/>
                    </a:solidFill>
                    <a:latin typeface="Times New Roman" pitchFamily="18" charset="0"/>
                    <a:cs typeface="Times New Roman" pitchFamily="18" charset="0"/>
                  </a:rPr>
                  <a:t>x</a:t>
                </a:r>
                <a:r>
                  <a:rPr lang="en-US" sz="2000" dirty="0">
                    <a:latin typeface="Times New Roman" pitchFamily="18" charset="0"/>
                    <a:cs typeface="Times New Roman" pitchFamily="18" charset="0"/>
                  </a:rPr>
                  <a:t> belongs to some cluster and is not a </a:t>
                </a:r>
                <a:r>
                  <a:rPr lang="en-US" sz="2000" dirty="0" err="1">
                    <a:latin typeface="Times New Roman" pitchFamily="18" charset="0"/>
                    <a:cs typeface="Times New Roman" pitchFamily="18" charset="0"/>
                  </a:rPr>
                  <a:t>medoid</a:t>
                </a:r>
                <a:r>
                  <a:rPr lang="en-US" sz="2000" dirty="0">
                    <a:latin typeface="Times New Roman" pitchFamily="18" charset="0"/>
                    <a:cs typeface="Times New Roman" pitchFamily="18" charset="0"/>
                  </a:rPr>
                  <a:t>. i.e. </a:t>
                </a:r>
                <a14:m>
                  <m:oMath xmlns:m="http://schemas.openxmlformats.org/officeDocument/2006/math">
                    <m:sSub>
                      <m:sSubPr>
                        <m:ctrlPr>
                          <a:rPr lang="en-IN" sz="200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1" i="1">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𝑖</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 </m:t>
                        </m:r>
                      </m:sub>
                    </m:sSub>
                    <m:r>
                      <m:rPr>
                        <m:brk m:alnAt="7"/>
                      </m:rPr>
                      <a:rPr lang="en-IN" sz="2000" i="1">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 </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𝑥</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𝑀</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 </m:t>
                    </m:r>
                  </m:oMath>
                </a14:m>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2"/>
                <a:ext cx="8697431" cy="5311189"/>
              </a:xfrm>
              <a:blipFill rotWithShape="0">
                <a:blip r:embed="rId2"/>
                <a:stretch>
                  <a:fillRect l="-771" t="-574" r="-771"/>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29</a:t>
            </a:fld>
            <a:endParaRPr lang="en-IN" dirty="0">
              <a:solidFill>
                <a:srgbClr val="04617B">
                  <a:shade val="90000"/>
                </a:srgbClr>
              </a:solidFill>
            </a:endParaRPr>
          </a:p>
        </p:txBody>
      </p:sp>
    </p:spTree>
    <p:extLst>
      <p:ext uri="{BB962C8B-B14F-4D97-AF65-F5344CB8AC3E}">
        <p14:creationId xmlns:p14="http://schemas.microsoft.com/office/powerpoint/2010/main" val="3721914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68" y="586740"/>
            <a:ext cx="8425339" cy="763568"/>
          </a:xfrm>
        </p:spPr>
        <p:txBody>
          <a:bodyPr>
            <a:normAutofit fontScale="90000"/>
          </a:bodyPr>
          <a:lstStyle/>
          <a:p>
            <a:r>
              <a:rPr lang="en-US" sz="4000" dirty="0">
                <a:solidFill>
                  <a:srgbClr val="A50021"/>
                </a:solidFill>
                <a:latin typeface="Times New Roman" pitchFamily="18" charset="0"/>
                <a:cs typeface="Times New Roman" pitchFamily="18" charset="0"/>
              </a:rPr>
              <a:t>Clustering techniques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07118" y="1643379"/>
            <a:ext cx="8501751" cy="4389120"/>
          </a:xfrm>
        </p:spPr>
        <p:txBody>
          <a:bodyPr>
            <a:noAutofit/>
          </a:bodyPr>
          <a:lstStyle/>
          <a:p>
            <a:pPr algn="just"/>
            <a:r>
              <a:rPr lang="en-US" sz="2000" dirty="0">
                <a:latin typeface="Times New Roman" pitchFamily="18" charset="0"/>
                <a:cs typeface="Times New Roman" pitchFamily="18" charset="0"/>
              </a:rPr>
              <a:t>Clustering has been studied extensively for more than 40 years and across many disciplines due to its broad applications.</a:t>
            </a:r>
          </a:p>
          <a:p>
            <a:pPr algn="just"/>
            <a:endParaRPr lang="en-US" sz="8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As a result, many clustering techniques have been reported in the literature.</a:t>
            </a:r>
          </a:p>
          <a:p>
            <a:pPr algn="just"/>
            <a:endParaRPr lang="en-US" sz="8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Let us categorize the clustering methods. In fact, it is difficult to provide a crisp categorization because many techniques overlap to each other in terms of clustering paradigms or features.</a:t>
            </a:r>
          </a:p>
          <a:p>
            <a:pPr algn="just"/>
            <a:endParaRPr lang="en-US" sz="8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A broad taxonomy of existing clustering methods is shown in the next slide.</a:t>
            </a:r>
          </a:p>
          <a:p>
            <a:pPr algn="just"/>
            <a:endParaRPr lang="en-US" sz="8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It is not possible to cover all the techniques in this lecture series. We emphasize on major techniques belong to partitioning and hierarchical algorithms.</a:t>
            </a:r>
          </a:p>
          <a:p>
            <a:pPr marL="393192" lvl="1" indent="0">
              <a:buNone/>
            </a:pPr>
            <a:endParaRPr lang="en-US" sz="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a:t>
            </a:fld>
            <a:endParaRPr lang="en-IN" dirty="0">
              <a:solidFill>
                <a:srgbClr val="04617B">
                  <a:shade val="90000"/>
                </a:srgbClr>
              </a:solidFill>
            </a:endParaRPr>
          </a:p>
        </p:txBody>
      </p:sp>
    </p:spTree>
    <p:extLst>
      <p:ext uri="{BB962C8B-B14F-4D97-AF65-F5344CB8AC3E}">
        <p14:creationId xmlns:p14="http://schemas.microsoft.com/office/powerpoint/2010/main" val="2478828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63" y="179223"/>
            <a:ext cx="8425339" cy="727142"/>
          </a:xfrm>
        </p:spPr>
        <p:txBody>
          <a:bodyPr>
            <a:noAutofit/>
          </a:bodyPr>
          <a:lstStyle/>
          <a:p>
            <a:r>
              <a:rPr lang="en-US" sz="2800" dirty="0">
                <a:solidFill>
                  <a:srgbClr val="A50021"/>
                </a:solidFill>
                <a:latin typeface="Times New Roman" pitchFamily="18" charset="0"/>
                <a:cs typeface="Times New Roman" pitchFamily="18" charset="0"/>
              </a:rPr>
              <a:t>PAM (Partitioning around </a:t>
            </a:r>
            <a:r>
              <a:rPr lang="en-US" sz="2800" dirty="0" err="1">
                <a:solidFill>
                  <a:srgbClr val="A50021"/>
                </a:solidFill>
                <a:latin typeface="Times New Roman" pitchFamily="18" charset="0"/>
                <a:cs typeface="Times New Roman" pitchFamily="18" charset="0"/>
              </a:rPr>
              <a:t>Medoids</a:t>
            </a:r>
            <a:r>
              <a:rPr lang="en-US" sz="2800" dirty="0">
                <a:solidFill>
                  <a:srgbClr val="A50021"/>
                </a:solidFill>
                <a:latin typeface="Times New Roman" pitchFamily="18" charset="0"/>
                <a:cs typeface="Times New Roman" pitchFamily="18" charset="0"/>
              </a:rPr>
              <a:t>)</a:t>
            </a:r>
            <a:endParaRPr lang="en-IN" sz="28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2"/>
                <a:ext cx="8697431" cy="5311189"/>
              </a:xfrm>
            </p:spPr>
            <p:txBody>
              <a:bodyPr>
                <a:noAutofit/>
              </a:bodyPr>
              <a:lstStyle/>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For a given set of medoids, at any iteration, it select and exchange which has minimum SAE.</a:t>
                </a: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The procedure terminates, if there is no change in SAE in successive iteration (i.e. there is no change in </a:t>
                </a:r>
                <a:r>
                  <a:rPr lang="en-IN" sz="2000" dirty="0" err="1">
                    <a:latin typeface="Times New Roman" pitchFamily="18" charset="0"/>
                    <a:cs typeface="Times New Roman" pitchFamily="18" charset="0"/>
                  </a:rPr>
                  <a:t>medoid</a:t>
                </a:r>
                <a:r>
                  <a:rPr lang="en-IN" sz="2000" dirty="0">
                    <a:latin typeface="Times New Roman" pitchFamily="18" charset="0"/>
                    <a:cs typeface="Times New Roman" pitchFamily="18" charset="0"/>
                  </a:rPr>
                  <a:t>).</a:t>
                </a: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This k-</a:t>
                </a:r>
                <a:r>
                  <a:rPr lang="en-IN" sz="2000" dirty="0" err="1">
                    <a:latin typeface="Times New Roman" pitchFamily="18" charset="0"/>
                    <a:cs typeface="Times New Roman" pitchFamily="18" charset="0"/>
                  </a:rPr>
                  <a:t>Medoids</a:t>
                </a:r>
                <a:r>
                  <a:rPr lang="en-IN" sz="2000" dirty="0">
                    <a:latin typeface="Times New Roman" pitchFamily="18" charset="0"/>
                    <a:cs typeface="Times New Roman" pitchFamily="18" charset="0"/>
                  </a:rPr>
                  <a:t> algorithm is also known as PAM (Partitioning around </a:t>
                </a:r>
                <a:r>
                  <a:rPr lang="en-IN" sz="2000" dirty="0" err="1">
                    <a:latin typeface="Times New Roman" pitchFamily="18" charset="0"/>
                    <a:cs typeface="Times New Roman" pitchFamily="18" charset="0"/>
                  </a:rPr>
                  <a:t>Medoids</a:t>
                </a:r>
                <a:r>
                  <a:rPr lang="en-IN" sz="2000" dirty="0">
                    <a:latin typeface="Times New Roman" pitchFamily="18" charset="0"/>
                    <a:cs typeface="Times New Roman" pitchFamily="18" charset="0"/>
                  </a:rPr>
                  <a:t>).</a:t>
                </a:r>
              </a:p>
              <a:p>
                <a:pPr algn="just">
                  <a:buClr>
                    <a:srgbClr val="0B5ED7"/>
                  </a:buClr>
                  <a:buFont typeface="Arial" panose="020B0604020202020204" pitchFamily="34" charset="0"/>
                  <a:buChar char="•"/>
                </a:pPr>
                <a:endParaRPr lang="en-IN" sz="800" dirty="0">
                  <a:latin typeface="Times New Roman" pitchFamily="18" charset="0"/>
                  <a:cs typeface="Times New Roman" pitchFamily="18" charset="0"/>
                </a:endParaRPr>
              </a:p>
              <a:p>
                <a:pPr marL="0" indent="0" algn="just">
                  <a:buClr>
                    <a:srgbClr val="0B5ED7"/>
                  </a:buClr>
                  <a:buNone/>
                </a:pPr>
                <a:r>
                  <a:rPr lang="en-IN" sz="2000" b="1" dirty="0">
                    <a:solidFill>
                      <a:srgbClr val="0B5ED7"/>
                    </a:solidFill>
                    <a:latin typeface="Times New Roman" pitchFamily="18" charset="0"/>
                    <a:cs typeface="Times New Roman" pitchFamily="18" charset="0"/>
                  </a:rPr>
                  <a:t>Illustration of PAM</a:t>
                </a:r>
              </a:p>
              <a:p>
                <a:pPr marL="0" indent="0" algn="just">
                  <a:buClr>
                    <a:srgbClr val="0B5ED7"/>
                  </a:buClr>
                  <a:buNone/>
                </a:pPr>
                <a:endParaRPr lang="en-IN" sz="800" b="1" dirty="0">
                  <a:solidFill>
                    <a:srgbClr val="0B5ED7"/>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Suppose, there are set of 12 objects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𝑂</m:t>
                    </m:r>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1</m:t>
                        </m:r>
                      </m:sub>
                    </m:sSub>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2</m:t>
                        </m:r>
                      </m:sub>
                    </m:sSub>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12</m:t>
                        </m:r>
                      </m:sub>
                    </m:sSub>
                    <m:r>
                      <a:rPr lang="en-IN" sz="2000" b="0" i="1" smtClean="0">
                        <a:solidFill>
                          <a:srgbClr val="0B5ED7"/>
                        </a:solidFill>
                        <a:latin typeface="Cambria Math" panose="02040503050406030204" pitchFamily="18" charset="0"/>
                        <a:cs typeface="Times New Roman" pitchFamily="18" charset="0"/>
                      </a:rPr>
                      <m:t>)</m:t>
                    </m:r>
                  </m:oMath>
                </a14:m>
                <a:r>
                  <a:rPr lang="en-US" sz="2000" dirty="0">
                    <a:solidFill>
                      <a:srgbClr val="0B5ED7"/>
                    </a:solidFill>
                    <a:latin typeface="Times New Roman" pitchFamily="18" charset="0"/>
                    <a:cs typeface="Times New Roman" pitchFamily="18" charset="0"/>
                  </a:rPr>
                  <a:t> </a:t>
                </a:r>
                <a:r>
                  <a:rPr lang="en-US" sz="2000" dirty="0">
                    <a:latin typeface="Times New Roman" pitchFamily="18" charset="0"/>
                    <a:cs typeface="Times New Roman" pitchFamily="18" charset="0"/>
                  </a:rPr>
                  <a:t>and we are to cluster them into four clusters. At any instant, the four cluster </a:t>
                </a:r>
                <a14:m>
                  <m:oMath xmlns:m="http://schemas.openxmlformats.org/officeDocument/2006/math">
                    <m:sSub>
                      <m:sSubPr>
                        <m:ctrlPr>
                          <a:rPr lang="en-US" sz="200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𝐶</m:t>
                        </m:r>
                      </m:e>
                      <m:sub>
                        <m:r>
                          <a:rPr lang="en-IN" sz="2000" b="0" i="1" smtClean="0">
                            <a:solidFill>
                              <a:srgbClr val="0B5ED7"/>
                            </a:solidFill>
                            <a:latin typeface="Cambria Math" panose="02040503050406030204" pitchFamily="18" charset="0"/>
                            <a:cs typeface="Times New Roman" pitchFamily="18" charset="0"/>
                          </a:rPr>
                          <m:t>1</m:t>
                        </m:r>
                      </m:sub>
                    </m:sSub>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𝐶</m:t>
                        </m:r>
                      </m:e>
                      <m:sub>
                        <m:r>
                          <a:rPr lang="en-IN" sz="2000" b="0" i="1" smtClean="0">
                            <a:solidFill>
                              <a:srgbClr val="0B5ED7"/>
                            </a:solidFill>
                            <a:latin typeface="Cambria Math" panose="02040503050406030204" pitchFamily="18" charset="0"/>
                            <a:cs typeface="Times New Roman" pitchFamily="18" charset="0"/>
                          </a:rPr>
                          <m:t>2</m:t>
                        </m:r>
                      </m:sub>
                    </m:sSub>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𝐶</m:t>
                        </m:r>
                      </m:e>
                      <m:sub>
                        <m:r>
                          <a:rPr lang="en-IN" sz="2000" b="0" i="1" smtClean="0">
                            <a:solidFill>
                              <a:srgbClr val="0B5ED7"/>
                            </a:solidFill>
                            <a:latin typeface="Cambria Math" panose="02040503050406030204" pitchFamily="18" charset="0"/>
                            <a:cs typeface="Times New Roman" pitchFamily="18" charset="0"/>
                          </a:rPr>
                          <m:t>3</m:t>
                        </m:r>
                      </m:sub>
                    </m:sSub>
                    <m:r>
                      <a:rPr lang="en-IN" sz="2000" b="0" i="1" smtClean="0">
                        <a:solidFill>
                          <a:srgbClr val="0B5ED7"/>
                        </a:solidFill>
                        <a:latin typeface="Cambria Math" panose="02040503050406030204" pitchFamily="18" charset="0"/>
                        <a:cs typeface="Times New Roman" pitchFamily="18" charset="0"/>
                      </a:rPr>
                      <m:t> </m:t>
                    </m:r>
                    <m:r>
                      <a:rPr lang="en-IN" sz="2000" b="0" i="1" smtClean="0">
                        <a:solidFill>
                          <a:srgbClr val="0B5ED7"/>
                        </a:solidFill>
                        <a:latin typeface="Cambria Math" panose="02040503050406030204" pitchFamily="18" charset="0"/>
                        <a:cs typeface="Times New Roman" pitchFamily="18" charset="0"/>
                      </a:rPr>
                      <m:t>𝑎𝑛𝑑</m:t>
                    </m:r>
                    <m:r>
                      <a:rPr lang="en-IN" sz="2000" b="0" i="1" smtClean="0">
                        <a:solidFill>
                          <a:srgbClr val="0B5ED7"/>
                        </a:solidFill>
                        <a:latin typeface="Cambria Math" panose="02040503050406030204" pitchFamily="18" charset="0"/>
                        <a:cs typeface="Times New Roman" pitchFamily="18" charset="0"/>
                      </a:rPr>
                      <m:t> </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𝐶</m:t>
                        </m:r>
                      </m:e>
                      <m:sub>
                        <m:r>
                          <a:rPr lang="en-IN" sz="2000" b="0" i="1" smtClean="0">
                            <a:solidFill>
                              <a:srgbClr val="0B5ED7"/>
                            </a:solidFill>
                            <a:latin typeface="Cambria Math" panose="02040503050406030204" pitchFamily="18" charset="0"/>
                            <a:cs typeface="Times New Roman" pitchFamily="18" charset="0"/>
                          </a:rPr>
                          <m:t>4</m:t>
                        </m:r>
                      </m:sub>
                    </m:sSub>
                  </m:oMath>
                </a14:m>
                <a:r>
                  <a:rPr lang="en-US" sz="2000" dirty="0">
                    <a:latin typeface="Times New Roman" pitchFamily="18" charset="0"/>
                    <a:cs typeface="Times New Roman" pitchFamily="18" charset="0"/>
                  </a:rPr>
                  <a:t> are shown in Fig. 24.7 (a). Also assume that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1</m:t>
                        </m:r>
                      </m:sub>
                    </m:sSub>
                    <m:r>
                      <a:rPr lang="en-IN" sz="2000" i="1">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2</m:t>
                        </m:r>
                      </m:sub>
                    </m:sSub>
                    <m:r>
                      <a:rPr lang="en-IN" sz="2000" b="0" i="0" smtClean="0">
                        <a:solidFill>
                          <a:srgbClr val="0B5ED7"/>
                        </a:solidFill>
                        <a:latin typeface="Cambria Math" panose="02040503050406030204" pitchFamily="18" charset="0"/>
                        <a:cs typeface="Times New Roman" pitchFamily="18" charset="0"/>
                      </a:rPr>
                      <m:t>,</m:t>
                    </m:r>
                  </m:oMath>
                </a14:m>
                <a:r>
                  <a:rPr lang="en-IN" sz="2000" dirty="0">
                    <a:solidFill>
                      <a:srgbClr val="0B5ED7"/>
                    </a:solidFill>
                    <a:cs typeface="Times New Roman" pitchFamily="18" charset="0"/>
                  </a:rPr>
                  <a: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3</m:t>
                        </m:r>
                      </m:sub>
                    </m:sSub>
                    <m:r>
                      <a:rPr lang="en-IN" sz="2000" i="1">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𝑎𝑛𝑑</m:t>
                        </m:r>
                        <m:r>
                          <a:rPr lang="en-IN" sz="2000" b="0" i="1" smtClean="0">
                            <a:solidFill>
                              <a:srgbClr val="0B5ED7"/>
                            </a:solidFill>
                            <a:latin typeface="Cambria Math" panose="02040503050406030204" pitchFamily="18" charset="0"/>
                            <a:cs typeface="Times New Roman" pitchFamily="18" charset="0"/>
                          </a:rPr>
                          <m:t> </m:t>
                        </m:r>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4</m:t>
                        </m:r>
                      </m:sub>
                    </m:sSub>
                  </m:oMath>
                </a14:m>
                <a:r>
                  <a:rPr lang="en-US" sz="2000" dirty="0">
                    <a:latin typeface="Times New Roman" pitchFamily="18" charset="0"/>
                    <a:cs typeface="Times New Roman" pitchFamily="18" charset="0"/>
                  </a:rPr>
                  <a:t> are the </a:t>
                </a:r>
                <a:r>
                  <a:rPr lang="en-US" sz="2000" dirty="0" err="1">
                    <a:latin typeface="Times New Roman" pitchFamily="18" charset="0"/>
                    <a:cs typeface="Times New Roman" pitchFamily="18" charset="0"/>
                  </a:rPr>
                  <a:t>medoids</a:t>
                </a:r>
                <a:r>
                  <a:rPr lang="en-US" sz="2000" dirty="0">
                    <a:latin typeface="Times New Roman" pitchFamily="18" charset="0"/>
                    <a:cs typeface="Times New Roman" pitchFamily="18" charset="0"/>
                  </a:rPr>
                  <a:t> in the clusters </a:t>
                </a:r>
                <a14:m>
                  <m:oMath xmlns:m="http://schemas.openxmlformats.org/officeDocument/2006/math">
                    <m:sSub>
                      <m:sSubPr>
                        <m:ctrlPr>
                          <a:rPr lang="en-US"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𝐶</m:t>
                        </m:r>
                      </m:e>
                      <m:sub>
                        <m:r>
                          <a:rPr lang="en-IN" sz="2000" i="1">
                            <a:solidFill>
                              <a:srgbClr val="0B5ED7"/>
                            </a:solidFill>
                            <a:latin typeface="Cambria Math" panose="02040503050406030204" pitchFamily="18" charset="0"/>
                            <a:cs typeface="Times New Roman" pitchFamily="18" charset="0"/>
                          </a:rPr>
                          <m:t>1</m:t>
                        </m:r>
                      </m:sub>
                    </m:sSub>
                    <m:r>
                      <a:rPr lang="en-IN" sz="2000" i="1">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𝐶</m:t>
                        </m:r>
                      </m:e>
                      <m:sub>
                        <m:r>
                          <a:rPr lang="en-IN" sz="2000" i="1">
                            <a:solidFill>
                              <a:srgbClr val="0B5ED7"/>
                            </a:solidFill>
                            <a:latin typeface="Cambria Math" panose="02040503050406030204" pitchFamily="18" charset="0"/>
                            <a:cs typeface="Times New Roman" pitchFamily="18" charset="0"/>
                          </a:rPr>
                          <m:t>2</m:t>
                        </m:r>
                      </m:sub>
                    </m:sSub>
                    <m:r>
                      <a:rPr lang="en-IN" sz="2000" i="1">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𝐶</m:t>
                        </m:r>
                      </m:e>
                      <m:sub>
                        <m:r>
                          <a:rPr lang="en-IN" sz="2000" i="1">
                            <a:solidFill>
                              <a:srgbClr val="0B5ED7"/>
                            </a:solidFill>
                            <a:latin typeface="Cambria Math" panose="02040503050406030204" pitchFamily="18" charset="0"/>
                            <a:cs typeface="Times New Roman" pitchFamily="18" charset="0"/>
                          </a:rPr>
                          <m:t>3</m:t>
                        </m:r>
                      </m:sub>
                    </m:sSub>
                    <m:r>
                      <a:rPr lang="en-IN" sz="2000" i="1">
                        <a:solidFill>
                          <a:srgbClr val="0B5ED7"/>
                        </a:solidFill>
                        <a:latin typeface="Cambria Math" panose="02040503050406030204" pitchFamily="18" charset="0"/>
                        <a:cs typeface="Times New Roman" pitchFamily="18" charset="0"/>
                      </a:rPr>
                      <m:t> </m:t>
                    </m:r>
                    <m:r>
                      <a:rPr lang="en-IN" sz="2000" i="1">
                        <a:solidFill>
                          <a:srgbClr val="0B5ED7"/>
                        </a:solidFill>
                        <a:latin typeface="Cambria Math" panose="02040503050406030204" pitchFamily="18" charset="0"/>
                        <a:cs typeface="Times New Roman" pitchFamily="18" charset="0"/>
                      </a:rPr>
                      <m:t>𝑎𝑛𝑑</m:t>
                    </m:r>
                    <m:r>
                      <a:rPr lang="en-IN" sz="2000" i="1">
                        <a:solidFill>
                          <a:srgbClr val="0B5ED7"/>
                        </a:solidFill>
                        <a:latin typeface="Cambria Math" panose="02040503050406030204" pitchFamily="18" charset="0"/>
                        <a:cs typeface="Times New Roman" pitchFamily="18" charset="0"/>
                      </a:rPr>
                      <m:t> </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𝐶</m:t>
                        </m:r>
                      </m:e>
                      <m:sub>
                        <m:r>
                          <a:rPr lang="en-IN" sz="2000" i="1">
                            <a:solidFill>
                              <a:srgbClr val="0B5ED7"/>
                            </a:solidFill>
                            <a:latin typeface="Cambria Math" panose="02040503050406030204" pitchFamily="18" charset="0"/>
                            <a:cs typeface="Times New Roman" pitchFamily="18" charset="0"/>
                          </a:rPr>
                          <m:t>4</m:t>
                        </m:r>
                      </m:sub>
                    </m:sSub>
                  </m:oMath>
                </a14:m>
                <a:r>
                  <a:rPr lang="en-US" sz="2000" dirty="0">
                    <a:latin typeface="Times New Roman" pitchFamily="18" charset="0"/>
                    <a:cs typeface="Times New Roman" pitchFamily="18" charset="0"/>
                  </a:rPr>
                  <a:t>, respectively. For this clustering we can calculate SAE.</a:t>
                </a:r>
              </a:p>
              <a:p>
                <a:pPr algn="just">
                  <a:buClr>
                    <a:srgbClr val="0B5ED7"/>
                  </a:buClr>
                  <a:buFont typeface="Arial" panose="020B0604020202020204" pitchFamily="34" charset="0"/>
                  <a:buChar char="•"/>
                </a:pPr>
                <a:r>
                  <a:rPr lang="en-US" sz="2000" dirty="0">
                    <a:latin typeface="Times New Roman" pitchFamily="18" charset="0"/>
                    <a:cs typeface="Times New Roman" pitchFamily="18" charset="0"/>
                  </a:rPr>
                  <a:t>There are many ways to choose a non-medoid object to be replaced by any one medoid object. Out of these, suppose, if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5</m:t>
                        </m:r>
                      </m:sub>
                    </m:sSub>
                  </m:oMath>
                </a14:m>
                <a:r>
                  <a:rPr lang="en-US" sz="2000" dirty="0">
                    <a:latin typeface="Times New Roman" pitchFamily="18" charset="0"/>
                    <a:cs typeface="Times New Roman" pitchFamily="18" charset="0"/>
                  </a:rPr>
                  <a:t> is considered as candidate </a:t>
                </a:r>
                <a:r>
                  <a:rPr lang="en-US" sz="2000" dirty="0" err="1">
                    <a:latin typeface="Times New Roman" pitchFamily="18" charset="0"/>
                    <a:cs typeface="Times New Roman" pitchFamily="18" charset="0"/>
                  </a:rPr>
                  <a:t>medoid</a:t>
                </a:r>
                <a:r>
                  <a:rPr lang="en-US" sz="2000" dirty="0">
                    <a:latin typeface="Times New Roman" pitchFamily="18" charset="0"/>
                    <a:cs typeface="Times New Roman" pitchFamily="18" charset="0"/>
                  </a:rPr>
                  <a:t> instead of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4</m:t>
                        </m:r>
                      </m:sub>
                    </m:sSub>
                    <m:r>
                      <a:rPr lang="en-IN" sz="2000" b="0" i="1" smtClean="0">
                        <a:solidFill>
                          <a:srgbClr val="0B5ED7"/>
                        </a:solidFill>
                        <a:latin typeface="Cambria Math" panose="02040503050406030204" pitchFamily="18" charset="0"/>
                        <a:cs typeface="Times New Roman" pitchFamily="18" charset="0"/>
                      </a:rPr>
                      <m:t>, </m:t>
                    </m:r>
                  </m:oMath>
                </a14:m>
                <a:r>
                  <a:rPr lang="en-US" sz="2000" dirty="0">
                    <a:latin typeface="Times New Roman" pitchFamily="18" charset="0"/>
                    <a:cs typeface="Times New Roman" pitchFamily="18" charset="0"/>
                  </a:rPr>
                  <a:t>then it gives the lowest SAE. Thus, the new set of </a:t>
                </a:r>
                <a:r>
                  <a:rPr lang="en-US" sz="2000" dirty="0" err="1">
                    <a:latin typeface="Times New Roman" pitchFamily="18" charset="0"/>
                    <a:cs typeface="Times New Roman" pitchFamily="18" charset="0"/>
                  </a:rPr>
                  <a:t>medoids</a:t>
                </a:r>
                <a:r>
                  <a:rPr lang="en-US" sz="2000" dirty="0">
                    <a:latin typeface="Times New Roman" pitchFamily="18" charset="0"/>
                    <a:cs typeface="Times New Roman" pitchFamily="18" charset="0"/>
                  </a:rPr>
                  <a:t> would be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1</m:t>
                        </m:r>
                      </m:sub>
                    </m:sSub>
                    <m:r>
                      <a:rPr lang="en-IN" sz="2000" i="1">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2</m:t>
                        </m:r>
                      </m:sub>
                    </m:sSub>
                    <m:r>
                      <a:rPr lang="en-IN" sz="2000">
                        <a:solidFill>
                          <a:srgbClr val="0B5ED7"/>
                        </a:solidFill>
                        <a:latin typeface="Cambria Math" panose="02040503050406030204" pitchFamily="18" charset="0"/>
                        <a:cs typeface="Times New Roman" pitchFamily="18" charset="0"/>
                      </a:rPr>
                      <m:t>,</m:t>
                    </m:r>
                  </m:oMath>
                </a14:m>
                <a:r>
                  <a:rPr lang="en-IN" sz="2000" dirty="0">
                    <a:solidFill>
                      <a:srgbClr val="0B5ED7"/>
                    </a:solidFill>
                    <a:cs typeface="Times New Roman" pitchFamily="18" charset="0"/>
                  </a:rPr>
                  <a: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3</m:t>
                        </m:r>
                      </m:sub>
                    </m:sSub>
                    <m:r>
                      <a:rPr lang="en-IN" sz="2000" i="1">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𝑎𝑛𝑑</m:t>
                        </m:r>
                        <m:r>
                          <a:rPr lang="en-IN" sz="2000" i="1">
                            <a:solidFill>
                              <a:srgbClr val="0B5ED7"/>
                            </a:solidFill>
                            <a:latin typeface="Cambria Math" panose="02040503050406030204" pitchFamily="18" charset="0"/>
                            <a:cs typeface="Times New Roman" pitchFamily="18" charset="0"/>
                          </a:rPr>
                          <m:t> </m:t>
                        </m:r>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5</m:t>
                        </m:r>
                      </m:sub>
                    </m:sSub>
                  </m:oMath>
                </a14:m>
                <a:r>
                  <a:rPr lang="en-US" sz="2000" dirty="0">
                    <a:latin typeface="Times New Roman" pitchFamily="18" charset="0"/>
                    <a:cs typeface="Times New Roman" pitchFamily="18" charset="0"/>
                  </a:rPr>
                  <a:t>. The new cluster is shown in Fig 24.7 (b).</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2"/>
                <a:ext cx="8697431" cy="5311189"/>
              </a:xfrm>
              <a:blipFill>
                <a:blip r:embed="rId2"/>
                <a:stretch>
                  <a:fillRect l="-729" t="-477" r="-583" b="-548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30</a:t>
            </a:fld>
            <a:endParaRPr lang="en-IN" dirty="0">
              <a:solidFill>
                <a:srgbClr val="04617B">
                  <a:shade val="90000"/>
                </a:srgbClr>
              </a:solidFill>
            </a:endParaRPr>
          </a:p>
        </p:txBody>
      </p:sp>
    </p:spTree>
    <p:extLst>
      <p:ext uri="{BB962C8B-B14F-4D97-AF65-F5344CB8AC3E}">
        <p14:creationId xmlns:p14="http://schemas.microsoft.com/office/powerpoint/2010/main" val="1965644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Autofit/>
          </a:bodyPr>
          <a:lstStyle/>
          <a:p>
            <a:r>
              <a:rPr lang="en-US" sz="2400" dirty="0">
                <a:solidFill>
                  <a:srgbClr val="A50021"/>
                </a:solidFill>
                <a:latin typeface="Times New Roman" pitchFamily="18" charset="0"/>
                <a:cs typeface="Times New Roman" pitchFamily="18" charset="0"/>
              </a:rPr>
              <a:t>PAM (Partitioning around </a:t>
            </a:r>
            <a:r>
              <a:rPr lang="en-US" sz="2400" dirty="0" err="1">
                <a:solidFill>
                  <a:srgbClr val="A50021"/>
                </a:solidFill>
                <a:latin typeface="Times New Roman" pitchFamily="18" charset="0"/>
                <a:cs typeface="Times New Roman" pitchFamily="18" charset="0"/>
              </a:rPr>
              <a:t>Medoids</a:t>
            </a:r>
            <a:r>
              <a:rPr lang="en-US" sz="2400" dirty="0">
                <a:solidFill>
                  <a:srgbClr val="A50021"/>
                </a:solidFill>
                <a:latin typeface="Times New Roman" pitchFamily="18" charset="0"/>
                <a:cs typeface="Times New Roman" pitchFamily="18" charset="0"/>
              </a:rPr>
              <a:t>)</a:t>
            </a:r>
            <a:endParaRPr lang="en-IN" sz="24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31</a:t>
            </a:fld>
            <a:endParaRPr lang="en-IN" dirty="0">
              <a:solidFill>
                <a:srgbClr val="04617B">
                  <a:shade val="90000"/>
                </a:srgbClr>
              </a:solidFill>
            </a:endParaRPr>
          </a:p>
        </p:txBody>
      </p:sp>
      <p:pic>
        <p:nvPicPr>
          <p:cNvPr id="49" name="Picture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459" y="1304255"/>
            <a:ext cx="3279932" cy="2566638"/>
          </a:xfrm>
          <a:prstGeom prst="rect">
            <a:avLst/>
          </a:prstGeom>
        </p:spPr>
      </p:pic>
      <mc:AlternateContent xmlns:mc="http://schemas.openxmlformats.org/markup-compatibility/2006" xmlns:a14="http://schemas.microsoft.com/office/drawing/2010/main">
        <mc:Choice Requires="a14">
          <p:sp>
            <p:nvSpPr>
              <p:cNvPr id="50" name="TextBox 49"/>
              <p:cNvSpPr txBox="1"/>
              <p:nvPr/>
            </p:nvSpPr>
            <p:spPr>
              <a:xfrm>
                <a:off x="892636" y="4080294"/>
                <a:ext cx="3519577" cy="646331"/>
              </a:xfrm>
              <a:prstGeom prst="rect">
                <a:avLst/>
              </a:prstGeom>
              <a:noFill/>
            </p:spPr>
            <p:txBody>
              <a:bodyPr wrap="square" rtlCol="0">
                <a:spAutoFit/>
              </a:bodyPr>
              <a:lstStyle/>
              <a:p>
                <a:pPr algn="ctr"/>
                <a:r>
                  <a:rPr lang="en-IN" dirty="0"/>
                  <a:t>(a) Cluster with </a:t>
                </a:r>
                <a14:m>
                  <m:oMath xmlns:m="http://schemas.openxmlformats.org/officeDocument/2006/math">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𝑜</m:t>
                        </m:r>
                      </m:e>
                      <m:sub>
                        <m:r>
                          <a:rPr lang="en-IN" i="1">
                            <a:solidFill>
                              <a:srgbClr val="0B5ED7"/>
                            </a:solidFill>
                            <a:latin typeface="Cambria Math" panose="02040503050406030204" pitchFamily="18" charset="0"/>
                            <a:cs typeface="Times New Roman" pitchFamily="18" charset="0"/>
                          </a:rPr>
                          <m:t>1</m:t>
                        </m:r>
                      </m:sub>
                    </m:sSub>
                    <m:r>
                      <a:rPr lang="en-IN" i="1">
                        <a:solidFill>
                          <a:srgbClr val="0B5ED7"/>
                        </a:solidFill>
                        <a:latin typeface="Cambria Math" panose="02040503050406030204" pitchFamily="18" charset="0"/>
                        <a:cs typeface="Times New Roman" pitchFamily="18" charset="0"/>
                      </a:rPr>
                      <m:t>,</m:t>
                    </m:r>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𝑜</m:t>
                        </m:r>
                      </m:e>
                      <m:sub>
                        <m:r>
                          <a:rPr lang="en-IN" i="1">
                            <a:solidFill>
                              <a:srgbClr val="0B5ED7"/>
                            </a:solidFill>
                            <a:latin typeface="Cambria Math" panose="02040503050406030204" pitchFamily="18" charset="0"/>
                            <a:cs typeface="Times New Roman" pitchFamily="18" charset="0"/>
                          </a:rPr>
                          <m:t>2</m:t>
                        </m:r>
                      </m:sub>
                    </m:sSub>
                    <m:r>
                      <a:rPr lang="en-IN">
                        <a:solidFill>
                          <a:srgbClr val="0B5ED7"/>
                        </a:solidFill>
                        <a:latin typeface="Cambria Math" panose="02040503050406030204" pitchFamily="18" charset="0"/>
                        <a:cs typeface="Times New Roman" pitchFamily="18" charset="0"/>
                      </a:rPr>
                      <m:t>,</m:t>
                    </m:r>
                  </m:oMath>
                </a14:m>
                <a:r>
                  <a:rPr lang="en-IN" dirty="0">
                    <a:solidFill>
                      <a:srgbClr val="0B5ED7"/>
                    </a:solidFill>
                    <a:cs typeface="Times New Roman" pitchFamily="18" charset="0"/>
                  </a:rPr>
                  <a:t> </a:t>
                </a:r>
                <a14:m>
                  <m:oMath xmlns:m="http://schemas.openxmlformats.org/officeDocument/2006/math">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𝑜</m:t>
                        </m:r>
                      </m:e>
                      <m:sub>
                        <m:r>
                          <a:rPr lang="en-IN" i="1">
                            <a:solidFill>
                              <a:srgbClr val="0B5ED7"/>
                            </a:solidFill>
                            <a:latin typeface="Cambria Math" panose="02040503050406030204" pitchFamily="18" charset="0"/>
                            <a:cs typeface="Times New Roman" pitchFamily="18" charset="0"/>
                          </a:rPr>
                          <m:t>3</m:t>
                        </m:r>
                      </m:sub>
                    </m:sSub>
                    <m:r>
                      <a:rPr lang="en-IN" i="1">
                        <a:solidFill>
                          <a:srgbClr val="0B5ED7"/>
                        </a:solidFill>
                        <a:latin typeface="Cambria Math" panose="02040503050406030204" pitchFamily="18" charset="0"/>
                        <a:cs typeface="Times New Roman" pitchFamily="18" charset="0"/>
                      </a:rPr>
                      <m:t>,</m:t>
                    </m:r>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𝑎𝑛𝑑</m:t>
                        </m:r>
                        <m:r>
                          <a:rPr lang="en-IN" i="1">
                            <a:solidFill>
                              <a:srgbClr val="0B5ED7"/>
                            </a:solidFill>
                            <a:latin typeface="Cambria Math" panose="02040503050406030204" pitchFamily="18" charset="0"/>
                            <a:cs typeface="Times New Roman" pitchFamily="18" charset="0"/>
                          </a:rPr>
                          <m:t> </m:t>
                        </m:r>
                        <m:r>
                          <a:rPr lang="en-IN" i="1">
                            <a:solidFill>
                              <a:srgbClr val="0B5ED7"/>
                            </a:solidFill>
                            <a:latin typeface="Cambria Math" panose="02040503050406030204" pitchFamily="18" charset="0"/>
                            <a:cs typeface="Times New Roman" pitchFamily="18" charset="0"/>
                          </a:rPr>
                          <m:t>𝑜</m:t>
                        </m:r>
                      </m:e>
                      <m:sub>
                        <m:r>
                          <a:rPr lang="en-IN" i="1">
                            <a:solidFill>
                              <a:srgbClr val="0B5ED7"/>
                            </a:solidFill>
                            <a:latin typeface="Cambria Math" panose="02040503050406030204" pitchFamily="18" charset="0"/>
                            <a:cs typeface="Times New Roman" pitchFamily="18" charset="0"/>
                          </a:rPr>
                          <m:t>4</m:t>
                        </m:r>
                      </m:sub>
                    </m:sSub>
                  </m:oMath>
                </a14:m>
                <a:r>
                  <a:rPr lang="en-IN" dirty="0"/>
                  <a:t> as </a:t>
                </a:r>
                <a:r>
                  <a:rPr lang="en-IN" dirty="0" err="1"/>
                  <a:t>medoids</a:t>
                </a:r>
                <a:r>
                  <a:rPr lang="en-IN" dirty="0"/>
                  <a:t> </a:t>
                </a:r>
              </a:p>
            </p:txBody>
          </p:sp>
        </mc:Choice>
        <mc:Fallback xmlns="">
          <p:sp>
            <p:nvSpPr>
              <p:cNvPr id="50" name="TextBox 49"/>
              <p:cNvSpPr txBox="1">
                <a:spLocks noRot="1" noChangeAspect="1" noMove="1" noResize="1" noEditPoints="1" noAdjustHandles="1" noChangeArrowheads="1" noChangeShapeType="1" noTextEdit="1"/>
              </p:cNvSpPr>
              <p:nvPr/>
            </p:nvSpPr>
            <p:spPr>
              <a:xfrm>
                <a:off x="892636" y="4080294"/>
                <a:ext cx="3519577" cy="646331"/>
              </a:xfrm>
              <a:prstGeom prst="rect">
                <a:avLst/>
              </a:prstGeom>
              <a:blipFill rotWithShape="0">
                <a:blip r:embed="rId3"/>
                <a:stretch>
                  <a:fillRect t="-4717" b="-14151"/>
                </a:stretch>
              </a:blipFill>
            </p:spPr>
            <p:txBody>
              <a:bodyPr/>
              <a:lstStyle/>
              <a:p>
                <a:r>
                  <a:rPr lang="en-IN">
                    <a:noFill/>
                  </a:rPr>
                  <a:t> </a:t>
                </a:r>
              </a:p>
            </p:txBody>
          </p:sp>
        </mc:Fallback>
      </mc:AlternateContent>
      <p:pic>
        <p:nvPicPr>
          <p:cNvPr id="56" name="Pictur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3358" y="1264627"/>
            <a:ext cx="3680914" cy="2645893"/>
          </a:xfrm>
          <a:prstGeom prst="rect">
            <a:avLst/>
          </a:prstGeom>
        </p:spPr>
      </p:pic>
      <mc:AlternateContent xmlns:mc="http://schemas.openxmlformats.org/markup-compatibility/2006" xmlns:a14="http://schemas.microsoft.com/office/drawing/2010/main">
        <mc:Choice Requires="a14">
          <p:sp>
            <p:nvSpPr>
              <p:cNvPr id="57" name="TextBox 56"/>
              <p:cNvSpPr txBox="1"/>
              <p:nvPr/>
            </p:nvSpPr>
            <p:spPr>
              <a:xfrm>
                <a:off x="4833358" y="4080293"/>
                <a:ext cx="3979388" cy="646331"/>
              </a:xfrm>
              <a:prstGeom prst="rect">
                <a:avLst/>
              </a:prstGeom>
              <a:noFill/>
            </p:spPr>
            <p:txBody>
              <a:bodyPr wrap="square" rtlCol="0">
                <a:spAutoFit/>
              </a:bodyPr>
              <a:lstStyle/>
              <a:p>
                <a:pPr algn="ctr"/>
                <a:r>
                  <a:rPr lang="en-IN" dirty="0"/>
                  <a:t>(b) Cluster after swapping  </a:t>
                </a:r>
                <a14:m>
                  <m:oMath xmlns:m="http://schemas.openxmlformats.org/officeDocument/2006/math">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𝑜</m:t>
                        </m:r>
                      </m:e>
                      <m:sub>
                        <m:r>
                          <a:rPr lang="en-IN" b="0" i="1" smtClean="0">
                            <a:solidFill>
                              <a:srgbClr val="0B5ED7"/>
                            </a:solidFill>
                            <a:latin typeface="Cambria Math" panose="02040503050406030204" pitchFamily="18" charset="0"/>
                            <a:cs typeface="Times New Roman" pitchFamily="18" charset="0"/>
                          </a:rPr>
                          <m:t>4</m:t>
                        </m:r>
                      </m:sub>
                    </m:sSub>
                    <m:r>
                      <a:rPr lang="en-IN" b="0" i="1" smtClean="0">
                        <a:solidFill>
                          <a:srgbClr val="0B5ED7"/>
                        </a:solidFill>
                        <a:latin typeface="Cambria Math" panose="02040503050406030204" pitchFamily="18" charset="0"/>
                        <a:cs typeface="Times New Roman" pitchFamily="18" charset="0"/>
                      </a:rPr>
                      <m:t> </m:t>
                    </m:r>
                    <m:sSub>
                      <m:sSubPr>
                        <m:ctrlPr>
                          <a:rPr lang="en-IN" i="1">
                            <a:solidFill>
                              <a:srgbClr val="0B5ED7"/>
                            </a:solidFill>
                            <a:latin typeface="Cambria Math" panose="02040503050406030204" pitchFamily="18" charset="0"/>
                            <a:cs typeface="Times New Roman" pitchFamily="18" charset="0"/>
                          </a:rPr>
                        </m:ctrlPr>
                      </m:sSubPr>
                      <m:e>
                        <m:r>
                          <a:rPr lang="en-IN" b="0" i="1" smtClean="0">
                            <a:solidFill>
                              <a:srgbClr val="0B5ED7"/>
                            </a:solidFill>
                            <a:latin typeface="Cambria Math" panose="02040503050406030204" pitchFamily="18" charset="0"/>
                            <a:cs typeface="Times New Roman" pitchFamily="18" charset="0"/>
                          </a:rPr>
                          <m:t>𝑎𝑛𝑑</m:t>
                        </m:r>
                        <m:r>
                          <a:rPr lang="en-IN" b="0" i="1" smtClean="0">
                            <a:solidFill>
                              <a:srgbClr val="0B5ED7"/>
                            </a:solidFill>
                            <a:latin typeface="Cambria Math" panose="02040503050406030204" pitchFamily="18" charset="0"/>
                            <a:cs typeface="Times New Roman" pitchFamily="18" charset="0"/>
                          </a:rPr>
                          <m:t> </m:t>
                        </m:r>
                        <m:r>
                          <a:rPr lang="en-IN" i="1">
                            <a:solidFill>
                              <a:srgbClr val="0B5ED7"/>
                            </a:solidFill>
                            <a:latin typeface="Cambria Math" panose="02040503050406030204" pitchFamily="18" charset="0"/>
                            <a:cs typeface="Times New Roman" pitchFamily="18" charset="0"/>
                          </a:rPr>
                          <m:t>𝑜</m:t>
                        </m:r>
                      </m:e>
                      <m:sub>
                        <m:r>
                          <a:rPr lang="en-IN" b="0" i="1" smtClean="0">
                            <a:solidFill>
                              <a:srgbClr val="0B5ED7"/>
                            </a:solidFill>
                            <a:latin typeface="Cambria Math" panose="02040503050406030204" pitchFamily="18" charset="0"/>
                            <a:cs typeface="Times New Roman" pitchFamily="18" charset="0"/>
                          </a:rPr>
                          <m:t>5</m:t>
                        </m:r>
                      </m:sub>
                    </m:sSub>
                  </m:oMath>
                </a14:m>
                <a:r>
                  <a:rPr lang="en-IN" dirty="0"/>
                  <a:t> (</a:t>
                </a:r>
                <a14:m>
                  <m:oMath xmlns:m="http://schemas.openxmlformats.org/officeDocument/2006/math">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𝑜</m:t>
                        </m:r>
                      </m:e>
                      <m:sub>
                        <m:r>
                          <a:rPr lang="en-IN" b="0" i="1" smtClean="0">
                            <a:solidFill>
                              <a:srgbClr val="0B5ED7"/>
                            </a:solidFill>
                            <a:latin typeface="Cambria Math" panose="02040503050406030204" pitchFamily="18" charset="0"/>
                            <a:cs typeface="Times New Roman" pitchFamily="18" charset="0"/>
                          </a:rPr>
                          <m:t>5</m:t>
                        </m:r>
                      </m:sub>
                    </m:sSub>
                  </m:oMath>
                </a14:m>
                <a:r>
                  <a:rPr lang="en-IN" dirty="0"/>
                  <a:t> becomes the new </a:t>
                </a:r>
                <a:r>
                  <a:rPr lang="en-IN" dirty="0" err="1"/>
                  <a:t>medoid</a:t>
                </a:r>
                <a:r>
                  <a:rPr lang="en-IN" dirty="0"/>
                  <a:t>).</a:t>
                </a:r>
              </a:p>
            </p:txBody>
          </p:sp>
        </mc:Choice>
        <mc:Fallback xmlns="">
          <p:sp>
            <p:nvSpPr>
              <p:cNvPr id="57" name="TextBox 56"/>
              <p:cNvSpPr txBox="1">
                <a:spLocks noRot="1" noChangeAspect="1" noMove="1" noResize="1" noEditPoints="1" noAdjustHandles="1" noChangeArrowheads="1" noChangeShapeType="1" noTextEdit="1"/>
              </p:cNvSpPr>
              <p:nvPr/>
            </p:nvSpPr>
            <p:spPr>
              <a:xfrm>
                <a:off x="4833358" y="4080293"/>
                <a:ext cx="3979388" cy="646331"/>
              </a:xfrm>
              <a:prstGeom prst="rect">
                <a:avLst/>
              </a:prstGeom>
              <a:blipFill rotWithShape="0">
                <a:blip r:embed="rId5"/>
                <a:stretch>
                  <a:fillRect t="-4717" b="-14151"/>
                </a:stretch>
              </a:blipFill>
            </p:spPr>
            <p:txBody>
              <a:bodyPr/>
              <a:lstStyle/>
              <a:p>
                <a:r>
                  <a:rPr lang="en-IN">
                    <a:noFill/>
                  </a:rPr>
                  <a:t> </a:t>
                </a:r>
              </a:p>
            </p:txBody>
          </p:sp>
        </mc:Fallback>
      </mc:AlternateContent>
      <p:sp>
        <p:nvSpPr>
          <p:cNvPr id="59" name="Content Placeholder 2"/>
          <p:cNvSpPr txBox="1">
            <a:spLocks/>
          </p:cNvSpPr>
          <p:nvPr/>
        </p:nvSpPr>
        <p:spPr>
          <a:xfrm>
            <a:off x="239916" y="5189367"/>
            <a:ext cx="8572830"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a:solidFill>
                  <a:srgbClr val="0B5ED7"/>
                </a:solidFill>
                <a:cs typeface="Times New Roman" pitchFamily="18" charset="0"/>
              </a:rPr>
              <a:t>Fig 24.7: </a:t>
            </a:r>
            <a:r>
              <a:rPr lang="en-IN" sz="1600" b="1" dirty="0">
                <a:solidFill>
                  <a:srgbClr val="0B5ED7"/>
                </a:solidFill>
                <a:cs typeface="Times New Roman" pitchFamily="18" charset="0"/>
              </a:rPr>
              <a:t>Illustration of PAM</a:t>
            </a:r>
            <a:endParaRPr lang="en-US" sz="18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191008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Autofit/>
          </a:bodyPr>
          <a:lstStyle/>
          <a:p>
            <a:r>
              <a:rPr lang="en-US" sz="2800" dirty="0">
                <a:solidFill>
                  <a:srgbClr val="A50021"/>
                </a:solidFill>
                <a:latin typeface="Times New Roman" pitchFamily="18" charset="0"/>
                <a:cs typeface="Times New Roman" pitchFamily="18" charset="0"/>
              </a:rPr>
              <a:t>PAM (Partitioning around </a:t>
            </a:r>
            <a:r>
              <a:rPr lang="en-US" sz="2800" dirty="0" err="1">
                <a:solidFill>
                  <a:srgbClr val="A50021"/>
                </a:solidFill>
                <a:latin typeface="Times New Roman" pitchFamily="18" charset="0"/>
                <a:cs typeface="Times New Roman" pitchFamily="18" charset="0"/>
              </a:rPr>
              <a:t>Medoids</a:t>
            </a:r>
            <a:r>
              <a:rPr lang="en-US" sz="2800" dirty="0">
                <a:solidFill>
                  <a:srgbClr val="A50021"/>
                </a:solidFill>
                <a:latin typeface="Times New Roman" pitchFamily="18" charset="0"/>
                <a:cs typeface="Times New Roman" pitchFamily="18" charset="0"/>
              </a:rPr>
              <a:t>)</a:t>
            </a:r>
            <a:endParaRPr lang="en-IN" sz="28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2"/>
                <a:ext cx="8697431" cy="5311189"/>
              </a:xfrm>
            </p:spPr>
            <p:txBody>
              <a:bodyPr>
                <a:noAutofit/>
              </a:bodyPr>
              <a:lstStyle/>
              <a:p>
                <a:pPr marL="0" indent="0" algn="just">
                  <a:buClr>
                    <a:srgbClr val="0B5ED7"/>
                  </a:buClr>
                  <a:buNone/>
                </a:pPr>
                <a:r>
                  <a:rPr lang="en-US" sz="2000" dirty="0">
                    <a:latin typeface="Times New Roman" pitchFamily="18" charset="0"/>
                    <a:cs typeface="Times New Roman" pitchFamily="18" charset="0"/>
                  </a:rPr>
                  <a:t>PAM algorithm is thus a procedure of iterative selection of medoids and it is precisely stated in Algorithm 24.2.</a:t>
                </a:r>
              </a:p>
              <a:p>
                <a:pPr marL="0" indent="0" algn="just">
                  <a:buClr>
                    <a:srgbClr val="0B5ED7"/>
                  </a:buClr>
                  <a:buNone/>
                </a:pPr>
                <a:r>
                  <a:rPr lang="en-US" sz="2000" b="1" dirty="0">
                    <a:solidFill>
                      <a:srgbClr val="0B5ED7"/>
                    </a:solidFill>
                    <a:latin typeface="Times New Roman" pitchFamily="18" charset="0"/>
                    <a:cs typeface="Times New Roman" pitchFamily="18" charset="0"/>
                  </a:rPr>
                  <a:t>Algorithm 24.2: PAM</a:t>
                </a:r>
              </a:p>
              <a:p>
                <a:pPr marL="0" indent="0" algn="just">
                  <a:buClr>
                    <a:srgbClr val="0B5ED7"/>
                  </a:buClr>
                  <a:buNone/>
                </a:pPr>
                <a:r>
                  <a:rPr lang="en-US" sz="2000" dirty="0">
                    <a:solidFill>
                      <a:srgbClr val="A50021"/>
                    </a:solidFill>
                    <a:latin typeface="Times New Roman" pitchFamily="18" charset="0"/>
                    <a:cs typeface="Times New Roman" pitchFamily="18" charset="0"/>
                  </a:rPr>
                  <a:t>Input</a:t>
                </a:r>
                <a:r>
                  <a:rPr lang="en-US" sz="2000" dirty="0">
                    <a:latin typeface="Times New Roman" pitchFamily="18" charset="0"/>
                    <a:cs typeface="Times New Roman" pitchFamily="18" charset="0"/>
                  </a:rPr>
                  <a:t>: Database of objects D.</a:t>
                </a:r>
              </a:p>
              <a:p>
                <a:pPr marL="0" indent="0" algn="just">
                  <a:buClr>
                    <a:srgbClr val="0B5ED7"/>
                  </a:buClr>
                  <a:buNone/>
                </a:pPr>
                <a:r>
                  <a:rPr lang="en-US" sz="2000" dirty="0">
                    <a:latin typeface="Times New Roman" pitchFamily="18" charset="0"/>
                    <a:cs typeface="Times New Roman" pitchFamily="18" charset="0"/>
                  </a:rPr>
                  <a:t>	k, the number of desired clusters.</a:t>
                </a:r>
              </a:p>
              <a:p>
                <a:pPr marL="0" indent="0" algn="just">
                  <a:buClr>
                    <a:srgbClr val="0B5ED7"/>
                  </a:buClr>
                  <a:buNone/>
                </a:pPr>
                <a:r>
                  <a:rPr lang="en-US" sz="2000" dirty="0">
                    <a:solidFill>
                      <a:srgbClr val="A50021"/>
                    </a:solidFill>
                    <a:latin typeface="Times New Roman" pitchFamily="18" charset="0"/>
                    <a:cs typeface="Times New Roman" pitchFamily="18" charset="0"/>
                  </a:rPr>
                  <a:t>Output</a:t>
                </a:r>
                <a:r>
                  <a:rPr lang="en-US" sz="2000" dirty="0">
                    <a:latin typeface="Times New Roman" pitchFamily="18" charset="0"/>
                    <a:cs typeface="Times New Roman" pitchFamily="18" charset="0"/>
                  </a:rPr>
                  <a:t>: Set of k clusters</a:t>
                </a:r>
              </a:p>
              <a:p>
                <a:pPr marL="0" indent="0" algn="just">
                  <a:buClr>
                    <a:srgbClr val="0B5ED7"/>
                  </a:buClr>
                  <a:buNone/>
                </a:pPr>
                <a:r>
                  <a:rPr lang="en-US" sz="2000" dirty="0">
                    <a:solidFill>
                      <a:srgbClr val="A50021"/>
                    </a:solidFill>
                    <a:latin typeface="Times New Roman" pitchFamily="18" charset="0"/>
                    <a:cs typeface="Times New Roman" pitchFamily="18" charset="0"/>
                  </a:rPr>
                  <a:t>Steps</a:t>
                </a:r>
                <a:r>
                  <a:rPr lang="en-US" sz="2000" dirty="0">
                    <a:latin typeface="Times New Roman" pitchFamily="18" charset="0"/>
                    <a:cs typeface="Times New Roman" pitchFamily="18" charset="0"/>
                  </a:rPr>
                  <a:t>:</a:t>
                </a:r>
              </a:p>
              <a:p>
                <a:pPr marL="457200" indent="-457200" algn="just">
                  <a:buClr>
                    <a:srgbClr val="0B5ED7"/>
                  </a:buClr>
                  <a:buAutoNum type="arabicPeriod"/>
                </a:pPr>
                <a:r>
                  <a:rPr lang="en-US" sz="2000" dirty="0">
                    <a:latin typeface="Times New Roman" pitchFamily="18" charset="0"/>
                    <a:cs typeface="Times New Roman" pitchFamily="18" charset="0"/>
                  </a:rPr>
                  <a:t>Arbitrarily select k </a:t>
                </a:r>
                <a:r>
                  <a:rPr lang="en-US" sz="2000" dirty="0" err="1">
                    <a:latin typeface="Times New Roman" pitchFamily="18" charset="0"/>
                    <a:cs typeface="Times New Roman" pitchFamily="18" charset="0"/>
                  </a:rPr>
                  <a:t>medoids</a:t>
                </a:r>
                <a:r>
                  <a:rPr lang="en-US" sz="2000" dirty="0">
                    <a:latin typeface="Times New Roman" pitchFamily="18" charset="0"/>
                    <a:cs typeface="Times New Roman" pitchFamily="18" charset="0"/>
                  </a:rPr>
                  <a:t> from D.</a:t>
                </a:r>
              </a:p>
              <a:p>
                <a:pPr marL="457200" indent="-457200" algn="just">
                  <a:buClr>
                    <a:srgbClr val="0B5ED7"/>
                  </a:buClr>
                  <a:buAutoNum type="arabicPeriod"/>
                </a:pPr>
                <a:r>
                  <a:rPr lang="en-US" sz="2000" b="1" dirty="0">
                    <a:latin typeface="Times New Roman" pitchFamily="18" charset="0"/>
                    <a:cs typeface="Times New Roman" pitchFamily="18" charset="0"/>
                  </a:rPr>
                  <a:t>For</a:t>
                </a:r>
                <a:r>
                  <a:rPr lang="en-US" sz="2000" dirty="0">
                    <a:latin typeface="Times New Roman" pitchFamily="18" charset="0"/>
                    <a:cs typeface="Times New Roman" pitchFamily="18" charset="0"/>
                  </a:rPr>
                  <a:t> each object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𝑖</m:t>
                        </m:r>
                      </m:sub>
                    </m:sSub>
                  </m:oMath>
                </a14:m>
                <a:r>
                  <a:rPr lang="en-US" sz="2000" dirty="0">
                    <a:latin typeface="Times New Roman" pitchFamily="18" charset="0"/>
                    <a:cs typeface="Times New Roman" pitchFamily="18" charset="0"/>
                  </a:rPr>
                  <a:t> not a </a:t>
                </a:r>
                <a:r>
                  <a:rPr lang="en-US" sz="2000" dirty="0" err="1">
                    <a:latin typeface="Times New Roman" pitchFamily="18" charset="0"/>
                    <a:cs typeface="Times New Roman" pitchFamily="18" charset="0"/>
                  </a:rPr>
                  <a:t>medoid</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do</a:t>
                </a:r>
              </a:p>
              <a:p>
                <a:pPr marL="457200" indent="-457200" algn="just">
                  <a:buClr>
                    <a:srgbClr val="0B5ED7"/>
                  </a:buClr>
                  <a:buAutoNum type="arabicPeriod"/>
                </a:pPr>
                <a:r>
                  <a:rPr lang="en-US" sz="2000" b="1" dirty="0">
                    <a:latin typeface="Times New Roman" pitchFamily="18" charset="0"/>
                    <a:cs typeface="Times New Roman" pitchFamily="18" charset="0"/>
                  </a:rPr>
                  <a:t>        For </a:t>
                </a:r>
                <a:r>
                  <a:rPr lang="en-US" sz="2000" dirty="0">
                    <a:latin typeface="Times New Roman" pitchFamily="18" charset="0"/>
                    <a:cs typeface="Times New Roman" pitchFamily="18" charset="0"/>
                  </a:rPr>
                  <a:t>each </a:t>
                </a:r>
                <a:r>
                  <a:rPr lang="en-US" sz="2000" dirty="0" err="1">
                    <a:latin typeface="Times New Roman" pitchFamily="18" charset="0"/>
                    <a:cs typeface="Times New Roman" pitchFamily="18" charset="0"/>
                  </a:rPr>
                  <a:t>medoid</a:t>
                </a:r>
                <a:r>
                  <a:rPr lang="en-US" sz="2000" dirty="0">
                    <a:latin typeface="Times New Roman" pitchFamily="18" charset="0"/>
                    <a:cs typeface="Times New Roman" pitchFamily="18" charset="0"/>
                  </a:rPr>
                  <a:t> </a:t>
                </a:r>
                <a14:m>
                  <m:oMath xmlns:m="http://schemas.openxmlformats.org/officeDocument/2006/math">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𝑗</m:t>
                        </m:r>
                      </m:sub>
                    </m:sSub>
                  </m:oMath>
                </a14:m>
                <a:r>
                  <a:rPr lang="en-US" sz="1800" b="1" dirty="0">
                    <a:latin typeface="Times New Roman" pitchFamily="18" charset="0"/>
                    <a:cs typeface="Times New Roman" pitchFamily="18" charset="0"/>
                  </a:rPr>
                  <a:t> do</a:t>
                </a:r>
              </a:p>
              <a:p>
                <a:pPr marL="457200" indent="-457200" algn="just">
                  <a:buClr>
                    <a:srgbClr val="0B5ED7"/>
                  </a:buClr>
                  <a:buAutoNum type="arabicPeriod"/>
                </a:pPr>
                <a:r>
                  <a:rPr lang="en-US" sz="1800" dirty="0">
                    <a:latin typeface="Times New Roman" pitchFamily="18" charset="0"/>
                    <a:cs typeface="Times New Roman" pitchFamily="18" charset="0"/>
                  </a:rPr>
                  <a:t>Let </a:t>
                </a:r>
                <a14:m>
                  <m:oMath xmlns:m="http://schemas.openxmlformats.org/officeDocument/2006/math">
                    <m:r>
                      <a:rPr lang="en-IN" sz="1800" b="0" i="1" smtClean="0">
                        <a:latin typeface="Cambria Math" panose="02040503050406030204" pitchFamily="18" charset="0"/>
                        <a:cs typeface="Times New Roman" pitchFamily="18" charset="0"/>
                      </a:rPr>
                      <m:t>𝑀</m:t>
                    </m:r>
                    <m:r>
                      <a:rPr lang="en-IN" sz="1800" b="0" i="1" smtClean="0">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1</m:t>
                        </m:r>
                      </m:sub>
                    </m:sSub>
                    <m:r>
                      <a:rPr lang="en-IN" sz="1800" b="0" i="1" smtClean="0">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2</m:t>
                        </m:r>
                      </m:sub>
                    </m:sSub>
                    <m:r>
                      <a:rPr lang="en-IN" sz="1800" b="0" i="1" smtClean="0">
                        <a:solidFill>
                          <a:srgbClr val="0B5ED7"/>
                        </a:solidFill>
                        <a:latin typeface="Cambria Math" panose="02040503050406030204" pitchFamily="18" charset="0"/>
                        <a:cs typeface="Times New Roman" pitchFamily="18" charset="0"/>
                      </a:rPr>
                      <m:t>, …,</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𝑖</m:t>
                        </m:r>
                        <m:r>
                          <a:rPr lang="en-IN" sz="1800" b="0" i="1" smtClean="0">
                            <a:solidFill>
                              <a:srgbClr val="0B5ED7"/>
                            </a:solidFill>
                            <a:latin typeface="Cambria Math" panose="02040503050406030204" pitchFamily="18" charset="0"/>
                            <a:cs typeface="Times New Roman" pitchFamily="18" charset="0"/>
                          </a:rPr>
                          <m:t>−1 </m:t>
                        </m:r>
                      </m:sub>
                    </m:sSub>
                    <m:r>
                      <a:rPr lang="en-IN" sz="1800" b="0" i="1" smtClean="0">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𝑖</m:t>
                        </m:r>
                      </m:sub>
                    </m:sSub>
                    <m:r>
                      <a:rPr lang="en-IN" sz="1800" b="1" i="1" smtClean="0">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𝑖</m:t>
                        </m:r>
                        <m:r>
                          <a:rPr lang="en-IN" sz="1800" b="0" i="1" smtClean="0">
                            <a:solidFill>
                              <a:srgbClr val="0B5ED7"/>
                            </a:solidFill>
                            <a:latin typeface="Cambria Math" panose="02040503050406030204" pitchFamily="18" charset="0"/>
                            <a:cs typeface="Times New Roman" pitchFamily="18" charset="0"/>
                          </a:rPr>
                          <m:t>+1</m:t>
                        </m:r>
                      </m:sub>
                    </m:sSub>
                    <m:r>
                      <a:rPr lang="en-IN" sz="1800" b="0" i="1" smtClean="0">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𝑘</m:t>
                        </m:r>
                      </m:sub>
                    </m:sSub>
                    <m:r>
                      <a:rPr lang="en-IN" sz="1800" b="1" i="1" smtClean="0">
                        <a:latin typeface="Cambria Math" panose="02040503050406030204" pitchFamily="18" charset="0"/>
                        <a:cs typeface="Times New Roman" pitchFamily="18" charset="0"/>
                      </a:rPr>
                      <m:t>}</m:t>
                    </m:r>
                  </m:oMath>
                </a14:m>
                <a:r>
                  <a:rPr lang="en-US" sz="1800" dirty="0">
                    <a:latin typeface="Times New Roman" pitchFamily="18" charset="0"/>
                    <a:cs typeface="Times New Roman" pitchFamily="18" charset="0"/>
                  </a:rPr>
                  <a:t>      //Set of current </a:t>
                </a:r>
                <a:r>
                  <a:rPr lang="en-US" sz="1800" dirty="0" err="1">
                    <a:latin typeface="Times New Roman" pitchFamily="18" charset="0"/>
                    <a:cs typeface="Times New Roman" pitchFamily="18" charset="0"/>
                  </a:rPr>
                  <a:t>medoids</a:t>
                </a:r>
                <a:endParaRPr lang="en-US" sz="1800" dirty="0">
                  <a:latin typeface="Times New Roman" pitchFamily="18" charset="0"/>
                  <a:cs typeface="Times New Roman" pitchFamily="18" charset="0"/>
                </a:endParaRPr>
              </a:p>
              <a:p>
                <a:pPr marL="0" indent="0" algn="just">
                  <a:buClr>
                    <a:srgbClr val="0B5ED7"/>
                  </a:buClr>
                  <a:buNone/>
                </a:pPr>
                <a:r>
                  <a:rPr lang="en-US" sz="1800" dirty="0">
                    <a:latin typeface="Times New Roman" pitchFamily="18" charset="0"/>
                    <a:cs typeface="Times New Roman" pitchFamily="18" charset="0"/>
                  </a:rPr>
                  <a:t>             </a:t>
                </a:r>
                <a:r>
                  <a:rPr lang="en-IN" sz="1800" dirty="0">
                    <a:cs typeface="Times New Roman" pitchFamily="18" charset="0"/>
                  </a:rPr>
                  <a:t> </a:t>
                </a:r>
                <a14:m>
                  <m:oMath xmlns:m="http://schemas.openxmlformats.org/officeDocument/2006/math">
                    <m:sSup>
                      <m:sSupPr>
                        <m:ctrlPr>
                          <a:rPr lang="en-IN" sz="1800" b="0" i="1" smtClean="0">
                            <a:latin typeface="Cambria Math" panose="02040503050406030204" pitchFamily="18" charset="0"/>
                            <a:cs typeface="Times New Roman" pitchFamily="18" charset="0"/>
                          </a:rPr>
                        </m:ctrlPr>
                      </m:sSupPr>
                      <m:e>
                        <m:r>
                          <a:rPr lang="en-IN" sz="1800" i="1">
                            <a:latin typeface="Cambria Math" panose="02040503050406030204" pitchFamily="18" charset="0"/>
                            <a:cs typeface="Times New Roman" pitchFamily="18" charset="0"/>
                          </a:rPr>
                          <m:t>𝑀</m:t>
                        </m:r>
                      </m:e>
                      <m:sup>
                        <m:r>
                          <a:rPr lang="en-IN" sz="1800" b="0" i="1" smtClean="0">
                            <a:latin typeface="Cambria Math" panose="02040503050406030204" pitchFamily="18" charset="0"/>
                            <a:cs typeface="Times New Roman" pitchFamily="18" charset="0"/>
                          </a:rPr>
                          <m:t>′</m:t>
                        </m:r>
                      </m:sup>
                    </m:sSup>
                    <m:r>
                      <a:rPr lang="en-IN" sz="1800" i="1">
                        <a:latin typeface="Cambria Math" panose="02040503050406030204" pitchFamily="18" charset="0"/>
                        <a:cs typeface="Times New Roman" pitchFamily="18" charset="0"/>
                      </a:rPr>
                      <m:t>=</m:t>
                    </m:r>
                    <m:d>
                      <m:dPr>
                        <m:begChr m:val="{"/>
                        <m:endChr m:val="}"/>
                        <m:ctrlPr>
                          <a:rPr lang="en-IN" sz="1800" b="0" i="1" smtClean="0">
                            <a:latin typeface="Cambria Math" panose="02040503050406030204" pitchFamily="18" charset="0"/>
                            <a:cs typeface="Times New Roman" pitchFamily="18" charset="0"/>
                          </a:rPr>
                        </m:ctrlPr>
                      </m:dPr>
                      <m:e>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1</m:t>
                            </m:r>
                          </m:sub>
                        </m:sSub>
                        <m:r>
                          <a:rPr lang="en-IN" sz="1800" i="1">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2</m:t>
                            </m:r>
                          </m:sub>
                        </m:sSub>
                        <m:r>
                          <a:rPr lang="en-IN" sz="1800" i="1">
                            <a:solidFill>
                              <a:srgbClr val="0B5ED7"/>
                            </a:solidFill>
                            <a:latin typeface="Cambria Math" panose="02040503050406030204" pitchFamily="18" charset="0"/>
                            <a:cs typeface="Times New Roman" pitchFamily="18" charset="0"/>
                          </a:rPr>
                          <m:t>, …,</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𝑗</m:t>
                            </m:r>
                            <m:r>
                              <a:rPr lang="en-IN" sz="1800" i="1">
                                <a:solidFill>
                                  <a:srgbClr val="0B5ED7"/>
                                </a:solidFill>
                                <a:latin typeface="Cambria Math" panose="02040503050406030204" pitchFamily="18" charset="0"/>
                                <a:cs typeface="Times New Roman" pitchFamily="18" charset="0"/>
                              </a:rPr>
                              <m:t>−1</m:t>
                            </m:r>
                          </m:sub>
                        </m:sSub>
                        <m:r>
                          <a:rPr lang="en-IN" sz="1800" b="0" i="1" smtClean="0">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𝑗</m:t>
                            </m:r>
                          </m:sub>
                        </m:sSub>
                        <m:r>
                          <a:rPr lang="en-IN" sz="1800" b="1" i="1">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𝑗</m:t>
                            </m:r>
                            <m:r>
                              <a:rPr lang="en-IN" sz="1800" i="1">
                                <a:solidFill>
                                  <a:srgbClr val="0B5ED7"/>
                                </a:solidFill>
                                <a:latin typeface="Cambria Math" panose="02040503050406030204" pitchFamily="18" charset="0"/>
                                <a:cs typeface="Times New Roman" pitchFamily="18" charset="0"/>
                              </a:rPr>
                              <m:t>+1</m:t>
                            </m:r>
                          </m:sub>
                        </m:sSub>
                        <m:r>
                          <a:rPr lang="en-IN" sz="1800" i="1">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𝑘</m:t>
                            </m:r>
                          </m:sub>
                        </m:sSub>
                      </m:e>
                    </m:d>
                  </m:oMath>
                </a14:m>
                <a:r>
                  <a:rPr lang="en-US" sz="1800" dirty="0">
                    <a:latin typeface="Times New Roman" pitchFamily="18" charset="0"/>
                    <a:cs typeface="Times New Roman" pitchFamily="18" charset="0"/>
                  </a:rPr>
                  <a:t>    //set of </a:t>
                </a:r>
                <a:r>
                  <a:rPr lang="en-US" sz="1800" dirty="0" err="1">
                    <a:latin typeface="Times New Roman" pitchFamily="18" charset="0"/>
                    <a:cs typeface="Times New Roman" pitchFamily="18" charset="0"/>
                  </a:rPr>
                  <a:t>medoids</a:t>
                </a:r>
                <a:r>
                  <a:rPr lang="en-US" sz="1800" dirty="0">
                    <a:latin typeface="Times New Roman" pitchFamily="18" charset="0"/>
                    <a:cs typeface="Times New Roman" pitchFamily="18" charset="0"/>
                  </a:rPr>
                  <a:t> but swap with non-</a:t>
                </a:r>
                <a:r>
                  <a:rPr lang="en-US" sz="1800" dirty="0" err="1">
                    <a:latin typeface="Times New Roman" pitchFamily="18" charset="0"/>
                    <a:cs typeface="Times New Roman" pitchFamily="18" charset="0"/>
                  </a:rPr>
                  <a:t>medoids</a:t>
                </a:r>
                <a:r>
                  <a:rPr lang="en-US" sz="1800" dirty="0">
                    <a:latin typeface="Times New Roman" pitchFamily="18" charset="0"/>
                    <a:cs typeface="Times New Roman" pitchFamily="18" charset="0"/>
                  </a:rPr>
                  <a:t> </a:t>
                </a:r>
                <a14:m>
                  <m:oMath xmlns:m="http://schemas.openxmlformats.org/officeDocument/2006/math">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𝑗</m:t>
                        </m:r>
                      </m:sub>
                    </m:sSub>
                  </m:oMath>
                </a14:m>
                <a:endParaRPr lang="en-US" sz="1800" dirty="0">
                  <a:latin typeface="Times New Roman" pitchFamily="18" charset="0"/>
                  <a:cs typeface="Times New Roman" pitchFamily="18" charset="0"/>
                </a:endParaRPr>
              </a:p>
              <a:p>
                <a:pPr marL="342900" indent="-342900" algn="just">
                  <a:buClr>
                    <a:srgbClr val="0B5ED7"/>
                  </a:buClr>
                  <a:buAutoNum type="arabicPeriod" startAt="5"/>
                </a:pPr>
                <a:r>
                  <a:rPr lang="en-US" sz="1800" dirty="0">
                    <a:latin typeface="Times New Roman" pitchFamily="18" charset="0"/>
                    <a:cs typeface="Times New Roman" pitchFamily="18" charset="0"/>
                  </a:rPr>
                  <a:t>Calculate </a:t>
                </a:r>
                <a14:m>
                  <m:oMath xmlns:m="http://schemas.openxmlformats.org/officeDocument/2006/math">
                    <m:r>
                      <a:rPr lang="en-IN" sz="1800" b="0" i="1" smtClean="0">
                        <a:solidFill>
                          <a:srgbClr val="0B5ED7"/>
                        </a:solidFill>
                        <a:latin typeface="Cambria Math" panose="02040503050406030204" pitchFamily="18" charset="0"/>
                        <a:cs typeface="Times New Roman" pitchFamily="18" charset="0"/>
                      </a:rPr>
                      <m:t>𝑐𝑜𝑠𝑡</m:t>
                    </m:r>
                    <m:d>
                      <m:dPr>
                        <m:ctrlPr>
                          <a:rPr lang="en-IN" sz="1800" i="1" smtClean="0">
                            <a:solidFill>
                              <a:srgbClr val="0B5ED7"/>
                            </a:solidFill>
                            <a:latin typeface="Cambria Math" panose="02040503050406030204" pitchFamily="18" charset="0"/>
                            <a:cs typeface="Times New Roman" pitchFamily="18" charset="0"/>
                          </a:rPr>
                        </m:ctrlPr>
                      </m:dPr>
                      <m:e>
                        <m:sSub>
                          <m:sSubPr>
                            <m:ctrlPr>
                              <a:rPr lang="en-IN" sz="1800" i="1">
                                <a:solidFill>
                                  <a:srgbClr val="0B5ED7"/>
                                </a:solidFill>
                                <a:latin typeface="Cambria Math" panose="02040503050406030204" pitchFamily="18" charset="0"/>
                                <a:cs typeface="Times New Roman" pitchFamily="18" charset="0"/>
                              </a:rPr>
                            </m:ctrlPr>
                          </m:sSubPr>
                          <m:e>
                            <m:r>
                              <a:rPr lang="en-IN" sz="1800" b="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𝑖</m:t>
                            </m:r>
                          </m:sub>
                        </m:sSub>
                        <m:r>
                          <a:rPr lang="en-IN" sz="1800" b="0" i="0" smtClean="0">
                            <a:solidFill>
                              <a:srgbClr val="0B5ED7"/>
                            </a:solidFill>
                            <a:latin typeface="Cambria Math" panose="02040503050406030204" pitchFamily="18" charset="0"/>
                            <a:cs typeface="Times New Roman" pitchFamily="18" charset="0"/>
                          </a:rPr>
                          <m:t>,</m:t>
                        </m:r>
                        <m:sSub>
                          <m:sSubPr>
                            <m:ctrlPr>
                              <a:rPr lang="en-IN" sz="1800" i="1" smtClean="0">
                                <a:solidFill>
                                  <a:srgbClr val="0B5ED7"/>
                                </a:solidFill>
                                <a:latin typeface="Cambria Math" panose="02040503050406030204" pitchFamily="18" charset="0"/>
                                <a:cs typeface="Times New Roman" pitchFamily="18" charset="0"/>
                              </a:rPr>
                            </m:ctrlPr>
                          </m:sSubPr>
                          <m:e>
                            <m:r>
                              <a:rPr lang="en-IN" sz="1800" b="0" i="1" smtClean="0">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𝑗</m:t>
                            </m:r>
                          </m:sub>
                        </m:sSub>
                      </m:e>
                    </m:d>
                    <m:r>
                      <a:rPr lang="en-IN" sz="1800" b="0" i="1" smtClean="0">
                        <a:solidFill>
                          <a:srgbClr val="0B5ED7"/>
                        </a:solidFill>
                        <a:latin typeface="Cambria Math" panose="02040503050406030204" pitchFamily="18" charset="0"/>
                        <a:cs typeface="Times New Roman" pitchFamily="18" charset="0"/>
                      </a:rPr>
                      <m:t>=</m:t>
                    </m:r>
                    <m:sSub>
                      <m:sSubPr>
                        <m:ctrlPr>
                          <a:rPr lang="en-IN" sz="1800" i="1" smtClean="0">
                            <a:solidFill>
                              <a:srgbClr val="0B5ED7"/>
                            </a:solidFill>
                            <a:latin typeface="Cambria Math" panose="02040503050406030204" pitchFamily="18" charset="0"/>
                            <a:cs typeface="Times New Roman" pitchFamily="18" charset="0"/>
                          </a:rPr>
                        </m:ctrlPr>
                      </m:sSubPr>
                      <m:e>
                        <m:d>
                          <m:dPr>
                            <m:begChr m:val=""/>
                            <m:endChr m:val="|"/>
                            <m:ctrlPr>
                              <a:rPr lang="en-IN" sz="1800" i="1" smtClean="0">
                                <a:solidFill>
                                  <a:srgbClr val="0B5ED7"/>
                                </a:solidFill>
                                <a:latin typeface="Cambria Math" panose="02040503050406030204" pitchFamily="18" charset="0"/>
                                <a:cs typeface="Times New Roman" pitchFamily="18" charset="0"/>
                              </a:rPr>
                            </m:ctrlPr>
                          </m:dPr>
                          <m:e>
                            <m:r>
                              <a:rPr lang="en-IN" sz="1800" b="0" i="1" smtClean="0">
                                <a:solidFill>
                                  <a:srgbClr val="0B5ED7"/>
                                </a:solidFill>
                                <a:latin typeface="Cambria Math" panose="02040503050406030204" pitchFamily="18" charset="0"/>
                                <a:cs typeface="Times New Roman" pitchFamily="18" charset="0"/>
                              </a:rPr>
                              <m:t>𝑆𝐴𝐸</m:t>
                            </m:r>
                          </m:e>
                        </m:d>
                      </m:e>
                      <m:sub>
                        <m:r>
                          <a:rPr lang="en-IN" sz="1800" b="0" i="1" smtClean="0">
                            <a:solidFill>
                              <a:srgbClr val="0B5ED7"/>
                            </a:solidFill>
                            <a:latin typeface="Cambria Math" panose="02040503050406030204" pitchFamily="18" charset="0"/>
                            <a:cs typeface="Times New Roman" pitchFamily="18" charset="0"/>
                          </a:rPr>
                          <m:t>𝑀</m:t>
                        </m:r>
                      </m:sub>
                    </m:sSub>
                    <m:r>
                      <a:rPr lang="en-IN" sz="1800" b="0" i="1" smtClean="0">
                        <a:solidFill>
                          <a:srgbClr val="0B5ED7"/>
                        </a:solidFill>
                        <a:latin typeface="Cambria Math" panose="02040503050406030204" pitchFamily="18" charset="0"/>
                        <a:cs typeface="Times New Roman" pitchFamily="18" charset="0"/>
                      </a:rPr>
                      <m:t>−</m:t>
                    </m:r>
                    <m:sSub>
                      <m:sSubPr>
                        <m:ctrlPr>
                          <a:rPr lang="en-IN" sz="1800" i="1" smtClean="0">
                            <a:solidFill>
                              <a:srgbClr val="0B5ED7"/>
                            </a:solidFill>
                            <a:latin typeface="Cambria Math" panose="02040503050406030204" pitchFamily="18" charset="0"/>
                            <a:cs typeface="Times New Roman" pitchFamily="18" charset="0"/>
                          </a:rPr>
                        </m:ctrlPr>
                      </m:sSubPr>
                      <m:e>
                        <m:r>
                          <a:rPr lang="en-IN" sz="1800" b="0" i="1" smtClean="0">
                            <a:solidFill>
                              <a:srgbClr val="0B5ED7"/>
                            </a:solidFill>
                            <a:latin typeface="Cambria Math" panose="02040503050406030204" pitchFamily="18" charset="0"/>
                            <a:cs typeface="Times New Roman" pitchFamily="18" charset="0"/>
                          </a:rPr>
                          <m:t>𝑆𝐴𝐸</m:t>
                        </m:r>
                      </m:e>
                      <m:sub>
                        <m:r>
                          <a:rPr lang="en-IN" sz="1800" b="0" i="1" smtClean="0">
                            <a:solidFill>
                              <a:srgbClr val="0B5ED7"/>
                            </a:solidFill>
                            <a:latin typeface="Cambria Math" panose="02040503050406030204" pitchFamily="18" charset="0"/>
                            <a:cs typeface="Times New Roman" pitchFamily="18" charset="0"/>
                          </a:rPr>
                          <m:t>𝑀</m:t>
                        </m:r>
                        <m:r>
                          <a:rPr lang="en-IN" sz="1800" b="0" i="1" smtClean="0">
                            <a:solidFill>
                              <a:srgbClr val="0B5ED7"/>
                            </a:solidFill>
                            <a:latin typeface="Cambria Math" panose="02040503050406030204" pitchFamily="18" charset="0"/>
                            <a:cs typeface="Times New Roman" pitchFamily="18" charset="0"/>
                          </a:rPr>
                          <m:t>′</m:t>
                        </m:r>
                      </m:sub>
                    </m:sSub>
                  </m:oMath>
                </a14:m>
                <a:endParaRPr lang="en-US" sz="1800" dirty="0">
                  <a:latin typeface="Times New Roman" pitchFamily="18" charset="0"/>
                  <a:cs typeface="Times New Roman" pitchFamily="18" charset="0"/>
                </a:endParaRPr>
              </a:p>
              <a:p>
                <a:pPr marL="342900" indent="-342900" algn="just">
                  <a:buClr>
                    <a:srgbClr val="0B5ED7"/>
                  </a:buClr>
                  <a:buAutoNum type="arabicPeriod" startAt="5"/>
                </a:pP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End</a:t>
                </a:r>
                <a:r>
                  <a:rPr lang="en-US" sz="1800" dirty="0">
                    <a:latin typeface="Times New Roman" pitchFamily="18" charset="0"/>
                    <a:cs typeface="Times New Roman" pitchFamily="18" charset="0"/>
                  </a:rPr>
                  <a:t> of 2 for loop</a:t>
                </a:r>
              </a:p>
              <a:p>
                <a:pPr marL="457200" indent="-457200" algn="just">
                  <a:buClr>
                    <a:srgbClr val="0B5ED7"/>
                  </a:buClr>
                  <a:buAutoNum type="arabicPeriod"/>
                </a:pPr>
                <a:endParaRPr lang="en-US" sz="1800" b="1" dirty="0">
                  <a:latin typeface="Times New Roman" pitchFamily="18" charset="0"/>
                  <a:cs typeface="Times New Roman" pitchFamily="18" charset="0"/>
                </a:endParaRPr>
              </a:p>
              <a:p>
                <a:pPr marL="457200" indent="-457200" algn="just">
                  <a:buClr>
                    <a:srgbClr val="0B5ED7"/>
                  </a:buClr>
                  <a:buAutoNum type="arabicPeriod"/>
                </a:pPr>
                <a:endParaRPr lang="en-US" sz="1800" b="1" baseline="-25000" dirty="0">
                  <a:latin typeface="Times New Roman" pitchFamily="18" charset="0"/>
                  <a:cs typeface="Times New Roman" pitchFamily="18" charset="0"/>
                </a:endParaRPr>
              </a:p>
              <a:p>
                <a:pPr marL="457200" indent="-457200" algn="just">
                  <a:buClr>
                    <a:srgbClr val="0B5ED7"/>
                  </a:buClr>
                  <a:buAutoNum type="arabicPeriod"/>
                </a:pPr>
                <a:endParaRPr lang="en-US" sz="2000" b="1" baseline="-25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2"/>
                <a:ext cx="8697431" cy="5311189"/>
              </a:xfrm>
              <a:blipFill>
                <a:blip r:embed="rId2"/>
                <a:stretch>
                  <a:fillRect l="-729" t="-477" r="-583" b="-1408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32</a:t>
            </a:fld>
            <a:endParaRPr lang="en-IN" dirty="0">
              <a:solidFill>
                <a:srgbClr val="04617B">
                  <a:shade val="90000"/>
                </a:srgbClr>
              </a:solidFill>
            </a:endParaRPr>
          </a:p>
        </p:txBody>
      </p:sp>
    </p:spTree>
    <p:extLst>
      <p:ext uri="{BB962C8B-B14F-4D97-AF65-F5344CB8AC3E}">
        <p14:creationId xmlns:p14="http://schemas.microsoft.com/office/powerpoint/2010/main" val="1927401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Autofit/>
          </a:bodyPr>
          <a:lstStyle/>
          <a:p>
            <a:r>
              <a:rPr lang="en-US" sz="2800" dirty="0">
                <a:solidFill>
                  <a:srgbClr val="A50021"/>
                </a:solidFill>
                <a:latin typeface="Times New Roman" pitchFamily="18" charset="0"/>
                <a:cs typeface="Times New Roman" pitchFamily="18" charset="0"/>
              </a:rPr>
              <a:t>PAM (Partitioning around </a:t>
            </a:r>
            <a:r>
              <a:rPr lang="en-US" sz="2800" dirty="0" err="1">
                <a:solidFill>
                  <a:srgbClr val="A50021"/>
                </a:solidFill>
                <a:latin typeface="Times New Roman" pitchFamily="18" charset="0"/>
                <a:cs typeface="Times New Roman" pitchFamily="18" charset="0"/>
              </a:rPr>
              <a:t>Medoids</a:t>
            </a:r>
            <a:r>
              <a:rPr lang="en-US" sz="2800" dirty="0">
                <a:solidFill>
                  <a:srgbClr val="A50021"/>
                </a:solidFill>
                <a:latin typeface="Times New Roman" pitchFamily="18" charset="0"/>
                <a:cs typeface="Times New Roman" pitchFamily="18" charset="0"/>
              </a:rPr>
              <a:t>)</a:t>
            </a:r>
            <a:endParaRPr lang="en-IN" sz="28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2"/>
                <a:ext cx="8697431" cy="5311189"/>
              </a:xfrm>
            </p:spPr>
            <p:txBody>
              <a:bodyPr>
                <a:noAutofit/>
              </a:bodyPr>
              <a:lstStyle/>
              <a:p>
                <a:pPr marL="0" indent="0" algn="just">
                  <a:buClr>
                    <a:srgbClr val="0B5ED7"/>
                  </a:buClr>
                  <a:buNone/>
                </a:pPr>
                <a:r>
                  <a:rPr lang="en-US" sz="2000" b="1" dirty="0">
                    <a:solidFill>
                      <a:srgbClr val="0B5ED7"/>
                    </a:solidFill>
                    <a:latin typeface="Times New Roman" pitchFamily="18" charset="0"/>
                    <a:cs typeface="Times New Roman" pitchFamily="18" charset="0"/>
                  </a:rPr>
                  <a:t>Algorithm 24.2: PAM</a:t>
                </a:r>
              </a:p>
              <a:p>
                <a:pPr marL="0" indent="0" algn="just">
                  <a:buClr>
                    <a:srgbClr val="0B5ED7"/>
                  </a:buClr>
                  <a:buNone/>
                </a:pPr>
                <a:endParaRPr lang="en-US" sz="1800" dirty="0">
                  <a:latin typeface="Times New Roman" pitchFamily="18" charset="0"/>
                  <a:cs typeface="Times New Roman" pitchFamily="18" charset="0"/>
                </a:endParaRPr>
              </a:p>
              <a:p>
                <a:pPr marL="342900" indent="-342900" algn="just">
                  <a:buClr>
                    <a:srgbClr val="0B5ED7"/>
                  </a:buClr>
                  <a:buFont typeface="+mj-lt"/>
                  <a:buAutoNum type="arabicPeriod" startAt="7"/>
                </a:pPr>
                <a:r>
                  <a:rPr lang="en-US" sz="2000" dirty="0">
                    <a:latin typeface="Times New Roman" pitchFamily="18" charset="0"/>
                    <a:cs typeface="Times New Roman" pitchFamily="18" charset="0"/>
                  </a:rPr>
                  <a:t>Find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r>
                      <a:rPr lang="en-IN" sz="2000" b="0" i="0" smtClean="0">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𝑗</m:t>
                        </m:r>
                      </m:sub>
                    </m:sSub>
                    <m:r>
                      <a:rPr lang="en-IN" sz="2000" b="0" i="1" smtClean="0">
                        <a:solidFill>
                          <a:srgbClr val="0B5ED7"/>
                        </a:solidFill>
                        <a:latin typeface="Cambria Math" panose="02040503050406030204" pitchFamily="18" charset="0"/>
                        <a:cs typeface="Times New Roman" pitchFamily="18" charset="0"/>
                      </a:rPr>
                      <m:t> </m:t>
                    </m:r>
                  </m:oMath>
                </a14:m>
                <a:r>
                  <a:rPr lang="en-US" sz="2000" dirty="0">
                    <a:latin typeface="Times New Roman" pitchFamily="18" charset="0"/>
                    <a:cs typeface="Times New Roman" pitchFamily="18" charset="0"/>
                  </a:rPr>
                  <a:t>for which the </a:t>
                </a:r>
                <a14:m>
                  <m:oMath xmlns:m="http://schemas.openxmlformats.org/officeDocument/2006/math">
                    <m:r>
                      <m:rPr>
                        <m:sty m:val="p"/>
                      </m:rPr>
                      <a:rPr lang="en-IN" sz="2000" b="0" i="0" smtClean="0">
                        <a:solidFill>
                          <a:srgbClr val="0B5ED7"/>
                        </a:solidFill>
                        <a:latin typeface="Cambria Math" panose="02040503050406030204" pitchFamily="18" charset="0"/>
                        <a:cs typeface="Times New Roman" pitchFamily="18" charset="0"/>
                      </a:rPr>
                      <m:t>cost</m:t>
                    </m:r>
                    <m:r>
                      <a:rPr lang="en-IN" sz="2000" b="0" i="0" smtClean="0">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oMath>
                </a14:m>
                <a:r>
                  <a:rPr lang="en-US" sz="2000" dirty="0">
                    <a:latin typeface="Times New Roman" pitchFamily="18" charset="0"/>
                    <a:cs typeface="Times New Roman" pitchFamily="18" charset="0"/>
                  </a:rPr>
                  <a:t>,</a:t>
                </a:r>
                <a:r>
                  <a:rPr lang="en-IN" sz="2000" dirty="0">
                    <a:solidFill>
                      <a:srgbClr val="0B5ED7"/>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𝑗</m:t>
                        </m:r>
                      </m:sub>
                    </m:sSub>
                    <m:r>
                      <a:rPr lang="en-IN" sz="2000" b="0" i="1" smtClean="0">
                        <a:solidFill>
                          <a:srgbClr val="0B5ED7"/>
                        </a:solidFill>
                        <a:latin typeface="Cambria Math" panose="02040503050406030204" pitchFamily="18" charset="0"/>
                        <a:cs typeface="Times New Roman" pitchFamily="18" charset="0"/>
                      </a:rPr>
                      <m:t>)</m:t>
                    </m:r>
                  </m:oMath>
                </a14:m>
                <a:r>
                  <a:rPr lang="en-US" sz="2000" dirty="0">
                    <a:latin typeface="Times New Roman" pitchFamily="18" charset="0"/>
                    <a:cs typeface="Times New Roman" pitchFamily="18" charset="0"/>
                  </a:rPr>
                  <a:t> is the smallest.</a:t>
                </a:r>
              </a:p>
              <a:p>
                <a:pPr marL="342900" indent="-342900" algn="just">
                  <a:buClr>
                    <a:srgbClr val="0B5ED7"/>
                  </a:buClr>
                  <a:buFont typeface="+mj-lt"/>
                  <a:buAutoNum type="arabicPeriod" startAt="7"/>
                </a:pPr>
                <a:endParaRPr lang="en-US" sz="800" dirty="0">
                  <a:latin typeface="Times New Roman" pitchFamily="18" charset="0"/>
                  <a:cs typeface="Times New Roman" pitchFamily="18" charset="0"/>
                </a:endParaRPr>
              </a:p>
              <a:p>
                <a:pPr marL="342900" indent="-342900" algn="just">
                  <a:buClr>
                    <a:srgbClr val="0B5ED7"/>
                  </a:buClr>
                  <a:buFont typeface="+mj-lt"/>
                  <a:buAutoNum type="arabicPeriod" startAt="7"/>
                </a:pPr>
                <a:r>
                  <a:rPr lang="en-US" sz="2000" dirty="0">
                    <a:latin typeface="Times New Roman" pitchFamily="18" charset="0"/>
                    <a:cs typeface="Times New Roman" pitchFamily="18" charset="0"/>
                  </a:rPr>
                  <a:t>Replace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oMath>
                </a14:m>
                <a:r>
                  <a:rPr lang="en-US" sz="2000" dirty="0">
                    <a:latin typeface="Times New Roman" pitchFamily="18" charset="0"/>
                    <a:cs typeface="Times New Roman" pitchFamily="18" charset="0"/>
                  </a:rPr>
                  <a:t> with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𝑗</m:t>
                        </m:r>
                      </m:sub>
                    </m:sSub>
                  </m:oMath>
                </a14:m>
                <a:r>
                  <a:rPr lang="en-US" sz="2000" dirty="0">
                    <a:latin typeface="Times New Roman" pitchFamily="18" charset="0"/>
                    <a:cs typeface="Times New Roman" pitchFamily="18" charset="0"/>
                  </a:rPr>
                  <a:t> and accordingly update the set </a:t>
                </a:r>
                <a:r>
                  <a:rPr lang="en-US" sz="2000" i="1" dirty="0">
                    <a:solidFill>
                      <a:srgbClr val="0B5ED7"/>
                    </a:solidFill>
                    <a:latin typeface="Times New Roman" pitchFamily="18" charset="0"/>
                    <a:cs typeface="Times New Roman" pitchFamily="18" charset="0"/>
                  </a:rPr>
                  <a:t>M</a:t>
                </a:r>
                <a:r>
                  <a:rPr lang="en-US" sz="2000" i="1" dirty="0">
                    <a:latin typeface="Times New Roman" pitchFamily="18" charset="0"/>
                    <a:cs typeface="Times New Roman" pitchFamily="18" charset="0"/>
                  </a:rPr>
                  <a:t>.</a:t>
                </a:r>
              </a:p>
              <a:p>
                <a:pPr marL="342900" indent="-342900" algn="just">
                  <a:buClr>
                    <a:srgbClr val="0B5ED7"/>
                  </a:buClr>
                  <a:buFont typeface="+mj-lt"/>
                  <a:buAutoNum type="arabicPeriod" startAt="7"/>
                </a:pPr>
                <a:endParaRPr lang="en-US" sz="800" i="1" dirty="0">
                  <a:latin typeface="Times New Roman" pitchFamily="18" charset="0"/>
                  <a:cs typeface="Times New Roman" pitchFamily="18" charset="0"/>
                </a:endParaRPr>
              </a:p>
              <a:p>
                <a:pPr marL="342900" indent="-342900" algn="just">
                  <a:buClr>
                    <a:srgbClr val="0B5ED7"/>
                  </a:buClr>
                  <a:buFont typeface="+mj-lt"/>
                  <a:buAutoNum type="arabicPeriod" startAt="7"/>
                </a:pPr>
                <a:r>
                  <a:rPr lang="en-US" sz="2000" dirty="0">
                    <a:latin typeface="Times New Roman" pitchFamily="18" charset="0"/>
                    <a:cs typeface="Times New Roman" pitchFamily="18" charset="0"/>
                  </a:rPr>
                  <a:t>Repeat step 2 - step 8 until cost(</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oMath>
                </a14:m>
                <a:r>
                  <a:rPr lang="en-US" sz="2000" dirty="0">
                    <a:latin typeface="Times New Roman" pitchFamily="18" charset="0"/>
                    <a:cs typeface="Times New Roman" pitchFamily="18" charset="0"/>
                  </a:rPr>
                  <a:t>,</a:t>
                </a:r>
                <a:r>
                  <a:rPr lang="en-IN" sz="2000" dirty="0">
                    <a:solidFill>
                      <a:srgbClr val="0B5ED7"/>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r>
                      <a:rPr lang="en-IN" sz="2000" b="0" i="0"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≤0</m:t>
                    </m:r>
                  </m:oMath>
                </a14:m>
                <a:r>
                  <a:rPr lang="en-US" sz="2000" dirty="0">
                    <a:latin typeface="Times New Roman" pitchFamily="18" charset="0"/>
                    <a:cs typeface="Times New Roman" pitchFamily="18" charset="0"/>
                  </a:rPr>
                  <a:t>.</a:t>
                </a:r>
              </a:p>
              <a:p>
                <a:pPr marL="342900" indent="-342900" algn="just">
                  <a:buClr>
                    <a:srgbClr val="0B5ED7"/>
                  </a:buClr>
                  <a:buFont typeface="+mj-lt"/>
                  <a:buAutoNum type="arabicPeriod" startAt="7"/>
                </a:pPr>
                <a:endParaRPr lang="en-US" sz="800" dirty="0">
                  <a:latin typeface="Times New Roman" pitchFamily="18" charset="0"/>
                  <a:cs typeface="Times New Roman" pitchFamily="18" charset="0"/>
                </a:endParaRPr>
              </a:p>
              <a:p>
                <a:pPr marL="342900" indent="-342900" algn="just">
                  <a:buClr>
                    <a:srgbClr val="0B5ED7"/>
                  </a:buClr>
                  <a:buFont typeface="+mj-lt"/>
                  <a:buAutoNum type="arabicPeriod" startAt="7"/>
                </a:pPr>
                <a:r>
                  <a:rPr lang="en-US" sz="2000" dirty="0">
                    <a:latin typeface="Times New Roman" pitchFamily="18" charset="0"/>
                    <a:cs typeface="Times New Roman" pitchFamily="18" charset="0"/>
                  </a:rPr>
                  <a:t>Return the cluster with </a:t>
                </a:r>
                <a:r>
                  <a:rPr lang="en-US" sz="2000" i="1" dirty="0">
                    <a:solidFill>
                      <a:srgbClr val="0B5ED7"/>
                    </a:solidFill>
                    <a:latin typeface="Times New Roman" pitchFamily="18" charset="0"/>
                    <a:cs typeface="Times New Roman" pitchFamily="18" charset="0"/>
                  </a:rPr>
                  <a:t>M</a:t>
                </a:r>
                <a:r>
                  <a:rPr lang="en-US" sz="2000" dirty="0">
                    <a:latin typeface="Times New Roman" pitchFamily="18" charset="0"/>
                    <a:cs typeface="Times New Roman" pitchFamily="18" charset="0"/>
                  </a:rPr>
                  <a:t> as the set of cluster centers.</a:t>
                </a:r>
              </a:p>
              <a:p>
                <a:pPr marL="342900" indent="-342900" algn="just">
                  <a:buClr>
                    <a:srgbClr val="0B5ED7"/>
                  </a:buClr>
                  <a:buFont typeface="+mj-lt"/>
                  <a:buAutoNum type="arabicPeriod" startAt="7"/>
                </a:pPr>
                <a:endParaRPr lang="en-US" sz="800" dirty="0">
                  <a:latin typeface="Times New Roman" pitchFamily="18" charset="0"/>
                  <a:cs typeface="Times New Roman" pitchFamily="18" charset="0"/>
                </a:endParaRPr>
              </a:p>
              <a:p>
                <a:pPr marL="342900" indent="-342900" algn="just">
                  <a:buClr>
                    <a:srgbClr val="0B5ED7"/>
                  </a:buClr>
                  <a:buFont typeface="+mj-lt"/>
                  <a:buAutoNum type="arabicPeriod" startAt="7"/>
                </a:pPr>
                <a:r>
                  <a:rPr lang="en-US" sz="2000" dirty="0">
                    <a:latin typeface="Times New Roman" pitchFamily="18" charset="0"/>
                    <a:cs typeface="Times New Roman" pitchFamily="18" charset="0"/>
                  </a:rPr>
                  <a:t>Stop</a:t>
                </a:r>
              </a:p>
              <a:p>
                <a:pPr marL="457200" indent="-457200" algn="just">
                  <a:buClr>
                    <a:srgbClr val="0B5ED7"/>
                  </a:buClr>
                  <a:buAutoNum type="arabicPeriod" startAt="7"/>
                </a:pPr>
                <a:endParaRPr lang="en-US" sz="1800" b="1" dirty="0">
                  <a:latin typeface="Times New Roman" pitchFamily="18" charset="0"/>
                  <a:cs typeface="Times New Roman" pitchFamily="18" charset="0"/>
                </a:endParaRPr>
              </a:p>
              <a:p>
                <a:pPr marL="457200" indent="-457200" algn="just">
                  <a:buClr>
                    <a:srgbClr val="0B5ED7"/>
                  </a:buClr>
                  <a:buAutoNum type="arabicPeriod" startAt="7"/>
                </a:pPr>
                <a:endParaRPr lang="en-US" sz="1800" b="1" baseline="-25000" dirty="0">
                  <a:latin typeface="Times New Roman" pitchFamily="18" charset="0"/>
                  <a:cs typeface="Times New Roman" pitchFamily="18" charset="0"/>
                </a:endParaRPr>
              </a:p>
              <a:p>
                <a:pPr marL="457200" indent="-457200" algn="just">
                  <a:buClr>
                    <a:srgbClr val="0B5ED7"/>
                  </a:buClr>
                  <a:buAutoNum type="arabicPeriod" startAt="7"/>
                </a:pPr>
                <a:endParaRPr lang="en-US" sz="2000" b="1" baseline="-25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2"/>
                <a:ext cx="8697431" cy="5311189"/>
              </a:xfrm>
              <a:blipFill>
                <a:blip r:embed="rId2"/>
                <a:stretch>
                  <a:fillRect l="-729" t="-47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33</a:t>
            </a:fld>
            <a:endParaRPr lang="en-IN" dirty="0">
              <a:solidFill>
                <a:srgbClr val="04617B">
                  <a:shade val="90000"/>
                </a:srgbClr>
              </a:solidFill>
            </a:endParaRPr>
          </a:p>
        </p:txBody>
      </p:sp>
    </p:spTree>
    <p:extLst>
      <p:ext uri="{BB962C8B-B14F-4D97-AF65-F5344CB8AC3E}">
        <p14:creationId xmlns:p14="http://schemas.microsoft.com/office/powerpoint/2010/main" val="42035068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fontScale="90000"/>
          </a:bodyPr>
          <a:lstStyle/>
          <a:p>
            <a:r>
              <a:rPr lang="en-US" sz="4000" dirty="0">
                <a:solidFill>
                  <a:srgbClr val="A50021"/>
                </a:solidFill>
                <a:latin typeface="Times New Roman" pitchFamily="18" charset="0"/>
                <a:cs typeface="Times New Roman" pitchFamily="18" charset="0"/>
              </a:rPr>
              <a:t>Comments on PAM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2"/>
                <a:ext cx="8697431" cy="5311189"/>
              </a:xfrm>
            </p:spPr>
            <p:txBody>
              <a:bodyPr>
                <a:noAutofit/>
              </a:bodyPr>
              <a:lstStyle/>
              <a:p>
                <a:pPr marL="457200" indent="-457200" algn="just">
                  <a:buClr>
                    <a:srgbClr val="0B5ED7"/>
                  </a:buClr>
                  <a:buAutoNum type="arabicPeriod"/>
                </a:pPr>
                <a:r>
                  <a:rPr lang="en-IN" sz="2000" b="1" dirty="0">
                    <a:solidFill>
                      <a:srgbClr val="0B5ED7"/>
                    </a:solidFill>
                    <a:latin typeface="Times New Roman" pitchFamily="18" charset="0"/>
                    <a:cs typeface="Times New Roman" pitchFamily="18" charset="0"/>
                  </a:rPr>
                  <a:t>Comparing k-Means with k-</a:t>
                </a:r>
                <a:r>
                  <a:rPr lang="en-IN" sz="2000" b="1" dirty="0" err="1">
                    <a:solidFill>
                      <a:srgbClr val="0B5ED7"/>
                    </a:solidFill>
                    <a:latin typeface="Times New Roman" pitchFamily="18" charset="0"/>
                    <a:cs typeface="Times New Roman" pitchFamily="18" charset="0"/>
                  </a:rPr>
                  <a:t>Medoids</a:t>
                </a:r>
                <a:r>
                  <a:rPr lang="en-IN" sz="2000" b="1" dirty="0">
                    <a:solidFill>
                      <a:srgbClr val="0B5ED7"/>
                    </a:solidFill>
                    <a:latin typeface="Times New Roman" pitchFamily="18" charset="0"/>
                    <a:cs typeface="Times New Roman" pitchFamily="18" charset="0"/>
                  </a:rPr>
                  <a:t>:</a:t>
                </a: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Both algorithms needs to fix </a:t>
                </a:r>
                <a:r>
                  <a:rPr lang="en-IN" sz="2000" i="1" dirty="0">
                    <a:latin typeface="Times New Roman" pitchFamily="18" charset="0"/>
                    <a:cs typeface="Times New Roman" pitchFamily="18" charset="0"/>
                  </a:rPr>
                  <a:t>k</a:t>
                </a:r>
                <a:r>
                  <a:rPr lang="en-IN" sz="2000" dirty="0">
                    <a:latin typeface="Times New Roman" pitchFamily="18" charset="0"/>
                    <a:cs typeface="Times New Roman" pitchFamily="18" charset="0"/>
                  </a:rPr>
                  <a:t>, the number of cluster prior to the algorithms. Also, both algorithm arbitrarily choose the initial cluster centroids.</a:t>
                </a: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The k-</a:t>
                </a:r>
                <a:r>
                  <a:rPr lang="en-IN" sz="2000" dirty="0" err="1">
                    <a:latin typeface="Times New Roman" pitchFamily="18" charset="0"/>
                    <a:cs typeface="Times New Roman" pitchFamily="18" charset="0"/>
                  </a:rPr>
                  <a:t>Medoid</a:t>
                </a:r>
                <a:r>
                  <a:rPr lang="en-IN" sz="2000" dirty="0">
                    <a:latin typeface="Times New Roman" pitchFamily="18" charset="0"/>
                    <a:cs typeface="Times New Roman" pitchFamily="18" charset="0"/>
                  </a:rPr>
                  <a:t> method is more robust than k-Means in the presence of outliers, because a </a:t>
                </a:r>
                <a:r>
                  <a:rPr lang="en-IN" sz="2000" dirty="0" err="1">
                    <a:latin typeface="Times New Roman" pitchFamily="18" charset="0"/>
                    <a:cs typeface="Times New Roman" pitchFamily="18" charset="0"/>
                  </a:rPr>
                  <a:t>medoid</a:t>
                </a:r>
                <a:r>
                  <a:rPr lang="en-IN" sz="2000" dirty="0">
                    <a:latin typeface="Times New Roman" pitchFamily="18" charset="0"/>
                    <a:cs typeface="Times New Roman" pitchFamily="18" charset="0"/>
                  </a:rPr>
                  <a:t> is less influenced by outliers than a mean.</a:t>
                </a:r>
              </a:p>
              <a:p>
                <a:pPr algn="just">
                  <a:buClr>
                    <a:srgbClr val="0B5ED7"/>
                  </a:buClr>
                  <a:buFont typeface="Arial" panose="020B0604020202020204" pitchFamily="34" charset="0"/>
                  <a:buChar char="•"/>
                </a:pPr>
                <a:endParaRPr lang="en-IN" sz="800" dirty="0">
                  <a:latin typeface="Times New Roman" pitchFamily="18" charset="0"/>
                  <a:cs typeface="Times New Roman" pitchFamily="18" charset="0"/>
                </a:endParaRPr>
              </a:p>
              <a:p>
                <a:pPr marL="0" indent="0" algn="just">
                  <a:buClr>
                    <a:srgbClr val="0B5ED7"/>
                  </a:buClr>
                  <a:buNone/>
                </a:pPr>
                <a:r>
                  <a:rPr lang="en-IN" sz="2000" b="1" dirty="0">
                    <a:solidFill>
                      <a:srgbClr val="0B5ED7"/>
                    </a:solidFill>
                    <a:latin typeface="Times New Roman" pitchFamily="18" charset="0"/>
                    <a:cs typeface="Times New Roman" pitchFamily="18" charset="0"/>
                  </a:rPr>
                  <a:t>2.   Time complexity of PAM:</a:t>
                </a: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For each iteration, PAM consider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𝑘</m:t>
                    </m:r>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𝑛</m:t>
                    </m:r>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𝑘</m:t>
                    </m:r>
                    <m:r>
                      <a:rPr lang="en-IN" sz="2000" b="0" i="1" smtClean="0">
                        <a:solidFill>
                          <a:srgbClr val="0B5ED7"/>
                        </a:solidFill>
                        <a:latin typeface="Cambria Math" panose="02040503050406030204" pitchFamily="18" charset="0"/>
                        <a:cs typeface="Times New Roman" pitchFamily="18" charset="0"/>
                      </a:rPr>
                      <m:t>)</m:t>
                    </m:r>
                  </m:oMath>
                </a14:m>
                <a:r>
                  <a:rPr lang="en-IN" sz="2000" dirty="0">
                    <a:solidFill>
                      <a:srgbClr val="0B5ED7"/>
                    </a:solidFill>
                    <a:latin typeface="Times New Roman" pitchFamily="18" charset="0"/>
                    <a:cs typeface="Times New Roman" pitchFamily="18" charset="0"/>
                  </a:rPr>
                  <a:t> </a:t>
                </a:r>
                <a:r>
                  <a:rPr lang="en-IN" sz="2000" dirty="0">
                    <a:latin typeface="Times New Roman" pitchFamily="18" charset="0"/>
                    <a:cs typeface="Times New Roman" pitchFamily="18" charset="0"/>
                  </a:rPr>
                  <a:t>pairs of object </a:t>
                </a:r>
                <a14:m>
                  <m:oMath xmlns:m="http://schemas.openxmlformats.org/officeDocument/2006/math">
                    <m:sSub>
                      <m:sSubPr>
                        <m:ctrlPr>
                          <a:rPr lang="en-IN" sz="2000" i="1" smtClean="0">
                            <a:solidFill>
                              <a:schemeClr val="tx1"/>
                            </a:solidFill>
                            <a:latin typeface="Cambria Math" panose="02040503050406030204" pitchFamily="18" charset="0"/>
                            <a:cs typeface="Times New Roman" pitchFamily="18" charset="0"/>
                          </a:rPr>
                        </m:ctrlPr>
                      </m:sSubPr>
                      <m:e>
                        <m:r>
                          <a:rPr lang="en-IN" sz="2000" i="1">
                            <a:solidFill>
                              <a:schemeClr val="tx1"/>
                            </a:solidFill>
                            <a:latin typeface="Cambria Math" panose="02040503050406030204" pitchFamily="18" charset="0"/>
                            <a:cs typeface="Times New Roman" pitchFamily="18" charset="0"/>
                          </a:rPr>
                          <m:t>𝑜</m:t>
                        </m:r>
                      </m:e>
                      <m:sub>
                        <m:r>
                          <a:rPr lang="en-IN" sz="2000" i="1">
                            <a:solidFill>
                              <a:schemeClr val="tx1"/>
                            </a:solidFill>
                            <a:latin typeface="Cambria Math" panose="02040503050406030204" pitchFamily="18" charset="0"/>
                            <a:cs typeface="Times New Roman" pitchFamily="18" charset="0"/>
                          </a:rPr>
                          <m:t>𝑖</m:t>
                        </m:r>
                      </m:sub>
                    </m:sSub>
                    <m:r>
                      <a:rPr lang="en-IN" sz="2000">
                        <a:solidFill>
                          <a:schemeClr val="tx1"/>
                        </a:solidFill>
                        <a:latin typeface="Cambria Math" panose="02040503050406030204" pitchFamily="18" charset="0"/>
                        <a:cs typeface="Times New Roman" pitchFamily="18" charset="0"/>
                      </a:rPr>
                      <m:t>,</m:t>
                    </m:r>
                  </m:oMath>
                </a14:m>
                <a:r>
                  <a:rPr lang="en-IN" sz="2000" dirty="0">
                    <a:solidFill>
                      <a:schemeClr val="tx1"/>
                    </a:solidFill>
                    <a:cs typeface="Times New Roman" pitchFamily="18" charset="0"/>
                  </a:rPr>
                  <a:t> </a:t>
                </a:r>
                <a14:m>
                  <m:oMath xmlns:m="http://schemas.openxmlformats.org/officeDocument/2006/math">
                    <m:sSub>
                      <m:sSubPr>
                        <m:ctrlPr>
                          <a:rPr lang="en-IN" sz="2000" i="1">
                            <a:solidFill>
                              <a:schemeClr val="tx1"/>
                            </a:solidFill>
                            <a:latin typeface="Cambria Math" panose="02040503050406030204" pitchFamily="18" charset="0"/>
                            <a:cs typeface="Times New Roman" pitchFamily="18" charset="0"/>
                          </a:rPr>
                        </m:ctrlPr>
                      </m:sSubPr>
                      <m:e>
                        <m:r>
                          <a:rPr lang="en-IN" sz="2000" i="1">
                            <a:solidFill>
                              <a:schemeClr val="tx1"/>
                            </a:solidFill>
                            <a:latin typeface="Cambria Math" panose="02040503050406030204" pitchFamily="18" charset="0"/>
                            <a:cs typeface="Times New Roman" pitchFamily="18" charset="0"/>
                          </a:rPr>
                          <m:t>𝑜</m:t>
                        </m:r>
                      </m:e>
                      <m:sub>
                        <m:r>
                          <a:rPr lang="en-IN" sz="2000" b="0" i="1" smtClean="0">
                            <a:solidFill>
                              <a:schemeClr val="tx1"/>
                            </a:solidFill>
                            <a:latin typeface="Cambria Math" panose="02040503050406030204" pitchFamily="18" charset="0"/>
                            <a:cs typeface="Times New Roman" pitchFamily="18" charset="0"/>
                          </a:rPr>
                          <m:t>𝑗</m:t>
                        </m:r>
                      </m:sub>
                    </m:sSub>
                  </m:oMath>
                </a14:m>
                <a:r>
                  <a:rPr lang="en-IN" sz="2000" dirty="0">
                    <a:latin typeface="Times New Roman" pitchFamily="18" charset="0"/>
                    <a:cs typeface="Times New Roman" pitchFamily="18" charset="0"/>
                  </a:rPr>
                  <a:t> for which a cost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𝑐𝑜𝑠𝑡</m:t>
                    </m:r>
                    <m:r>
                      <a:rPr lang="en-IN" sz="2000" b="0" i="1" smtClean="0">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r>
                      <a:rPr lang="en-IN" sz="2000">
                        <a:solidFill>
                          <a:srgbClr val="0B5ED7"/>
                        </a:solidFill>
                        <a:latin typeface="Cambria Math" panose="02040503050406030204" pitchFamily="18" charset="0"/>
                        <a:cs typeface="Times New Roman" pitchFamily="18" charset="0"/>
                      </a:rPr>
                      <m:t>,</m:t>
                    </m:r>
                  </m:oMath>
                </a14:m>
                <a:r>
                  <a:rPr lang="en-IN" sz="2000" dirty="0">
                    <a:solidFill>
                      <a:srgbClr val="0B5ED7"/>
                    </a:solidFill>
                    <a:cs typeface="Times New Roman" pitchFamily="18" charset="0"/>
                  </a:rPr>
                  <a: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𝑗</m:t>
                        </m:r>
                      </m:sub>
                    </m:sSub>
                    <m:r>
                      <a:rPr lang="en-IN" sz="2000" b="0" i="0" smtClean="0">
                        <a:solidFill>
                          <a:srgbClr val="0B5ED7"/>
                        </a:solidFill>
                        <a:latin typeface="Cambria Math" panose="02040503050406030204" pitchFamily="18" charset="0"/>
                        <a:cs typeface="Times New Roman" pitchFamily="18" charset="0"/>
                      </a:rPr>
                      <m:t>)</m:t>
                    </m:r>
                  </m:oMath>
                </a14:m>
                <a:r>
                  <a:rPr lang="en-IN" sz="2000" dirty="0">
                    <a:solidFill>
                      <a:srgbClr val="0B5ED7"/>
                    </a:solidFill>
                    <a:latin typeface="Times New Roman" pitchFamily="18" charset="0"/>
                    <a:cs typeface="Times New Roman" pitchFamily="18" charset="0"/>
                  </a:rPr>
                  <a:t> </a:t>
                </a:r>
                <a:r>
                  <a:rPr lang="en-IN" sz="2000" dirty="0">
                    <a:latin typeface="Times New Roman" pitchFamily="18" charset="0"/>
                    <a:cs typeface="Times New Roman" pitchFamily="18" charset="0"/>
                  </a:rPr>
                  <a:t>determines. </a:t>
                </a:r>
                <a:r>
                  <a:rPr lang="en-IN" sz="2000" dirty="0">
                    <a:solidFill>
                      <a:schemeClr val="tx1"/>
                    </a:solidFill>
                    <a:latin typeface="Times New Roman" pitchFamily="18" charset="0"/>
                    <a:cs typeface="Times New Roman" pitchFamily="18" charset="0"/>
                  </a:rPr>
                  <a:t>Calculating the cost during each iteration requires that the cost be calculated for all other non-</a:t>
                </a:r>
                <a:r>
                  <a:rPr lang="en-IN" sz="2000" dirty="0" err="1">
                    <a:solidFill>
                      <a:schemeClr val="tx1"/>
                    </a:solidFill>
                    <a:latin typeface="Times New Roman" pitchFamily="18" charset="0"/>
                    <a:cs typeface="Times New Roman" pitchFamily="18" charset="0"/>
                  </a:rPr>
                  <a:t>medoids</a:t>
                </a:r>
                <a:r>
                  <a:rPr lang="en-IN" sz="2000" dirty="0">
                    <a:solidFill>
                      <a:schemeClr val="tx1"/>
                    </a:solidFill>
                    <a:latin typeface="Times New Roman" pitchFamily="18" charset="0"/>
                    <a:cs typeface="Times New Roman" pitchFamily="18" charset="0"/>
                  </a:rPr>
                  <a:t> </a:t>
                </a:r>
                <a14:m>
                  <m:oMath xmlns:m="http://schemas.openxmlformats.org/officeDocument/2006/math">
                    <m:sSub>
                      <m:sSubPr>
                        <m:ctrlPr>
                          <a:rPr lang="en-IN" sz="2000" i="1">
                            <a:solidFill>
                              <a:schemeClr val="tx1"/>
                            </a:solidFill>
                            <a:latin typeface="Cambria Math" panose="02040503050406030204" pitchFamily="18" charset="0"/>
                            <a:cs typeface="Times New Roman" pitchFamily="18" charset="0"/>
                          </a:rPr>
                        </m:ctrlPr>
                      </m:sSubPr>
                      <m:e>
                        <m:r>
                          <a:rPr lang="en-IN" sz="2000" i="1">
                            <a:solidFill>
                              <a:schemeClr val="tx1"/>
                            </a:solidFill>
                            <a:latin typeface="Cambria Math" panose="02040503050406030204" pitchFamily="18" charset="0"/>
                            <a:cs typeface="Times New Roman" pitchFamily="18" charset="0"/>
                          </a:rPr>
                          <m:t>𝑜</m:t>
                        </m:r>
                      </m:e>
                      <m:sub>
                        <m:r>
                          <a:rPr lang="en-IN" sz="2000" b="0" i="1" smtClean="0">
                            <a:solidFill>
                              <a:schemeClr val="tx1"/>
                            </a:solidFill>
                            <a:latin typeface="Cambria Math" panose="02040503050406030204" pitchFamily="18" charset="0"/>
                            <a:cs typeface="Times New Roman" pitchFamily="18" charset="0"/>
                          </a:rPr>
                          <m:t>𝑗</m:t>
                        </m:r>
                      </m:sub>
                    </m:sSub>
                  </m:oMath>
                </a14:m>
                <a:r>
                  <a:rPr lang="en-IN" sz="2000" dirty="0">
                    <a:solidFill>
                      <a:schemeClr val="tx1"/>
                    </a:solidFill>
                    <a:latin typeface="Times New Roman" pitchFamily="18" charset="0"/>
                    <a:cs typeface="Times New Roman" pitchFamily="18" charset="0"/>
                  </a:rPr>
                  <a:t>. There are </a:t>
                </a:r>
                <a14:m>
                  <m:oMath xmlns:m="http://schemas.openxmlformats.org/officeDocument/2006/math">
                    <m:r>
                      <a:rPr lang="en-IN" sz="2000" b="0" i="1" smtClean="0">
                        <a:solidFill>
                          <a:schemeClr val="tx1"/>
                        </a:solidFill>
                        <a:latin typeface="Cambria Math" panose="02040503050406030204" pitchFamily="18" charset="0"/>
                        <a:cs typeface="Times New Roman" pitchFamily="18" charset="0"/>
                      </a:rPr>
                      <m:t>𝑛</m:t>
                    </m:r>
                    <m:r>
                      <a:rPr lang="en-IN" sz="2000" b="0" i="1" smtClean="0">
                        <a:solidFill>
                          <a:schemeClr val="tx1"/>
                        </a:solidFill>
                        <a:latin typeface="Cambria Math" panose="02040503050406030204" pitchFamily="18" charset="0"/>
                        <a:cs typeface="Times New Roman" pitchFamily="18" charset="0"/>
                      </a:rPr>
                      <m:t>−</m:t>
                    </m:r>
                    <m:r>
                      <a:rPr lang="en-IN" sz="2000" i="1">
                        <a:solidFill>
                          <a:schemeClr val="tx1"/>
                        </a:solidFill>
                        <a:latin typeface="Cambria Math" panose="02040503050406030204" pitchFamily="18" charset="0"/>
                        <a:cs typeface="Times New Roman" pitchFamily="18" charset="0"/>
                      </a:rPr>
                      <m:t>𝑘</m:t>
                    </m:r>
                    <m:r>
                      <a:rPr lang="en-IN" sz="2000" b="0" i="1" smtClean="0">
                        <a:solidFill>
                          <a:schemeClr val="tx1"/>
                        </a:solidFill>
                        <a:latin typeface="Cambria Math" panose="02040503050406030204" pitchFamily="18" charset="0"/>
                        <a:cs typeface="Times New Roman" pitchFamily="18" charset="0"/>
                      </a:rPr>
                      <m:t> </m:t>
                    </m:r>
                  </m:oMath>
                </a14:m>
                <a:r>
                  <a:rPr lang="en-IN" sz="2000" dirty="0">
                    <a:solidFill>
                      <a:schemeClr val="tx1"/>
                    </a:solidFill>
                    <a:latin typeface="Times New Roman" pitchFamily="18" charset="0"/>
                    <a:cs typeface="Times New Roman" pitchFamily="18" charset="0"/>
                  </a:rPr>
                  <a:t>of these. Thus, the total time complexity per iteration is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𝑛</m:t>
                    </m:r>
                    <m:sSup>
                      <m:sSupPr>
                        <m:ctrlPr>
                          <a:rPr lang="en-IN" sz="2000" b="0" i="1" smtClean="0">
                            <a:solidFill>
                              <a:srgbClr val="0B5ED7"/>
                            </a:solidFill>
                            <a:latin typeface="Cambria Math" panose="02040503050406030204" pitchFamily="18" charset="0"/>
                            <a:cs typeface="Times New Roman" pitchFamily="18" charset="0"/>
                          </a:rPr>
                        </m:ctrlPr>
                      </m:sSupPr>
                      <m:e>
                        <m:d>
                          <m:dPr>
                            <m:ctrlPr>
                              <a:rPr lang="en-IN" sz="2000" i="1">
                                <a:solidFill>
                                  <a:srgbClr val="0B5ED7"/>
                                </a:solidFill>
                                <a:latin typeface="Cambria Math" panose="02040503050406030204" pitchFamily="18" charset="0"/>
                                <a:cs typeface="Times New Roman" pitchFamily="18" charset="0"/>
                              </a:rPr>
                            </m:ctrlPr>
                          </m:dPr>
                          <m:e>
                            <m:r>
                              <a:rPr lang="en-IN" sz="2000" i="1">
                                <a:solidFill>
                                  <a:srgbClr val="0B5ED7"/>
                                </a:solidFill>
                                <a:latin typeface="Cambria Math" panose="02040503050406030204" pitchFamily="18" charset="0"/>
                                <a:cs typeface="Times New Roman" pitchFamily="18" charset="0"/>
                              </a:rPr>
                              <m:t>𝑛</m:t>
                            </m:r>
                            <m:r>
                              <a:rPr lang="en-IN" sz="2000" i="1">
                                <a:solidFill>
                                  <a:srgbClr val="0B5ED7"/>
                                </a:solidFill>
                                <a:latin typeface="Cambria Math" panose="02040503050406030204" pitchFamily="18" charset="0"/>
                                <a:cs typeface="Times New Roman" pitchFamily="18" charset="0"/>
                              </a:rPr>
                              <m:t>−</m:t>
                            </m:r>
                            <m:r>
                              <a:rPr lang="en-IN" sz="2000" i="1">
                                <a:solidFill>
                                  <a:srgbClr val="0B5ED7"/>
                                </a:solidFill>
                                <a:latin typeface="Cambria Math" panose="02040503050406030204" pitchFamily="18" charset="0"/>
                                <a:cs typeface="Times New Roman" pitchFamily="18" charset="0"/>
                              </a:rPr>
                              <m:t>𝑘</m:t>
                            </m:r>
                          </m:e>
                        </m:d>
                      </m:e>
                      <m:sup>
                        <m:r>
                          <a:rPr lang="en-IN" sz="2000" b="0" i="1" smtClean="0">
                            <a:solidFill>
                              <a:srgbClr val="0B5ED7"/>
                            </a:solidFill>
                            <a:latin typeface="Cambria Math" panose="02040503050406030204" pitchFamily="18" charset="0"/>
                            <a:cs typeface="Times New Roman" pitchFamily="18" charset="0"/>
                          </a:rPr>
                          <m:t>2</m:t>
                        </m:r>
                      </m:sup>
                    </m:sSup>
                    <m:r>
                      <a:rPr lang="en-IN" sz="2000" b="0" i="0" smtClean="0">
                        <a:solidFill>
                          <a:schemeClr val="tx1"/>
                        </a:solidFill>
                        <a:latin typeface="Cambria Math" panose="02040503050406030204" pitchFamily="18" charset="0"/>
                        <a:cs typeface="Times New Roman" pitchFamily="18" charset="0"/>
                      </a:rPr>
                      <m:t>.</m:t>
                    </m:r>
                  </m:oMath>
                </a14:m>
                <a:r>
                  <a:rPr lang="en-US" sz="2000" dirty="0">
                    <a:solidFill>
                      <a:schemeClr val="tx1"/>
                    </a:solidFill>
                    <a:latin typeface="Times New Roman" pitchFamily="18" charset="0"/>
                    <a:cs typeface="Times New Roman" pitchFamily="18" charset="0"/>
                  </a:rPr>
                  <a:t> The total number of iterations may be quite large.</a:t>
                </a:r>
              </a:p>
              <a:p>
                <a:pPr algn="just">
                  <a:buClr>
                    <a:srgbClr val="0B5ED7"/>
                  </a:buClr>
                  <a:buFont typeface="Arial" panose="020B0604020202020204" pitchFamily="34" charset="0"/>
                  <a:buChar char="•"/>
                </a:pPr>
                <a:endParaRPr lang="en-US" sz="800" dirty="0">
                  <a:solidFill>
                    <a:schemeClr val="tx1"/>
                  </a:solidFill>
                  <a:latin typeface="Times New Roman" pitchFamily="18" charset="0"/>
                  <a:cs typeface="Times New Roman" pitchFamily="18" charset="0"/>
                </a:endParaRPr>
              </a:p>
              <a:p>
                <a:pPr marL="0" indent="0" algn="just">
                  <a:buClr>
                    <a:srgbClr val="0B5ED7"/>
                  </a:buClr>
                  <a:buNone/>
                </a:pPr>
                <a:r>
                  <a:rPr lang="en-US" sz="2000" b="1" dirty="0">
                    <a:solidFill>
                      <a:srgbClr val="0B5ED7"/>
                    </a:solidFill>
                    <a:latin typeface="Times New Roman" pitchFamily="18" charset="0"/>
                    <a:cs typeface="Times New Roman" pitchFamily="18" charset="0"/>
                  </a:rPr>
                  <a:t>3.   Applicability of PAM:</a:t>
                </a:r>
              </a:p>
              <a:p>
                <a:pPr algn="just">
                  <a:buClr>
                    <a:srgbClr val="0B5ED7"/>
                  </a:buClr>
                  <a:buFont typeface="Arial" panose="020B0604020202020204" pitchFamily="34" charset="0"/>
                  <a:buChar char="•"/>
                </a:pPr>
                <a:r>
                  <a:rPr lang="en-US" sz="2000" dirty="0">
                    <a:latin typeface="Times New Roman" pitchFamily="18" charset="0"/>
                    <a:cs typeface="Times New Roman" pitchFamily="18" charset="0"/>
                  </a:rPr>
                  <a:t>PAM does not scale well to large database because of its computation complexity.</a:t>
                </a:r>
              </a:p>
              <a:p>
                <a:pPr marL="457200" indent="-457200" algn="just">
                  <a:buClr>
                    <a:srgbClr val="0B5ED7"/>
                  </a:buClr>
                  <a:buAutoNum type="arabicPeriod" startAt="7"/>
                </a:pPr>
                <a:endParaRPr lang="en-US" sz="1800" b="1" dirty="0">
                  <a:latin typeface="Times New Roman" pitchFamily="18" charset="0"/>
                  <a:cs typeface="Times New Roman" pitchFamily="18" charset="0"/>
                </a:endParaRPr>
              </a:p>
              <a:p>
                <a:pPr marL="0" indent="0" algn="just">
                  <a:buClr>
                    <a:srgbClr val="0B5ED7"/>
                  </a:buClr>
                  <a:buNone/>
                </a:pPr>
                <a:endParaRPr lang="en-US" sz="1800" b="1" baseline="-25000" dirty="0">
                  <a:latin typeface="Times New Roman" pitchFamily="18" charset="0"/>
                  <a:cs typeface="Times New Roman" pitchFamily="18" charset="0"/>
                </a:endParaRPr>
              </a:p>
              <a:p>
                <a:pPr marL="457200" indent="-457200" algn="just">
                  <a:buClr>
                    <a:srgbClr val="0B5ED7"/>
                  </a:buClr>
                  <a:buAutoNum type="arabicPeriod" startAt="7"/>
                </a:pPr>
                <a:endParaRPr lang="en-US" sz="2000" b="1" baseline="-25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2"/>
                <a:ext cx="8697431" cy="5311189"/>
              </a:xfrm>
              <a:blipFill>
                <a:blip r:embed="rId2"/>
                <a:stretch>
                  <a:fillRect l="-729" t="-477" r="-583" b="-930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34</a:t>
            </a:fld>
            <a:endParaRPr lang="en-IN" dirty="0">
              <a:solidFill>
                <a:srgbClr val="04617B">
                  <a:shade val="90000"/>
                </a:srgbClr>
              </a:solidFill>
            </a:endParaRPr>
          </a:p>
        </p:txBody>
      </p:sp>
    </p:spTree>
    <p:extLst>
      <p:ext uri="{BB962C8B-B14F-4D97-AF65-F5344CB8AC3E}">
        <p14:creationId xmlns:p14="http://schemas.microsoft.com/office/powerpoint/2010/main" val="1184355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Autofit/>
          </a:bodyPr>
          <a:lstStyle/>
          <a:p>
            <a:r>
              <a:rPr lang="en-US" sz="2400" dirty="0">
                <a:solidFill>
                  <a:srgbClr val="A50021"/>
                </a:solidFill>
                <a:latin typeface="Times New Roman" pitchFamily="18" charset="0"/>
                <a:cs typeface="Times New Roman" pitchFamily="18" charset="0"/>
              </a:rPr>
              <a:t>Other variants of k-</a:t>
            </a:r>
            <a:r>
              <a:rPr lang="en-US" sz="2400" dirty="0" err="1">
                <a:solidFill>
                  <a:srgbClr val="A50021"/>
                </a:solidFill>
                <a:latin typeface="Times New Roman" pitchFamily="18" charset="0"/>
                <a:cs typeface="Times New Roman" pitchFamily="18" charset="0"/>
              </a:rPr>
              <a:t>Medoids</a:t>
            </a:r>
            <a:r>
              <a:rPr lang="en-US" sz="2400" dirty="0">
                <a:solidFill>
                  <a:srgbClr val="A50021"/>
                </a:solidFill>
                <a:latin typeface="Times New Roman" pitchFamily="18" charset="0"/>
                <a:cs typeface="Times New Roman" pitchFamily="18" charset="0"/>
              </a:rPr>
              <a:t> algorithms</a:t>
            </a:r>
            <a:endParaRPr lang="en-IN" sz="24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1061049"/>
            <a:ext cx="8697431" cy="5141342"/>
          </a:xfrm>
        </p:spPr>
        <p:txBody>
          <a:bodyPr>
            <a:noAutofit/>
          </a:bodyPr>
          <a:lstStyle/>
          <a:p>
            <a:pPr algn="just">
              <a:buClr>
                <a:srgbClr val="0B5ED7"/>
              </a:buClr>
              <a:buFont typeface="Arial" panose="020B0604020202020204" pitchFamily="34" charset="0"/>
              <a:buChar char="•"/>
            </a:pPr>
            <a:r>
              <a:rPr lang="en-US" sz="2000" dirty="0">
                <a:latin typeface="Times New Roman" pitchFamily="18" charset="0"/>
                <a:cs typeface="Times New Roman" pitchFamily="18" charset="0"/>
              </a:rPr>
              <a:t>There are some variants of PAM that are targeted mainly large datasets are </a:t>
            </a:r>
            <a:r>
              <a:rPr lang="en-US" sz="2000" dirty="0">
                <a:solidFill>
                  <a:srgbClr val="0B5ED7"/>
                </a:solidFill>
                <a:latin typeface="Times New Roman" pitchFamily="18" charset="0"/>
                <a:cs typeface="Times New Roman" pitchFamily="18" charset="0"/>
              </a:rPr>
              <a:t>CLARA</a:t>
            </a:r>
            <a:r>
              <a:rPr lang="en-US" sz="2000" dirty="0">
                <a:latin typeface="Times New Roman" pitchFamily="18" charset="0"/>
                <a:cs typeface="Times New Roman" pitchFamily="18" charset="0"/>
              </a:rPr>
              <a:t> </a:t>
            </a:r>
            <a:r>
              <a:rPr lang="en-US" sz="2000" dirty="0">
                <a:solidFill>
                  <a:srgbClr val="0B5ED7"/>
                </a:solidFill>
                <a:latin typeface="Times New Roman" pitchFamily="18" charset="0"/>
                <a:cs typeface="Times New Roman" pitchFamily="18" charset="0"/>
              </a:rPr>
              <a:t>(Clustering </a:t>
            </a:r>
            <a:r>
              <a:rPr lang="en-US" sz="2000" dirty="0" err="1">
                <a:solidFill>
                  <a:srgbClr val="0B5ED7"/>
                </a:solidFill>
                <a:latin typeface="Times New Roman" pitchFamily="18" charset="0"/>
                <a:cs typeface="Times New Roman" pitchFamily="18" charset="0"/>
              </a:rPr>
              <a:t>LARge</a:t>
            </a:r>
            <a:r>
              <a:rPr lang="en-US" sz="2000" dirty="0">
                <a:solidFill>
                  <a:srgbClr val="0B5ED7"/>
                </a:solidFill>
                <a:latin typeface="Times New Roman" pitchFamily="18" charset="0"/>
                <a:cs typeface="Times New Roman" pitchFamily="18" charset="0"/>
              </a:rPr>
              <a:t> Applications) </a:t>
            </a:r>
            <a:r>
              <a:rPr lang="en-US" sz="2000" dirty="0">
                <a:latin typeface="Times New Roman" pitchFamily="18" charset="0"/>
                <a:cs typeface="Times New Roman" pitchFamily="18" charset="0"/>
              </a:rPr>
              <a:t>and </a:t>
            </a:r>
            <a:r>
              <a:rPr lang="en-US" sz="2000" dirty="0">
                <a:solidFill>
                  <a:srgbClr val="0B5ED7"/>
                </a:solidFill>
                <a:latin typeface="Times New Roman" pitchFamily="18" charset="0"/>
                <a:cs typeface="Times New Roman" pitchFamily="18" charset="0"/>
              </a:rPr>
              <a:t>CLARANS</a:t>
            </a:r>
            <a:r>
              <a:rPr lang="en-US" sz="2000" dirty="0">
                <a:latin typeface="Times New Roman" pitchFamily="18" charset="0"/>
                <a:cs typeface="Times New Roman" pitchFamily="18" charset="0"/>
              </a:rPr>
              <a:t> (</a:t>
            </a:r>
            <a:r>
              <a:rPr lang="en-US" sz="2000" dirty="0">
                <a:solidFill>
                  <a:srgbClr val="0B5ED7"/>
                </a:solidFill>
                <a:latin typeface="Times New Roman" pitchFamily="18" charset="0"/>
                <a:cs typeface="Times New Roman" pitchFamily="18" charset="0"/>
              </a:rPr>
              <a:t>Clustering Large Applications based upon </a:t>
            </a:r>
            <a:r>
              <a:rPr lang="en-US" sz="2000" dirty="0" err="1">
                <a:solidFill>
                  <a:srgbClr val="0B5ED7"/>
                </a:solidFill>
                <a:latin typeface="Times New Roman" pitchFamily="18" charset="0"/>
                <a:cs typeface="Times New Roman" pitchFamily="18" charset="0"/>
              </a:rPr>
              <a:t>RANdomized</a:t>
            </a:r>
            <a:r>
              <a:rPr lang="en-US" sz="2000" dirty="0">
                <a:solidFill>
                  <a:srgbClr val="0B5ED7"/>
                </a:solidFill>
                <a:latin typeface="Times New Roman" pitchFamily="18" charset="0"/>
                <a:cs typeface="Times New Roman" pitchFamily="18" charset="0"/>
              </a:rPr>
              <a:t> Search)</a:t>
            </a:r>
            <a:r>
              <a:rPr lang="en-US" sz="2000" dirty="0">
                <a:latin typeface="Times New Roman" pitchFamily="18" charset="0"/>
                <a:cs typeface="Times New Roman" pitchFamily="18" charset="0"/>
              </a:rPr>
              <a:t>, it is an improvement of CLARA.</a:t>
            </a:r>
            <a:endParaRPr lang="en-US" sz="2000" baseline="-25000" dirty="0">
              <a:latin typeface="Times New Roman" pitchFamily="18" charset="0"/>
              <a:cs typeface="Times New Roman" pitchFamily="18" charset="0"/>
            </a:endParaRPr>
          </a:p>
          <a:p>
            <a:pPr algn="just">
              <a:buClr>
                <a:srgbClr val="0B5ED7"/>
              </a:buClr>
              <a:buFont typeface="Arial" panose="020B0604020202020204" pitchFamily="34" charset="0"/>
              <a:buChar char="•"/>
            </a:pPr>
            <a:endParaRPr lang="en-US" sz="2000" baseline="-25000" dirty="0">
              <a:latin typeface="Times New Roman" pitchFamily="18" charset="0"/>
              <a:cs typeface="Times New Roman" pitchFamily="18" charset="0"/>
            </a:endParaRPr>
          </a:p>
          <a:p>
            <a:pPr marL="0" indent="0" algn="just">
              <a:buClr>
                <a:srgbClr val="0B5ED7"/>
              </a:buClr>
              <a:buNone/>
            </a:pPr>
            <a:r>
              <a:rPr lang="en-US" sz="2000" b="1" dirty="0">
                <a:solidFill>
                  <a:srgbClr val="0B5ED7"/>
                </a:solidFill>
                <a:latin typeface="Times New Roman" pitchFamily="18" charset="0"/>
                <a:cs typeface="Times New Roman" pitchFamily="18" charset="0"/>
              </a:rPr>
              <a:t>References</a:t>
            </a:r>
            <a:r>
              <a:rPr lang="en-US" sz="2000" dirty="0">
                <a:latin typeface="Times New Roman" pitchFamily="18" charset="0"/>
                <a:cs typeface="Times New Roman" pitchFamily="18" charset="0"/>
              </a:rPr>
              <a:t>:</a:t>
            </a:r>
          </a:p>
          <a:p>
            <a:pPr marL="0" indent="0" algn="just">
              <a:buClr>
                <a:srgbClr val="0B5ED7"/>
              </a:buClr>
              <a:buNone/>
            </a:pPr>
            <a:endParaRPr lang="en-US" sz="800" dirty="0">
              <a:latin typeface="Times New Roman" pitchFamily="18" charset="0"/>
              <a:cs typeface="Times New Roman" pitchFamily="18" charset="0"/>
            </a:endParaRPr>
          </a:p>
          <a:p>
            <a:pPr marL="0" indent="0" algn="just">
              <a:buClr>
                <a:srgbClr val="0B5ED7"/>
              </a:buClr>
              <a:buNone/>
            </a:pPr>
            <a:r>
              <a:rPr lang="en-US" sz="2000" dirty="0">
                <a:latin typeface="Times New Roman" pitchFamily="18" charset="0"/>
                <a:cs typeface="Times New Roman" pitchFamily="18" charset="0"/>
              </a:rPr>
              <a:t>For PAM and CLARA:</a:t>
            </a:r>
          </a:p>
          <a:p>
            <a:pPr algn="just">
              <a:buClr>
                <a:srgbClr val="0B5ED7"/>
              </a:buClr>
              <a:buFont typeface="Arial" panose="020B0604020202020204" pitchFamily="34" charset="0"/>
              <a:buChar char="•"/>
            </a:pPr>
            <a:r>
              <a:rPr lang="en-US" sz="2000" dirty="0">
                <a:latin typeface="Times New Roman" pitchFamily="18" charset="0"/>
                <a:cs typeface="Times New Roman" pitchFamily="18" charset="0"/>
              </a:rPr>
              <a:t>L. </a:t>
            </a:r>
            <a:r>
              <a:rPr lang="en-US" sz="2000" dirty="0" err="1">
                <a:latin typeface="Times New Roman" pitchFamily="18" charset="0"/>
                <a:cs typeface="Times New Roman" pitchFamily="18" charset="0"/>
              </a:rPr>
              <a:t>kaufman</a:t>
            </a:r>
            <a:r>
              <a:rPr lang="en-US" sz="2000" dirty="0">
                <a:latin typeface="Times New Roman" pitchFamily="18" charset="0"/>
                <a:cs typeface="Times New Roman" pitchFamily="18" charset="0"/>
              </a:rPr>
              <a:t> and P. J. </a:t>
            </a:r>
            <a:r>
              <a:rPr lang="en-US" sz="2000" dirty="0" err="1">
                <a:latin typeface="Times New Roman" pitchFamily="18" charset="0"/>
                <a:cs typeface="Times New Roman" pitchFamily="18" charset="0"/>
              </a:rPr>
              <a:t>Rousseew</a:t>
            </a:r>
            <a:r>
              <a:rPr lang="en-US" sz="2000" dirty="0">
                <a:latin typeface="Times New Roman" pitchFamily="18" charset="0"/>
                <a:cs typeface="Times New Roman" pitchFamily="18" charset="0"/>
              </a:rPr>
              <a:t>, “Finding Groups in Data: An introduction to cluster analysis”, John and Wiley, 1990.</a:t>
            </a:r>
          </a:p>
          <a:p>
            <a:pPr algn="just">
              <a:buClr>
                <a:srgbClr val="0B5ED7"/>
              </a:buClr>
              <a:buFont typeface="Arial" panose="020B0604020202020204" pitchFamily="34" charset="0"/>
              <a:buChar char="•"/>
            </a:pPr>
            <a:endParaRPr lang="en-US" sz="800" dirty="0">
              <a:latin typeface="Times New Roman" pitchFamily="18" charset="0"/>
              <a:cs typeface="Times New Roman" pitchFamily="18" charset="0"/>
            </a:endParaRPr>
          </a:p>
          <a:p>
            <a:pPr marL="0" indent="0" algn="just">
              <a:buClr>
                <a:srgbClr val="0B5ED7"/>
              </a:buClr>
              <a:buNone/>
            </a:pPr>
            <a:r>
              <a:rPr lang="en-US" sz="2000" dirty="0">
                <a:latin typeface="Times New Roman" pitchFamily="18" charset="0"/>
                <a:cs typeface="Times New Roman" pitchFamily="18" charset="0"/>
              </a:rPr>
              <a:t>For CLARANS:</a:t>
            </a:r>
          </a:p>
          <a:p>
            <a:pPr algn="just">
              <a:buClr>
                <a:srgbClr val="0B5ED7"/>
              </a:buClr>
              <a:buFont typeface="Arial" panose="020B0604020202020204" pitchFamily="34" charset="0"/>
              <a:buChar char="•"/>
            </a:pPr>
            <a:r>
              <a:rPr lang="en-US" sz="2000" dirty="0">
                <a:latin typeface="Times New Roman" pitchFamily="18" charset="0"/>
                <a:cs typeface="Times New Roman" pitchFamily="18" charset="0"/>
              </a:rPr>
              <a:t>R. Ng and J. Han, “Efficient and effective clustering method for spatial Data mining”, Proceeding very large databases [VLDB-94], 1994.</a:t>
            </a: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35</a:t>
            </a:fld>
            <a:endParaRPr lang="en-IN" dirty="0">
              <a:solidFill>
                <a:srgbClr val="04617B">
                  <a:shade val="90000"/>
                </a:srgbClr>
              </a:solidFill>
            </a:endParaRPr>
          </a:p>
        </p:txBody>
      </p:sp>
    </p:spTree>
    <p:extLst>
      <p:ext uri="{BB962C8B-B14F-4D97-AF65-F5344CB8AC3E}">
        <p14:creationId xmlns:p14="http://schemas.microsoft.com/office/powerpoint/2010/main" val="3627624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666" y="2420888"/>
            <a:ext cx="8425339" cy="936104"/>
          </a:xfrm>
        </p:spPr>
        <p:txBody>
          <a:bodyPr>
            <a:normAutofit fontScale="92500" lnSpcReduction="10000"/>
          </a:bodyPr>
          <a:lstStyle/>
          <a:p>
            <a:pPr marL="0" indent="0" algn="ctr">
              <a:buNone/>
            </a:pPr>
            <a:r>
              <a:rPr lang="en-US" altLang="zh-CN" sz="6000" dirty="0">
                <a:solidFill>
                  <a:srgbClr val="FF66FF"/>
                </a:solidFill>
                <a:effectLst>
                  <a:outerShdw blurRad="38100" dist="38100" dir="2700000" algn="tl">
                    <a:srgbClr val="000000">
                      <a:alpha val="43137"/>
                    </a:srgbClr>
                  </a:outerShdw>
                </a:effectLst>
                <a:ea typeface="宋体" pitchFamily="2" charset="-122"/>
              </a:rPr>
              <a:t>Any question?</a:t>
            </a:r>
          </a:p>
          <a:p>
            <a:pPr marL="0" indent="0" algn="ctr">
              <a:buNone/>
            </a:pPr>
            <a:endParaRPr lang="en-US" altLang="zh-CN" sz="2000" dirty="0">
              <a:solidFill>
                <a:srgbClr val="FF00FF"/>
              </a:solidFill>
              <a:ea typeface="宋体" pitchFamily="2" charset="-122"/>
            </a:endParaRPr>
          </a:p>
          <a:p>
            <a:pPr marL="0" indent="0">
              <a:buNone/>
            </a:pPr>
            <a:endParaRPr lang="en-IN" altLang="zh-CN" sz="2000" dirty="0">
              <a:solidFill>
                <a:srgbClr val="FF00FF"/>
              </a:solidFill>
              <a:ea typeface="宋体" pitchFamily="2" charset="-122"/>
            </a:endParaRPr>
          </a:p>
        </p:txBody>
      </p:sp>
      <p:sp>
        <p:nvSpPr>
          <p:cNvPr id="7" name="Date Placeholder 6"/>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36</a:t>
            </a:fld>
            <a:endParaRPr lang="en-IN" dirty="0">
              <a:solidFill>
                <a:srgbClr val="04617B">
                  <a:shade val="90000"/>
                </a:srgbClr>
              </a:solidFill>
            </a:endParaRPr>
          </a:p>
        </p:txBody>
      </p:sp>
    </p:spTree>
    <p:extLst>
      <p:ext uri="{BB962C8B-B14F-4D97-AF65-F5344CB8AC3E}">
        <p14:creationId xmlns:p14="http://schemas.microsoft.com/office/powerpoint/2010/main" val="1693597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a:t>
            </a:fld>
            <a:endParaRPr lang="en-IN" dirty="0">
              <a:solidFill>
                <a:srgbClr val="04617B">
                  <a:shade val="90000"/>
                </a:srgbClr>
              </a:solidFill>
            </a:endParaRPr>
          </a:p>
        </p:txBody>
      </p:sp>
      <p:sp>
        <p:nvSpPr>
          <p:cNvPr id="10" name="Rectangle 9"/>
          <p:cNvSpPr/>
          <p:nvPr/>
        </p:nvSpPr>
        <p:spPr>
          <a:xfrm>
            <a:off x="118383" y="2563586"/>
            <a:ext cx="1186542" cy="566057"/>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Clustering Techniques</a:t>
            </a:r>
          </a:p>
        </p:txBody>
      </p:sp>
      <p:sp>
        <p:nvSpPr>
          <p:cNvPr id="44" name="Rectangle 43"/>
          <p:cNvSpPr/>
          <p:nvPr/>
        </p:nvSpPr>
        <p:spPr>
          <a:xfrm>
            <a:off x="2303007" y="700766"/>
            <a:ext cx="1330779"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Partitioning methods</a:t>
            </a:r>
          </a:p>
        </p:txBody>
      </p:sp>
      <p:sp>
        <p:nvSpPr>
          <p:cNvPr id="45" name="Rectangle 44"/>
          <p:cNvSpPr/>
          <p:nvPr/>
        </p:nvSpPr>
        <p:spPr>
          <a:xfrm>
            <a:off x="2303007" y="1793413"/>
            <a:ext cx="1330780"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Hierarchical methods</a:t>
            </a:r>
          </a:p>
        </p:txBody>
      </p:sp>
      <p:sp>
        <p:nvSpPr>
          <p:cNvPr id="46" name="Rectangle 45"/>
          <p:cNvSpPr/>
          <p:nvPr/>
        </p:nvSpPr>
        <p:spPr>
          <a:xfrm>
            <a:off x="2303007" y="2846614"/>
            <a:ext cx="1330780"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Density-based methods</a:t>
            </a:r>
          </a:p>
        </p:txBody>
      </p:sp>
      <p:sp>
        <p:nvSpPr>
          <p:cNvPr id="47" name="Rectangle 46"/>
          <p:cNvSpPr/>
          <p:nvPr/>
        </p:nvSpPr>
        <p:spPr>
          <a:xfrm>
            <a:off x="2303008" y="3984167"/>
            <a:ext cx="1330779"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Graph based methods</a:t>
            </a:r>
          </a:p>
        </p:txBody>
      </p:sp>
      <p:sp>
        <p:nvSpPr>
          <p:cNvPr id="48" name="Rectangle 47"/>
          <p:cNvSpPr/>
          <p:nvPr/>
        </p:nvSpPr>
        <p:spPr>
          <a:xfrm>
            <a:off x="2303007" y="5060488"/>
            <a:ext cx="1330780"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Model based clustering</a:t>
            </a:r>
          </a:p>
        </p:txBody>
      </p:sp>
      <p:sp>
        <p:nvSpPr>
          <p:cNvPr id="15" name="Rectangle 14"/>
          <p:cNvSpPr/>
          <p:nvPr/>
        </p:nvSpPr>
        <p:spPr>
          <a:xfrm>
            <a:off x="4335917" y="193899"/>
            <a:ext cx="2957000" cy="10137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400" dirty="0">
                <a:solidFill>
                  <a:schemeClr val="tx1"/>
                </a:solidFill>
              </a:rPr>
              <a:t>k-Means algorithm [1957] –[1979]</a:t>
            </a:r>
          </a:p>
          <a:p>
            <a:pPr marL="285750" indent="-285750">
              <a:buFont typeface="Arial" pitchFamily="34" charset="0"/>
              <a:buChar char="•"/>
            </a:pPr>
            <a:r>
              <a:rPr lang="en-IN" sz="1400" dirty="0">
                <a:solidFill>
                  <a:schemeClr val="tx1"/>
                </a:solidFill>
              </a:rPr>
              <a:t>k-</a:t>
            </a:r>
            <a:r>
              <a:rPr lang="en-IN" sz="1400" dirty="0" err="1">
                <a:solidFill>
                  <a:schemeClr val="tx1"/>
                </a:solidFill>
              </a:rPr>
              <a:t>Medoids</a:t>
            </a:r>
            <a:r>
              <a:rPr lang="en-IN" sz="1400" dirty="0">
                <a:solidFill>
                  <a:schemeClr val="tx1"/>
                </a:solidFill>
              </a:rPr>
              <a:t> algorithm</a:t>
            </a:r>
          </a:p>
          <a:p>
            <a:pPr marL="285750" indent="-285750">
              <a:buFont typeface="Arial" pitchFamily="34" charset="0"/>
              <a:buChar char="•"/>
            </a:pPr>
            <a:r>
              <a:rPr lang="en-IN" sz="1400" dirty="0">
                <a:solidFill>
                  <a:schemeClr val="tx1"/>
                </a:solidFill>
              </a:rPr>
              <a:t>k-Modes [1998]</a:t>
            </a:r>
          </a:p>
          <a:p>
            <a:pPr marL="285750" indent="-285750">
              <a:buFont typeface="Arial" pitchFamily="34" charset="0"/>
              <a:buChar char="•"/>
            </a:pPr>
            <a:r>
              <a:rPr lang="en-IN" sz="1400" dirty="0">
                <a:solidFill>
                  <a:schemeClr val="tx1"/>
                </a:solidFill>
              </a:rPr>
              <a:t>Fuzzy c-means algorithm [1999]</a:t>
            </a:r>
          </a:p>
        </p:txBody>
      </p:sp>
      <p:sp>
        <p:nvSpPr>
          <p:cNvPr id="49" name="Rectangle 48"/>
          <p:cNvSpPr/>
          <p:nvPr/>
        </p:nvSpPr>
        <p:spPr>
          <a:xfrm>
            <a:off x="4483637" y="1452552"/>
            <a:ext cx="1330780" cy="34086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Divisive</a:t>
            </a:r>
          </a:p>
        </p:txBody>
      </p:sp>
      <p:sp>
        <p:nvSpPr>
          <p:cNvPr id="50" name="Rectangle 49"/>
          <p:cNvSpPr/>
          <p:nvPr/>
        </p:nvSpPr>
        <p:spPr>
          <a:xfrm>
            <a:off x="4483637" y="2060098"/>
            <a:ext cx="1330780" cy="40687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Agglomerative methods</a:t>
            </a:r>
          </a:p>
        </p:txBody>
      </p:sp>
      <p:sp>
        <p:nvSpPr>
          <p:cNvPr id="51" name="Rectangle 50"/>
          <p:cNvSpPr/>
          <p:nvPr/>
        </p:nvSpPr>
        <p:spPr>
          <a:xfrm>
            <a:off x="4335916" y="2846614"/>
            <a:ext cx="1737291" cy="5660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a:solidFill>
                  <a:schemeClr val="tx1"/>
                </a:solidFill>
              </a:rPr>
              <a:t>STING [1997]</a:t>
            </a:r>
          </a:p>
          <a:p>
            <a:pPr marL="285750" indent="-285750">
              <a:buFont typeface="Arial" pitchFamily="34" charset="0"/>
              <a:buChar char="•"/>
            </a:pPr>
            <a:r>
              <a:rPr lang="en-IN" sz="1200" dirty="0">
                <a:solidFill>
                  <a:schemeClr val="tx1"/>
                </a:solidFill>
              </a:rPr>
              <a:t>DBSCAN [1996]</a:t>
            </a:r>
          </a:p>
          <a:p>
            <a:pPr marL="285750" indent="-285750">
              <a:buFont typeface="Arial" pitchFamily="34" charset="0"/>
              <a:buChar char="•"/>
            </a:pPr>
            <a:r>
              <a:rPr lang="en-IN" sz="1200" dirty="0">
                <a:solidFill>
                  <a:schemeClr val="tx1"/>
                </a:solidFill>
              </a:rPr>
              <a:t>CLIQUE [1998]</a:t>
            </a:r>
          </a:p>
        </p:txBody>
      </p:sp>
      <p:sp>
        <p:nvSpPr>
          <p:cNvPr id="52" name="Rectangle 51"/>
          <p:cNvSpPr/>
          <p:nvPr/>
        </p:nvSpPr>
        <p:spPr>
          <a:xfrm>
            <a:off x="6077220" y="2846614"/>
            <a:ext cx="2063863" cy="5660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a:solidFill>
                  <a:schemeClr val="tx1"/>
                </a:solidFill>
              </a:rPr>
              <a:t>DENCLUE [1998]</a:t>
            </a:r>
          </a:p>
          <a:p>
            <a:pPr marL="285750" indent="-285750">
              <a:buFont typeface="Arial" pitchFamily="34" charset="0"/>
              <a:buChar char="•"/>
            </a:pPr>
            <a:r>
              <a:rPr lang="en-IN" sz="1200" dirty="0">
                <a:solidFill>
                  <a:schemeClr val="tx1"/>
                </a:solidFill>
              </a:rPr>
              <a:t>OPTICS [1999]</a:t>
            </a:r>
          </a:p>
          <a:p>
            <a:pPr marL="285750" indent="-285750">
              <a:buFont typeface="Arial" pitchFamily="34" charset="0"/>
              <a:buChar char="•"/>
            </a:pPr>
            <a:r>
              <a:rPr lang="en-IN" sz="1200" dirty="0">
                <a:solidFill>
                  <a:schemeClr val="tx1"/>
                </a:solidFill>
              </a:rPr>
              <a:t>Wave Cluster [1998]</a:t>
            </a:r>
          </a:p>
        </p:txBody>
      </p:sp>
      <p:sp>
        <p:nvSpPr>
          <p:cNvPr id="53" name="Rectangle 52"/>
          <p:cNvSpPr/>
          <p:nvPr/>
        </p:nvSpPr>
        <p:spPr>
          <a:xfrm>
            <a:off x="4351103" y="3917833"/>
            <a:ext cx="3426959" cy="6987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a:solidFill>
                  <a:schemeClr val="tx1"/>
                </a:solidFill>
              </a:rPr>
              <a:t>MST Clustering  [1999]</a:t>
            </a:r>
          </a:p>
          <a:p>
            <a:pPr marL="285750" indent="-285750">
              <a:buFont typeface="Arial" pitchFamily="34" charset="0"/>
              <a:buChar char="•"/>
            </a:pPr>
            <a:r>
              <a:rPr lang="en-IN" sz="1200" dirty="0">
                <a:solidFill>
                  <a:schemeClr val="tx1"/>
                </a:solidFill>
              </a:rPr>
              <a:t>OPOSSUM [2000]</a:t>
            </a:r>
          </a:p>
          <a:p>
            <a:pPr marL="285750" indent="-285750">
              <a:buFont typeface="Arial" pitchFamily="34" charset="0"/>
              <a:buChar char="•"/>
            </a:pPr>
            <a:r>
              <a:rPr lang="en-IN" sz="1200" dirty="0">
                <a:solidFill>
                  <a:schemeClr val="tx1"/>
                </a:solidFill>
              </a:rPr>
              <a:t>SNN Similarity Clustering [2001, 2003]</a:t>
            </a:r>
          </a:p>
        </p:txBody>
      </p:sp>
      <p:sp>
        <p:nvSpPr>
          <p:cNvPr id="54" name="Rectangle 53"/>
          <p:cNvSpPr/>
          <p:nvPr/>
        </p:nvSpPr>
        <p:spPr>
          <a:xfrm>
            <a:off x="4335913" y="4911487"/>
            <a:ext cx="3426959" cy="10137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a:solidFill>
                  <a:schemeClr val="tx1"/>
                </a:solidFill>
              </a:rPr>
              <a:t>EM Algorithm [1977]</a:t>
            </a:r>
          </a:p>
          <a:p>
            <a:pPr marL="285750" indent="-285750">
              <a:buFont typeface="Arial" pitchFamily="34" charset="0"/>
              <a:buChar char="•"/>
            </a:pPr>
            <a:r>
              <a:rPr lang="en-IN" sz="1200" dirty="0">
                <a:solidFill>
                  <a:schemeClr val="tx1"/>
                </a:solidFill>
              </a:rPr>
              <a:t>Auto class [1996]</a:t>
            </a:r>
          </a:p>
          <a:p>
            <a:pPr marL="285750" indent="-285750">
              <a:buFont typeface="Arial" pitchFamily="34" charset="0"/>
              <a:buChar char="•"/>
            </a:pPr>
            <a:r>
              <a:rPr lang="en-IN" sz="1200" dirty="0">
                <a:solidFill>
                  <a:schemeClr val="tx1"/>
                </a:solidFill>
              </a:rPr>
              <a:t>COBWEB [1987]</a:t>
            </a:r>
          </a:p>
          <a:p>
            <a:pPr marL="285750" indent="-285750">
              <a:buFont typeface="Arial" pitchFamily="34" charset="0"/>
              <a:buChar char="•"/>
            </a:pPr>
            <a:r>
              <a:rPr lang="en-IN" sz="1200" dirty="0">
                <a:solidFill>
                  <a:schemeClr val="tx1"/>
                </a:solidFill>
              </a:rPr>
              <a:t>ANN Clustering [1982, 1989]</a:t>
            </a:r>
          </a:p>
        </p:txBody>
      </p:sp>
      <p:sp>
        <p:nvSpPr>
          <p:cNvPr id="55" name="Rectangle 54"/>
          <p:cNvSpPr/>
          <p:nvPr/>
        </p:nvSpPr>
        <p:spPr>
          <a:xfrm>
            <a:off x="6598897" y="1723236"/>
            <a:ext cx="2168640" cy="9457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a:solidFill>
                  <a:schemeClr val="tx1"/>
                </a:solidFill>
              </a:rPr>
              <a:t>AGNES [1990]</a:t>
            </a:r>
          </a:p>
          <a:p>
            <a:pPr marL="285750" indent="-285750">
              <a:buFont typeface="Arial" pitchFamily="34" charset="0"/>
              <a:buChar char="•"/>
            </a:pPr>
            <a:r>
              <a:rPr lang="en-IN" sz="1200" dirty="0">
                <a:solidFill>
                  <a:schemeClr val="tx1"/>
                </a:solidFill>
              </a:rPr>
              <a:t>BIRCH [1996]</a:t>
            </a:r>
          </a:p>
          <a:p>
            <a:pPr marL="285750" indent="-285750">
              <a:buFont typeface="Arial" pitchFamily="34" charset="0"/>
              <a:buChar char="•"/>
            </a:pPr>
            <a:r>
              <a:rPr lang="en-IN" sz="1200" dirty="0">
                <a:solidFill>
                  <a:schemeClr val="tx1"/>
                </a:solidFill>
              </a:rPr>
              <a:t>CURE [1998]</a:t>
            </a:r>
          </a:p>
          <a:p>
            <a:pPr marL="285750" indent="-285750">
              <a:buFont typeface="Arial" pitchFamily="34" charset="0"/>
              <a:buChar char="•"/>
            </a:pPr>
            <a:r>
              <a:rPr lang="en-IN" sz="1200" dirty="0">
                <a:solidFill>
                  <a:schemeClr val="tx1"/>
                </a:solidFill>
              </a:rPr>
              <a:t>ROCK [1999]</a:t>
            </a:r>
          </a:p>
          <a:p>
            <a:pPr marL="285750" indent="-285750">
              <a:buFont typeface="Arial" pitchFamily="34" charset="0"/>
              <a:buChar char="•"/>
            </a:pPr>
            <a:r>
              <a:rPr lang="en-IN" sz="1200" dirty="0" err="1">
                <a:solidFill>
                  <a:schemeClr val="tx1"/>
                </a:solidFill>
              </a:rPr>
              <a:t>Chamelon</a:t>
            </a:r>
            <a:r>
              <a:rPr lang="en-IN" sz="1200" dirty="0">
                <a:solidFill>
                  <a:schemeClr val="tx1"/>
                </a:solidFill>
              </a:rPr>
              <a:t> [1999]</a:t>
            </a:r>
          </a:p>
        </p:txBody>
      </p:sp>
      <p:sp>
        <p:nvSpPr>
          <p:cNvPr id="56" name="Rectangle 55"/>
          <p:cNvSpPr/>
          <p:nvPr/>
        </p:nvSpPr>
        <p:spPr>
          <a:xfrm>
            <a:off x="6598897" y="1338178"/>
            <a:ext cx="1697322" cy="3042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itchFamily="34" charset="0"/>
              <a:buChar char="•"/>
            </a:pPr>
            <a:r>
              <a:rPr lang="en-IN" sz="1200" dirty="0">
                <a:solidFill>
                  <a:schemeClr val="tx1"/>
                </a:solidFill>
              </a:rPr>
              <a:t>DIANA [1990]</a:t>
            </a:r>
          </a:p>
        </p:txBody>
      </p:sp>
      <p:sp>
        <p:nvSpPr>
          <p:cNvPr id="57" name="Rectangle 56"/>
          <p:cNvSpPr/>
          <p:nvPr/>
        </p:nvSpPr>
        <p:spPr>
          <a:xfrm>
            <a:off x="7490195" y="357851"/>
            <a:ext cx="1477312" cy="6198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itchFamily="34" charset="0"/>
              <a:buChar char="•"/>
            </a:pPr>
            <a:r>
              <a:rPr lang="en-IN" sz="1200" dirty="0">
                <a:solidFill>
                  <a:schemeClr val="tx1"/>
                </a:solidFill>
              </a:rPr>
              <a:t>PAM [1990]</a:t>
            </a:r>
          </a:p>
          <a:p>
            <a:pPr marL="171450" indent="-171450">
              <a:buFont typeface="Arial" pitchFamily="34" charset="0"/>
              <a:buChar char="•"/>
            </a:pPr>
            <a:r>
              <a:rPr lang="en-IN" sz="1200" dirty="0">
                <a:solidFill>
                  <a:schemeClr val="tx1"/>
                </a:solidFill>
              </a:rPr>
              <a:t>CLARA [1990]</a:t>
            </a:r>
          </a:p>
          <a:p>
            <a:pPr marL="171450" indent="-171450">
              <a:buFont typeface="Arial" pitchFamily="34" charset="0"/>
              <a:buChar char="•"/>
            </a:pPr>
            <a:r>
              <a:rPr lang="en-IN" sz="1200" dirty="0">
                <a:solidFill>
                  <a:schemeClr val="tx1"/>
                </a:solidFill>
              </a:rPr>
              <a:t>CLARANS [1994]</a:t>
            </a:r>
          </a:p>
        </p:txBody>
      </p:sp>
      <p:cxnSp>
        <p:nvCxnSpPr>
          <p:cNvPr id="20" name="Elbow Connector 19"/>
          <p:cNvCxnSpPr>
            <a:stCxn id="10" idx="3"/>
            <a:endCxn id="44" idx="1"/>
          </p:cNvCxnSpPr>
          <p:nvPr/>
        </p:nvCxnSpPr>
        <p:spPr>
          <a:xfrm flipV="1">
            <a:off x="1304925" y="983795"/>
            <a:ext cx="998082" cy="1862820"/>
          </a:xfrm>
          <a:prstGeom prst="bentConnector3">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45" idx="1"/>
          </p:cNvCxnSpPr>
          <p:nvPr/>
        </p:nvCxnSpPr>
        <p:spPr>
          <a:xfrm>
            <a:off x="1803966" y="2076441"/>
            <a:ext cx="499041" cy="1"/>
          </a:xfrm>
          <a:prstGeom prst="line">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10" idx="3"/>
            <a:endCxn id="48" idx="1"/>
          </p:cNvCxnSpPr>
          <p:nvPr/>
        </p:nvCxnSpPr>
        <p:spPr>
          <a:xfrm>
            <a:off x="1304925" y="2846615"/>
            <a:ext cx="998082" cy="2496902"/>
          </a:xfrm>
          <a:prstGeom prst="bentConnector3">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803966" y="4267195"/>
            <a:ext cx="499042" cy="1"/>
          </a:xfrm>
          <a:prstGeom prst="line">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803965" y="3129641"/>
            <a:ext cx="499042" cy="1"/>
          </a:xfrm>
          <a:prstGeom prst="line">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45" idx="3"/>
            <a:endCxn id="49" idx="1"/>
          </p:cNvCxnSpPr>
          <p:nvPr/>
        </p:nvCxnSpPr>
        <p:spPr>
          <a:xfrm flipV="1">
            <a:off x="3633787" y="1622983"/>
            <a:ext cx="849850" cy="453459"/>
          </a:xfrm>
          <a:prstGeom prst="bentConnector3">
            <a:avLst/>
          </a:prstGeom>
          <a:ln w="25400">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67" name="Elbow Connector 66"/>
          <p:cNvCxnSpPr/>
          <p:nvPr/>
        </p:nvCxnSpPr>
        <p:spPr>
          <a:xfrm>
            <a:off x="3633787" y="2064707"/>
            <a:ext cx="849850" cy="204440"/>
          </a:xfrm>
          <a:prstGeom prst="bentConnector3">
            <a:avLst/>
          </a:prstGeom>
          <a:ln w="25400">
            <a:solidFill>
              <a:srgbClr val="800000"/>
            </a:solidFill>
          </a:ln>
        </p:spPr>
        <p:style>
          <a:lnRef idx="1">
            <a:schemeClr val="accent1"/>
          </a:lnRef>
          <a:fillRef idx="0">
            <a:schemeClr val="accent1"/>
          </a:fillRef>
          <a:effectRef idx="0">
            <a:schemeClr val="accent1"/>
          </a:effectRef>
          <a:fontRef idx="minor">
            <a:schemeClr val="tx1"/>
          </a:fontRef>
        </p:style>
      </p:cxnSp>
      <p:sp>
        <p:nvSpPr>
          <p:cNvPr id="93" name="Right Arrow 92"/>
          <p:cNvSpPr/>
          <p:nvPr/>
        </p:nvSpPr>
        <p:spPr>
          <a:xfrm>
            <a:off x="5826359" y="1490320"/>
            <a:ext cx="777899" cy="14859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Right Arrow 93"/>
          <p:cNvSpPr/>
          <p:nvPr/>
        </p:nvSpPr>
        <p:spPr>
          <a:xfrm>
            <a:off x="5820998" y="2121796"/>
            <a:ext cx="777899" cy="14859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Right Arrow 94"/>
          <p:cNvSpPr/>
          <p:nvPr/>
        </p:nvSpPr>
        <p:spPr>
          <a:xfrm>
            <a:off x="3641382" y="779236"/>
            <a:ext cx="702126"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9" name="Straight Arrow Connector 98"/>
          <p:cNvCxnSpPr/>
          <p:nvPr/>
        </p:nvCxnSpPr>
        <p:spPr>
          <a:xfrm>
            <a:off x="6400800" y="610609"/>
            <a:ext cx="1079870" cy="1"/>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0" name="Right Arrow 99"/>
          <p:cNvSpPr/>
          <p:nvPr/>
        </p:nvSpPr>
        <p:spPr>
          <a:xfrm>
            <a:off x="3633325" y="2995320"/>
            <a:ext cx="702126"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Right Arrow 100"/>
          <p:cNvSpPr/>
          <p:nvPr/>
        </p:nvSpPr>
        <p:spPr>
          <a:xfrm>
            <a:off x="3633325" y="4192897"/>
            <a:ext cx="702126"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Right Arrow 101"/>
          <p:cNvSpPr/>
          <p:nvPr/>
        </p:nvSpPr>
        <p:spPr>
          <a:xfrm>
            <a:off x="3633325" y="5269758"/>
            <a:ext cx="702126"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0509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0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4" grpId="0" animBg="1"/>
      <p:bldP spid="45" grpId="0" animBg="1"/>
      <p:bldP spid="46" grpId="0" animBg="1"/>
      <p:bldP spid="47" grpId="0" animBg="1"/>
      <p:bldP spid="48" grpId="0" animBg="1"/>
      <p:bldP spid="15" grpId="0" animBg="1"/>
      <p:bldP spid="49" grpId="0" animBg="1"/>
      <p:bldP spid="50" grpId="0" animBg="1"/>
      <p:bldP spid="51" grpId="0" animBg="1"/>
      <p:bldP spid="52" grpId="0" animBg="1"/>
      <p:bldP spid="53" grpId="0" animBg="1"/>
      <p:bldP spid="54" grpId="0" animBg="1"/>
      <p:bldP spid="55" grpId="0" animBg="1"/>
      <p:bldP spid="56" grpId="0" animBg="1"/>
      <p:bldP spid="57" grpId="0" animBg="1"/>
      <p:bldP spid="93" grpId="0" animBg="1"/>
      <p:bldP spid="94" grpId="0" animBg="1"/>
      <p:bldP spid="95" grpId="0" animBg="1"/>
      <p:bldP spid="100" grpId="0" animBg="1"/>
      <p:bldP spid="101" grpId="0" animBg="1"/>
      <p:bldP spid="10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68" y="632460"/>
            <a:ext cx="8425339" cy="763568"/>
          </a:xfrm>
        </p:spPr>
        <p:txBody>
          <a:bodyPr>
            <a:normAutofit fontScale="90000"/>
          </a:bodyPr>
          <a:lstStyle/>
          <a:p>
            <a:r>
              <a:rPr lang="en-US" sz="4000" dirty="0">
                <a:solidFill>
                  <a:srgbClr val="A50021"/>
                </a:solidFill>
                <a:latin typeface="Times New Roman" pitchFamily="18" charset="0"/>
                <a:cs typeface="Times New Roman" pitchFamily="18" charset="0"/>
              </a:rPr>
              <a:t>k-Means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07118" y="1590039"/>
            <a:ext cx="8501751" cy="4300221"/>
          </a:xfrm>
        </p:spPr>
        <p:txBody>
          <a:bodyPr>
            <a:noAutofit/>
          </a:bodyPr>
          <a:lstStyle/>
          <a:p>
            <a:pPr algn="just"/>
            <a:r>
              <a:rPr lang="en-US" sz="2000" dirty="0">
                <a:latin typeface="Times New Roman" pitchFamily="18" charset="0"/>
                <a:cs typeface="Times New Roman" pitchFamily="18" charset="0"/>
              </a:rPr>
              <a:t>k-Means clustering algorithm proposed by J. </a:t>
            </a:r>
            <a:r>
              <a:rPr lang="en-US" sz="2000" dirty="0" err="1">
                <a:latin typeface="Times New Roman" pitchFamily="18" charset="0"/>
                <a:cs typeface="Times New Roman" pitchFamily="18" charset="0"/>
              </a:rPr>
              <a:t>Hartigan</a:t>
            </a:r>
            <a:r>
              <a:rPr lang="en-US" sz="2000" dirty="0">
                <a:latin typeface="Times New Roman" pitchFamily="18" charset="0"/>
                <a:cs typeface="Times New Roman" pitchFamily="18" charset="0"/>
              </a:rPr>
              <a:t> and M. A. Wong [1979].</a:t>
            </a:r>
          </a:p>
          <a:p>
            <a:pPr algn="just"/>
            <a:endParaRPr lang="en-US" sz="8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Given a set of </a:t>
            </a:r>
            <a:r>
              <a:rPr lang="en-US" sz="2000" i="1" dirty="0">
                <a:solidFill>
                  <a:srgbClr val="0B5ED7"/>
                </a:solidFill>
                <a:latin typeface="Times New Roman" pitchFamily="18" charset="0"/>
                <a:cs typeface="Times New Roman" pitchFamily="18" charset="0"/>
              </a:rPr>
              <a:t>n</a:t>
            </a:r>
            <a:r>
              <a:rPr lang="en-US" sz="2000" dirty="0">
                <a:solidFill>
                  <a:srgbClr val="0B5ED7"/>
                </a:solidFill>
                <a:latin typeface="Times New Roman" pitchFamily="18" charset="0"/>
                <a:cs typeface="Times New Roman" pitchFamily="18" charset="0"/>
              </a:rPr>
              <a:t> distinct objects</a:t>
            </a:r>
            <a:r>
              <a:rPr lang="en-US" sz="2000" dirty="0">
                <a:latin typeface="Times New Roman" pitchFamily="18" charset="0"/>
                <a:cs typeface="Times New Roman" pitchFamily="18" charset="0"/>
              </a:rPr>
              <a:t>, the k-Means clustering algorithm partitions the objects into </a:t>
            </a:r>
            <a:r>
              <a:rPr lang="en-US" sz="2000" i="1" dirty="0">
                <a:solidFill>
                  <a:srgbClr val="0B5ED7"/>
                </a:solidFill>
                <a:latin typeface="Times New Roman" pitchFamily="18" charset="0"/>
                <a:cs typeface="Times New Roman" pitchFamily="18" charset="0"/>
              </a:rPr>
              <a:t>k</a:t>
            </a:r>
            <a:r>
              <a:rPr lang="en-US" sz="2000" dirty="0">
                <a:solidFill>
                  <a:srgbClr val="0B5ED7"/>
                </a:solidFill>
                <a:latin typeface="Times New Roman" pitchFamily="18" charset="0"/>
                <a:cs typeface="Times New Roman" pitchFamily="18" charset="0"/>
              </a:rPr>
              <a:t> number of clusters </a:t>
            </a:r>
            <a:r>
              <a:rPr lang="en-US" sz="2000" dirty="0">
                <a:latin typeface="Times New Roman" pitchFamily="18" charset="0"/>
                <a:cs typeface="Times New Roman" pitchFamily="18" charset="0"/>
              </a:rPr>
              <a:t>such that </a:t>
            </a:r>
            <a:r>
              <a:rPr lang="en-US" sz="2000" dirty="0">
                <a:solidFill>
                  <a:srgbClr val="0B5ED7"/>
                </a:solidFill>
                <a:latin typeface="Times New Roman" pitchFamily="18" charset="0"/>
                <a:cs typeface="Times New Roman" pitchFamily="18" charset="0"/>
              </a:rPr>
              <a:t>intracluster similarity is high but the intercluster similarity is low.</a:t>
            </a:r>
          </a:p>
          <a:p>
            <a:pPr algn="just"/>
            <a:endParaRPr lang="en-US" sz="800" dirty="0">
              <a:solidFill>
                <a:srgbClr val="0B5ED7"/>
              </a:solidFill>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In this algorithm, user has to specify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the number of clusters and consider the objects are defined with numeric attributes and thus using any one of the distance metric to demarcate the clusters.</a:t>
            </a: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a:t>
            </a:fld>
            <a:endParaRPr lang="en-IN" dirty="0">
              <a:solidFill>
                <a:srgbClr val="04617B">
                  <a:shade val="90000"/>
                </a:srgbClr>
              </a:solidFill>
            </a:endParaRPr>
          </a:p>
        </p:txBody>
      </p:sp>
    </p:spTree>
    <p:extLst>
      <p:ext uri="{BB962C8B-B14F-4D97-AF65-F5344CB8AC3E}">
        <p14:creationId xmlns:p14="http://schemas.microsoft.com/office/powerpoint/2010/main" val="1932041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68" y="632460"/>
            <a:ext cx="8425339" cy="763568"/>
          </a:xfrm>
        </p:spPr>
        <p:txBody>
          <a:bodyPr>
            <a:normAutofit fontScale="90000"/>
          </a:bodyPr>
          <a:lstStyle/>
          <a:p>
            <a:r>
              <a:rPr lang="en-US" sz="4000" dirty="0">
                <a:solidFill>
                  <a:srgbClr val="A50021"/>
                </a:solidFill>
                <a:latin typeface="Times New Roman" pitchFamily="18" charset="0"/>
                <a:cs typeface="Times New Roman" pitchFamily="18" charset="0"/>
              </a:rPr>
              <a:t>k-Means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07118" y="1466214"/>
            <a:ext cx="8501751" cy="4300221"/>
          </a:xfrm>
        </p:spPr>
        <p:txBody>
          <a:bodyPr>
            <a:noAutofit/>
          </a:bodyPr>
          <a:lstStyle/>
          <a:p>
            <a:pPr marL="0" indent="0" algn="just">
              <a:buNone/>
            </a:pPr>
            <a:r>
              <a:rPr lang="en-US" sz="2000" dirty="0">
                <a:latin typeface="Times New Roman" pitchFamily="18" charset="0"/>
                <a:cs typeface="Times New Roman" pitchFamily="18" charset="0"/>
              </a:rPr>
              <a:t>The algorithm can be stated as follows.</a:t>
            </a:r>
          </a:p>
          <a:p>
            <a:pPr algn="just"/>
            <a:r>
              <a:rPr lang="en-US" sz="2000" dirty="0">
                <a:latin typeface="Times New Roman" pitchFamily="18" charset="0"/>
                <a:cs typeface="Times New Roman" pitchFamily="18" charset="0"/>
              </a:rPr>
              <a:t>First it selects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number of objects at random from the set of n objects. These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objects are treated as the </a:t>
            </a:r>
            <a:r>
              <a:rPr lang="en-US" sz="2000" dirty="0">
                <a:solidFill>
                  <a:srgbClr val="0B5ED7"/>
                </a:solidFill>
                <a:latin typeface="Times New Roman" pitchFamily="18" charset="0"/>
                <a:cs typeface="Times New Roman" pitchFamily="18" charset="0"/>
              </a:rPr>
              <a:t>centroids or center of gravities </a:t>
            </a:r>
            <a:r>
              <a:rPr lang="en-US" sz="2000" dirty="0">
                <a:latin typeface="Times New Roman" pitchFamily="18" charset="0"/>
                <a:cs typeface="Times New Roman" pitchFamily="18" charset="0"/>
              </a:rPr>
              <a:t>of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clusters.</a:t>
            </a:r>
          </a:p>
          <a:p>
            <a:pPr algn="just"/>
            <a:endParaRPr lang="en-US" sz="8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For each of the </a:t>
            </a:r>
            <a:r>
              <a:rPr lang="en-US" sz="2000" dirty="0">
                <a:solidFill>
                  <a:srgbClr val="0B5ED7"/>
                </a:solidFill>
                <a:latin typeface="Times New Roman" pitchFamily="18" charset="0"/>
                <a:cs typeface="Times New Roman" pitchFamily="18" charset="0"/>
              </a:rPr>
              <a:t>remaining objects</a:t>
            </a:r>
            <a:r>
              <a:rPr lang="en-US" sz="2000" dirty="0">
                <a:latin typeface="Times New Roman" pitchFamily="18" charset="0"/>
                <a:cs typeface="Times New Roman" pitchFamily="18" charset="0"/>
              </a:rPr>
              <a:t>, it is assigned to one of the </a:t>
            </a:r>
            <a:r>
              <a:rPr lang="en-US" sz="2000" dirty="0">
                <a:solidFill>
                  <a:srgbClr val="0B5ED7"/>
                </a:solidFill>
                <a:latin typeface="Times New Roman" pitchFamily="18" charset="0"/>
                <a:cs typeface="Times New Roman" pitchFamily="18" charset="0"/>
              </a:rPr>
              <a:t>closest centroid</a:t>
            </a:r>
            <a:r>
              <a:rPr lang="en-US" sz="2000" dirty="0">
                <a:latin typeface="Times New Roman" pitchFamily="18" charset="0"/>
                <a:cs typeface="Times New Roman" pitchFamily="18" charset="0"/>
              </a:rPr>
              <a:t>. Thus, it forms a </a:t>
            </a:r>
            <a:r>
              <a:rPr lang="en-US" sz="2000" dirty="0">
                <a:solidFill>
                  <a:srgbClr val="0B5ED7"/>
                </a:solidFill>
                <a:latin typeface="Times New Roman" pitchFamily="18" charset="0"/>
                <a:cs typeface="Times New Roman" pitchFamily="18" charset="0"/>
              </a:rPr>
              <a:t>collection of objects assigned to each centroid </a:t>
            </a:r>
            <a:r>
              <a:rPr lang="en-US" sz="2000" dirty="0">
                <a:latin typeface="Times New Roman" pitchFamily="18" charset="0"/>
                <a:cs typeface="Times New Roman" pitchFamily="18" charset="0"/>
              </a:rPr>
              <a:t>and is called a </a:t>
            </a:r>
            <a:r>
              <a:rPr lang="en-US" sz="2000" dirty="0">
                <a:solidFill>
                  <a:srgbClr val="0B5ED7"/>
                </a:solidFill>
                <a:latin typeface="Times New Roman" pitchFamily="18" charset="0"/>
                <a:cs typeface="Times New Roman" pitchFamily="18" charset="0"/>
              </a:rPr>
              <a:t>cluster</a:t>
            </a:r>
            <a:r>
              <a:rPr lang="en-US" sz="2000" dirty="0">
                <a:latin typeface="Times New Roman" pitchFamily="18" charset="0"/>
                <a:cs typeface="Times New Roman" pitchFamily="18" charset="0"/>
              </a:rPr>
              <a:t>.</a:t>
            </a:r>
          </a:p>
          <a:p>
            <a:pPr algn="just"/>
            <a:endParaRPr lang="en-US" sz="8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Next, the centroid of each cluster is then updated (by calculating the mean values of attributes of each object). </a:t>
            </a:r>
          </a:p>
          <a:p>
            <a:pPr algn="just"/>
            <a:endParaRPr lang="en-US" sz="8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 assignment and update procedure is until it reaches some stopping criteria (such as, number of iteration, centroids remain unchanged or no assignment, etc.)</a:t>
            </a: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6</a:t>
            </a:fld>
            <a:endParaRPr lang="en-IN" dirty="0">
              <a:solidFill>
                <a:srgbClr val="04617B">
                  <a:shade val="90000"/>
                </a:srgbClr>
              </a:solidFill>
            </a:endParaRPr>
          </a:p>
        </p:txBody>
      </p:sp>
    </p:spTree>
    <p:extLst>
      <p:ext uri="{BB962C8B-B14F-4D97-AF65-F5344CB8AC3E}">
        <p14:creationId xmlns:p14="http://schemas.microsoft.com/office/powerpoint/2010/main" val="2197734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fontScale="90000"/>
          </a:bodyPr>
          <a:lstStyle/>
          <a:p>
            <a:r>
              <a:rPr lang="en-US" sz="4000" dirty="0">
                <a:solidFill>
                  <a:srgbClr val="A50021"/>
                </a:solidFill>
                <a:latin typeface="Times New Roman" pitchFamily="18" charset="0"/>
                <a:cs typeface="Times New Roman" pitchFamily="18" charset="0"/>
              </a:rPr>
              <a:t>k-Means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69018" y="1066164"/>
            <a:ext cx="8501751" cy="5058411"/>
          </a:xfrm>
        </p:spPr>
        <p:txBody>
          <a:bodyPr>
            <a:noAutofit/>
          </a:bodyPr>
          <a:lstStyle/>
          <a:p>
            <a:pPr marL="0" indent="0">
              <a:buNone/>
            </a:pPr>
            <a:r>
              <a:rPr lang="en-US" sz="2000" b="1" dirty="0">
                <a:solidFill>
                  <a:srgbClr val="0B5ED7"/>
                </a:solidFill>
                <a:latin typeface="Times New Roman" pitchFamily="18" charset="0"/>
                <a:cs typeface="Times New Roman" pitchFamily="18" charset="0"/>
              </a:rPr>
              <a:t>Algorithm 24.1: k-Means clustering</a:t>
            </a:r>
            <a:endParaRPr lang="en-US" sz="800" b="1" dirty="0">
              <a:solidFill>
                <a:srgbClr val="0B5ED7"/>
              </a:solidFill>
              <a:latin typeface="Times New Roman" pitchFamily="18" charset="0"/>
              <a:cs typeface="Times New Roman" pitchFamily="18" charset="0"/>
            </a:endParaRPr>
          </a:p>
          <a:p>
            <a:pPr marL="0" indent="0">
              <a:buNone/>
            </a:pPr>
            <a:r>
              <a:rPr lang="en-US" sz="2000" dirty="0">
                <a:solidFill>
                  <a:srgbClr val="800000"/>
                </a:solidFill>
                <a:latin typeface="Times New Roman" pitchFamily="18" charset="0"/>
                <a:cs typeface="Times New Roman" pitchFamily="18" charset="0"/>
              </a:rPr>
              <a:t>Input:   </a:t>
            </a:r>
            <a:r>
              <a:rPr lang="en-US" sz="2000" dirty="0">
                <a:latin typeface="Times New Roman" pitchFamily="18" charset="0"/>
                <a:cs typeface="Times New Roman" pitchFamily="18" charset="0"/>
              </a:rPr>
              <a:t>D is a dataset containing </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objects,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is the number of cluster</a:t>
            </a:r>
          </a:p>
          <a:p>
            <a:pPr marL="0" indent="0">
              <a:buNone/>
            </a:pPr>
            <a:r>
              <a:rPr lang="en-US" sz="2000" dirty="0">
                <a:solidFill>
                  <a:srgbClr val="800000"/>
                </a:solidFill>
                <a:latin typeface="Times New Roman" pitchFamily="18" charset="0"/>
                <a:cs typeface="Times New Roman" pitchFamily="18" charset="0"/>
              </a:rPr>
              <a:t>Output:  </a:t>
            </a:r>
            <a:r>
              <a:rPr lang="en-US" sz="2000" dirty="0">
                <a:latin typeface="Times New Roman" pitchFamily="18" charset="0"/>
                <a:cs typeface="Times New Roman" pitchFamily="18" charset="0"/>
              </a:rPr>
              <a:t>A set of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clusters</a:t>
            </a:r>
          </a:p>
          <a:p>
            <a:pPr marL="0" indent="0">
              <a:buNone/>
            </a:pPr>
            <a:r>
              <a:rPr lang="en-US" sz="2000" dirty="0">
                <a:solidFill>
                  <a:srgbClr val="800000"/>
                </a:solidFill>
                <a:latin typeface="Times New Roman" pitchFamily="18" charset="0"/>
                <a:cs typeface="Times New Roman" pitchFamily="18" charset="0"/>
              </a:rPr>
              <a:t>Steps:</a:t>
            </a:r>
          </a:p>
          <a:p>
            <a:pPr marL="457200" indent="-457200">
              <a:buClr>
                <a:srgbClr val="0B5ED7"/>
              </a:buClr>
              <a:buSzPct val="100000"/>
              <a:buAutoNum type="arabicPeriod"/>
            </a:pPr>
            <a:r>
              <a:rPr lang="en-US" sz="2000" dirty="0">
                <a:latin typeface="Times New Roman" pitchFamily="18" charset="0"/>
                <a:cs typeface="Times New Roman" pitchFamily="18" charset="0"/>
              </a:rPr>
              <a:t>Randomly choose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objects from D as the initial cluster centroids.</a:t>
            </a:r>
            <a:endParaRPr lang="en-US" sz="800" dirty="0">
              <a:latin typeface="Times New Roman" pitchFamily="18" charset="0"/>
              <a:cs typeface="Times New Roman" pitchFamily="18" charset="0"/>
            </a:endParaRPr>
          </a:p>
          <a:p>
            <a:pPr marL="457200" indent="-457200">
              <a:buClr>
                <a:srgbClr val="0B5ED7"/>
              </a:buClr>
              <a:buSzPct val="100000"/>
              <a:buAutoNum type="arabicPeriod"/>
            </a:pPr>
            <a:r>
              <a:rPr lang="en-US" sz="2000" b="1" dirty="0">
                <a:latin typeface="Times New Roman" pitchFamily="18" charset="0"/>
                <a:cs typeface="Times New Roman" pitchFamily="18" charset="0"/>
              </a:rPr>
              <a:t>For</a:t>
            </a:r>
            <a:r>
              <a:rPr lang="en-US" sz="2000" dirty="0">
                <a:latin typeface="Times New Roman" pitchFamily="18" charset="0"/>
                <a:cs typeface="Times New Roman" pitchFamily="18" charset="0"/>
              </a:rPr>
              <a:t> each of the objects in D </a:t>
            </a:r>
            <a:r>
              <a:rPr lang="en-US" sz="2000" b="1" dirty="0">
                <a:latin typeface="Times New Roman" pitchFamily="18" charset="0"/>
                <a:cs typeface="Times New Roman" pitchFamily="18" charset="0"/>
              </a:rPr>
              <a:t>do</a:t>
            </a:r>
          </a:p>
          <a:p>
            <a:pPr marL="1097280" lvl="2" indent="-457200">
              <a:buClr>
                <a:srgbClr val="0B5ED7"/>
              </a:buClr>
              <a:buSzPct val="100000"/>
              <a:buFont typeface="Arial" pitchFamily="34" charset="0"/>
              <a:buChar char="•"/>
            </a:pPr>
            <a:r>
              <a:rPr lang="en-US" sz="1800" dirty="0">
                <a:latin typeface="Times New Roman" pitchFamily="18" charset="0"/>
                <a:cs typeface="Times New Roman" pitchFamily="18" charset="0"/>
              </a:rPr>
              <a:t>Compute distance between the current objects and </a:t>
            </a:r>
            <a:r>
              <a:rPr lang="en-US" sz="1800" i="1" dirty="0">
                <a:latin typeface="Times New Roman" pitchFamily="18" charset="0"/>
                <a:cs typeface="Times New Roman" pitchFamily="18" charset="0"/>
              </a:rPr>
              <a:t>k</a:t>
            </a:r>
            <a:r>
              <a:rPr lang="en-US" sz="1800" dirty="0">
                <a:latin typeface="Times New Roman" pitchFamily="18" charset="0"/>
                <a:cs typeface="Times New Roman" pitchFamily="18" charset="0"/>
              </a:rPr>
              <a:t> cluster centroids </a:t>
            </a:r>
          </a:p>
          <a:p>
            <a:pPr marL="1097280" lvl="2" indent="-457200">
              <a:buClr>
                <a:srgbClr val="0B5ED7"/>
              </a:buClr>
              <a:buSzPct val="100000"/>
              <a:buFont typeface="Arial" pitchFamily="34" charset="0"/>
              <a:buChar char="•"/>
            </a:pPr>
            <a:r>
              <a:rPr lang="en-US" sz="1800" dirty="0">
                <a:latin typeface="Times New Roman" pitchFamily="18" charset="0"/>
                <a:cs typeface="Times New Roman" pitchFamily="18" charset="0"/>
              </a:rPr>
              <a:t>Assign the current object to that cluster to which it is closest.</a:t>
            </a:r>
            <a:endParaRPr lang="en-US" sz="800" b="1" dirty="0">
              <a:latin typeface="Times New Roman" pitchFamily="18" charset="0"/>
              <a:cs typeface="Times New Roman" pitchFamily="18" charset="0"/>
            </a:endParaRPr>
          </a:p>
          <a:p>
            <a:pPr marL="457200" indent="-457200">
              <a:buClr>
                <a:srgbClr val="0B5ED7"/>
              </a:buClr>
              <a:buSzPct val="100000"/>
              <a:buAutoNum type="arabicPeriod"/>
            </a:pPr>
            <a:r>
              <a:rPr lang="en-US" sz="2000" dirty="0">
                <a:latin typeface="Times New Roman" pitchFamily="18" charset="0"/>
                <a:cs typeface="Times New Roman" pitchFamily="18" charset="0"/>
              </a:rPr>
              <a:t>Compute the “</a:t>
            </a:r>
            <a:r>
              <a:rPr lang="en-US" sz="2000" dirty="0">
                <a:solidFill>
                  <a:srgbClr val="0B5ED7"/>
                </a:solidFill>
                <a:latin typeface="Times New Roman" pitchFamily="18" charset="0"/>
                <a:cs typeface="Times New Roman" pitchFamily="18" charset="0"/>
              </a:rPr>
              <a:t>cluster centers</a:t>
            </a:r>
            <a:r>
              <a:rPr lang="en-US" sz="2000" dirty="0">
                <a:latin typeface="Times New Roman" pitchFamily="18" charset="0"/>
                <a:cs typeface="Times New Roman" pitchFamily="18" charset="0"/>
              </a:rPr>
              <a:t>” of each cluster. These become the new cluster centroids.</a:t>
            </a:r>
            <a:endParaRPr lang="en-US" sz="800" dirty="0">
              <a:latin typeface="Times New Roman" pitchFamily="18" charset="0"/>
              <a:cs typeface="Times New Roman" pitchFamily="18" charset="0"/>
            </a:endParaRPr>
          </a:p>
          <a:p>
            <a:pPr marL="457200" indent="-457200">
              <a:buClr>
                <a:srgbClr val="0B5ED7"/>
              </a:buClr>
              <a:buSzPct val="100000"/>
              <a:buAutoNum type="arabicPeriod"/>
            </a:pPr>
            <a:r>
              <a:rPr lang="en-US" sz="2000" dirty="0">
                <a:latin typeface="Times New Roman" pitchFamily="18" charset="0"/>
                <a:cs typeface="Times New Roman" pitchFamily="18" charset="0"/>
              </a:rPr>
              <a:t>Repeat step 2-3 until the convergence criterion is satisfied</a:t>
            </a:r>
            <a:endParaRPr lang="en-US" sz="800" dirty="0">
              <a:latin typeface="Times New Roman" pitchFamily="18" charset="0"/>
              <a:cs typeface="Times New Roman" pitchFamily="18" charset="0"/>
            </a:endParaRPr>
          </a:p>
          <a:p>
            <a:pPr marL="457200" indent="-457200">
              <a:buClr>
                <a:srgbClr val="0B5ED7"/>
              </a:buClr>
              <a:buSzPct val="100000"/>
              <a:buAutoNum type="arabicPeriod"/>
            </a:pPr>
            <a:r>
              <a:rPr lang="en-US" sz="2000" dirty="0">
                <a:latin typeface="Times New Roman" pitchFamily="18" charset="0"/>
                <a:cs typeface="Times New Roman" pitchFamily="18" charset="0"/>
              </a:rPr>
              <a:t>Stop</a:t>
            </a:r>
          </a:p>
          <a:p>
            <a:pPr marL="457200" indent="-457200">
              <a:buClr>
                <a:srgbClr val="0B5ED7"/>
              </a:buClr>
              <a:buSzPct val="100000"/>
              <a:buAutoNum type="arabicPeriod"/>
            </a:pPr>
            <a:endParaRPr lang="en-US" sz="2000" b="1" dirty="0">
              <a:latin typeface="Times New Roman" pitchFamily="18" charset="0"/>
              <a:cs typeface="Times New Roman" pitchFamily="18" charset="0"/>
            </a:endParaRPr>
          </a:p>
          <a:p>
            <a:pPr marL="640080" lvl="2" indent="0">
              <a:buClr>
                <a:srgbClr val="0B5ED7"/>
              </a:buClr>
              <a:buSzPct val="100000"/>
              <a:buNone/>
            </a:pPr>
            <a:r>
              <a:rPr lang="en-US" sz="15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7</a:t>
            </a:fld>
            <a:endParaRPr lang="en-IN" dirty="0">
              <a:solidFill>
                <a:srgbClr val="04617B">
                  <a:shade val="90000"/>
                </a:srgbClr>
              </a:solidFill>
            </a:endParaRPr>
          </a:p>
        </p:txBody>
      </p:sp>
    </p:spTree>
    <p:extLst>
      <p:ext uri="{BB962C8B-B14F-4D97-AF65-F5344CB8AC3E}">
        <p14:creationId xmlns:p14="http://schemas.microsoft.com/office/powerpoint/2010/main" val="1440117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222" y="427680"/>
            <a:ext cx="8425339" cy="638484"/>
          </a:xfrm>
        </p:spPr>
        <p:txBody>
          <a:bodyPr>
            <a:normAutofit fontScale="90000"/>
          </a:bodyPr>
          <a:lstStyle/>
          <a:p>
            <a:r>
              <a:rPr lang="en-US" sz="4000" dirty="0">
                <a:solidFill>
                  <a:srgbClr val="A50021"/>
                </a:solidFill>
                <a:latin typeface="Times New Roman" pitchFamily="18" charset="0"/>
                <a:cs typeface="Times New Roman" pitchFamily="18" charset="0"/>
              </a:rPr>
              <a:t>k-Means Algorithm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69018" y="1066164"/>
                <a:ext cx="8501751" cy="5134611"/>
              </a:xfrm>
            </p:spPr>
            <p:txBody>
              <a:bodyPr>
                <a:noAutofit/>
              </a:bodyPr>
              <a:lstStyle/>
              <a:p>
                <a:pPr marL="0" indent="0" algn="just">
                  <a:buNone/>
                </a:pPr>
                <a:r>
                  <a:rPr lang="en-US" sz="2000" b="1" dirty="0">
                    <a:solidFill>
                      <a:srgbClr val="0B5ED7"/>
                    </a:solidFill>
                    <a:latin typeface="Times New Roman" pitchFamily="18" charset="0"/>
                    <a:cs typeface="Times New Roman" pitchFamily="18" charset="0"/>
                  </a:rPr>
                  <a:t>Note:</a:t>
                </a:r>
              </a:p>
              <a:p>
                <a:pPr marL="457200" indent="-457200" algn="just">
                  <a:buClr>
                    <a:srgbClr val="0B5ED7"/>
                  </a:buClr>
                  <a:buFont typeface="+mj-lt"/>
                  <a:buAutoNum type="arabicParenR"/>
                </a:pPr>
                <a:r>
                  <a:rPr lang="en-US" sz="2000" dirty="0">
                    <a:latin typeface="Times New Roman" pitchFamily="18" charset="0"/>
                    <a:cs typeface="Times New Roman" pitchFamily="18" charset="0"/>
                  </a:rPr>
                  <a:t>Objects are defined in terms of set of attributes. </a:t>
                </a:r>
                <a14:m>
                  <m:oMath xmlns:m="http://schemas.openxmlformats.org/officeDocument/2006/math">
                    <m:sSub>
                      <m:sSubPr>
                        <m:ctrlPr>
                          <a:rPr lang="en-US" sz="2000" i="1">
                            <a:solidFill>
                              <a:srgbClr val="0B5ED7"/>
                            </a:solidFill>
                            <a:latin typeface="Cambria Math" panose="02040503050406030204" pitchFamily="18" charset="0"/>
                          </a:rPr>
                        </m:ctrlPr>
                      </m:sSubPr>
                      <m:e>
                        <m:r>
                          <a:rPr lang="en-IN" sz="2000" i="1">
                            <a:solidFill>
                              <a:srgbClr val="0B5ED7"/>
                            </a:solidFill>
                            <a:latin typeface="Cambria Math" panose="02040503050406030204" pitchFamily="18" charset="0"/>
                          </a:rPr>
                          <m:t>𝐴</m:t>
                        </m:r>
                        <m:r>
                          <a:rPr lang="en-IN" sz="2000" i="1">
                            <a:solidFill>
                              <a:srgbClr val="0B5ED7"/>
                            </a:solidFill>
                            <a:latin typeface="Cambria Math" panose="02040503050406030204" pitchFamily="18" charset="0"/>
                          </a:rPr>
                          <m:t>={</m:t>
                        </m:r>
                        <m:r>
                          <a:rPr lang="en-IN" sz="2000" b="0" i="1" smtClean="0">
                            <a:solidFill>
                              <a:srgbClr val="0B5ED7"/>
                            </a:solidFill>
                            <a:latin typeface="Cambria Math"/>
                          </a:rPr>
                          <m:t>𝐴</m:t>
                        </m:r>
                      </m:e>
                      <m:sub>
                        <m:r>
                          <a:rPr lang="en-US" sz="2000" i="1">
                            <a:solidFill>
                              <a:srgbClr val="0B5ED7"/>
                            </a:solidFill>
                            <a:latin typeface="Cambria Math" panose="02040503050406030204" pitchFamily="18" charset="0"/>
                          </a:rPr>
                          <m:t>1</m:t>
                        </m:r>
                      </m:sub>
                    </m:sSub>
                    <m:r>
                      <a:rPr lang="en-US" sz="2000" i="1">
                        <a:solidFill>
                          <a:srgbClr val="0B5ED7"/>
                        </a:solidFill>
                        <a:latin typeface="Cambria Math" panose="02040503050406030204" pitchFamily="18" charset="0"/>
                      </a:rPr>
                      <m:t>,</m:t>
                    </m:r>
                    <m:sSub>
                      <m:sSubPr>
                        <m:ctrlPr>
                          <a:rPr lang="en-US" sz="2000" i="1">
                            <a:solidFill>
                              <a:srgbClr val="0B5ED7"/>
                            </a:solidFill>
                            <a:latin typeface="Cambria Math" panose="02040503050406030204" pitchFamily="18" charset="0"/>
                          </a:rPr>
                        </m:ctrlPr>
                      </m:sSubPr>
                      <m:e>
                        <m:r>
                          <a:rPr lang="en-IN" sz="2000" b="0" i="1" smtClean="0">
                            <a:solidFill>
                              <a:srgbClr val="0B5ED7"/>
                            </a:solidFill>
                            <a:latin typeface="Cambria Math"/>
                          </a:rPr>
                          <m:t>𝐴</m:t>
                        </m:r>
                      </m:e>
                      <m:sub>
                        <m:r>
                          <a:rPr lang="en-US" sz="2000" i="1">
                            <a:solidFill>
                              <a:srgbClr val="0B5ED7"/>
                            </a:solidFill>
                            <a:latin typeface="Cambria Math" panose="02040503050406030204" pitchFamily="18" charset="0"/>
                          </a:rPr>
                          <m:t>2</m:t>
                        </m:r>
                      </m:sub>
                    </m:sSub>
                    <m:r>
                      <a:rPr lang="en-US" sz="2000" i="1">
                        <a:solidFill>
                          <a:srgbClr val="0B5ED7"/>
                        </a:solidFill>
                        <a:latin typeface="Cambria Math" panose="02040503050406030204" pitchFamily="18" charset="0"/>
                      </a:rPr>
                      <m:t>,…..,</m:t>
                    </m:r>
                    <m:sSub>
                      <m:sSubPr>
                        <m:ctrlPr>
                          <a:rPr lang="en-US" sz="2000" i="1">
                            <a:solidFill>
                              <a:srgbClr val="0B5ED7"/>
                            </a:solidFill>
                            <a:latin typeface="Cambria Math" panose="02040503050406030204" pitchFamily="18" charset="0"/>
                          </a:rPr>
                        </m:ctrlPr>
                      </m:sSubPr>
                      <m:e>
                        <m:r>
                          <a:rPr lang="en-IN" sz="2000" b="0" i="1" smtClean="0">
                            <a:solidFill>
                              <a:srgbClr val="0B5ED7"/>
                            </a:solidFill>
                            <a:latin typeface="Cambria Math"/>
                          </a:rPr>
                          <m:t>𝐴</m:t>
                        </m:r>
                      </m:e>
                      <m:sub>
                        <m:r>
                          <a:rPr lang="en-IN" sz="2000" b="0" i="1" smtClean="0">
                            <a:solidFill>
                              <a:srgbClr val="0B5ED7"/>
                            </a:solidFill>
                            <a:latin typeface="Cambria Math"/>
                          </a:rPr>
                          <m:t>𝑚</m:t>
                        </m:r>
                      </m:sub>
                    </m:sSub>
                    <m:r>
                      <a:rPr lang="en-IN" sz="2000" i="1">
                        <a:solidFill>
                          <a:srgbClr val="0B5ED7"/>
                        </a:solidFill>
                        <a:latin typeface="Cambria Math" panose="02040503050406030204" pitchFamily="18" charset="0"/>
                      </a:rPr>
                      <m:t>}</m:t>
                    </m:r>
                  </m:oMath>
                </a14:m>
                <a:r>
                  <a:rPr lang="en-US" sz="2000" dirty="0">
                    <a:latin typeface="Times New Roman" pitchFamily="18" charset="0"/>
                    <a:cs typeface="Times New Roman" pitchFamily="18" charset="0"/>
                  </a:rPr>
                  <a:t> where each </a:t>
                </a:r>
                <a14:m>
                  <m:oMath xmlns:m="http://schemas.openxmlformats.org/officeDocument/2006/math">
                    <m:sSub>
                      <m:sSubPr>
                        <m:ctrlPr>
                          <a:rPr lang="en-US" sz="2000" i="1">
                            <a:solidFill>
                              <a:srgbClr val="0B5ED7"/>
                            </a:solidFill>
                            <a:latin typeface="Cambria Math" panose="02040503050406030204" pitchFamily="18" charset="0"/>
                          </a:rPr>
                        </m:ctrlPr>
                      </m:sSubPr>
                      <m:e>
                        <m:r>
                          <a:rPr lang="en-IN" sz="2000" i="1">
                            <a:solidFill>
                              <a:srgbClr val="0B5ED7"/>
                            </a:solidFill>
                            <a:latin typeface="Cambria Math"/>
                          </a:rPr>
                          <m:t>𝐴</m:t>
                        </m:r>
                      </m:e>
                      <m:sub>
                        <m:r>
                          <a:rPr lang="en-IN" sz="2000" b="0" i="1" smtClean="0">
                            <a:solidFill>
                              <a:srgbClr val="0B5ED7"/>
                            </a:solidFill>
                            <a:latin typeface="Cambria Math"/>
                          </a:rPr>
                          <m:t>𝑖</m:t>
                        </m:r>
                      </m:sub>
                    </m:sSub>
                  </m:oMath>
                </a14:m>
                <a:r>
                  <a:rPr lang="en-US" sz="2000" dirty="0">
                    <a:latin typeface="Times New Roman" pitchFamily="18" charset="0"/>
                    <a:cs typeface="Times New Roman" pitchFamily="18" charset="0"/>
                  </a:rPr>
                  <a:t> is continuous data type.</a:t>
                </a:r>
                <a:endParaRPr lang="en-US" sz="800" dirty="0">
                  <a:latin typeface="Times New Roman" pitchFamily="18" charset="0"/>
                  <a:cs typeface="Times New Roman" pitchFamily="18" charset="0"/>
                </a:endParaRPr>
              </a:p>
              <a:p>
                <a:pPr marL="457200" indent="-457200" algn="just">
                  <a:buClr>
                    <a:srgbClr val="0B5ED7"/>
                  </a:buClr>
                  <a:buFont typeface="+mj-lt"/>
                  <a:buAutoNum type="arabicParenR"/>
                </a:pPr>
                <a:r>
                  <a:rPr lang="en-US" sz="2000" dirty="0">
                    <a:solidFill>
                      <a:srgbClr val="0B5ED7"/>
                    </a:solidFill>
                    <a:latin typeface="Times New Roman" pitchFamily="18" charset="0"/>
                    <a:cs typeface="Times New Roman" pitchFamily="18" charset="0"/>
                  </a:rPr>
                  <a:t>Distance computation</a:t>
                </a:r>
                <a:r>
                  <a:rPr lang="en-US" sz="2000" dirty="0">
                    <a:latin typeface="Times New Roman" pitchFamily="18" charset="0"/>
                    <a:cs typeface="Times New Roman" pitchFamily="18" charset="0"/>
                  </a:rPr>
                  <a:t>: Any distance such as </a:t>
                </a:r>
                <a14:m>
                  <m:oMath xmlns:m="http://schemas.openxmlformats.org/officeDocument/2006/math">
                    <m:sSub>
                      <m:sSubPr>
                        <m:ctrlPr>
                          <a:rPr lang="en-US" sz="2000" i="1">
                            <a:solidFill>
                              <a:srgbClr val="0B5ED7"/>
                            </a:solidFill>
                            <a:latin typeface="Cambria Math" panose="02040503050406030204" pitchFamily="18" charset="0"/>
                          </a:rPr>
                        </m:ctrlPr>
                      </m:sSubPr>
                      <m:e>
                        <m:r>
                          <a:rPr lang="en-IN" sz="2000" b="0" i="1" smtClean="0">
                            <a:solidFill>
                              <a:srgbClr val="0B5ED7"/>
                            </a:solidFill>
                            <a:latin typeface="Cambria Math"/>
                          </a:rPr>
                          <m:t>𝐿</m:t>
                        </m:r>
                      </m:e>
                      <m:sub>
                        <m:r>
                          <a:rPr lang="en-IN" sz="2000" b="0" i="1" smtClean="0">
                            <a:solidFill>
                              <a:srgbClr val="0B5ED7"/>
                            </a:solidFill>
                            <a:latin typeface="Cambria Math"/>
                          </a:rPr>
                          <m:t>1</m:t>
                        </m:r>
                      </m:sub>
                    </m:sSub>
                    <m:r>
                      <a:rPr lang="en-IN" sz="2000" b="0" i="1" smtClean="0">
                        <a:solidFill>
                          <a:srgbClr val="0B5ED7"/>
                        </a:solidFill>
                        <a:latin typeface="Cambria Math"/>
                      </a:rPr>
                      <m:t>,</m:t>
                    </m:r>
                    <m:sSub>
                      <m:sSubPr>
                        <m:ctrlPr>
                          <a:rPr lang="en-US" sz="2000" i="1">
                            <a:solidFill>
                              <a:srgbClr val="0B5ED7"/>
                            </a:solidFill>
                            <a:latin typeface="Cambria Math" panose="02040503050406030204" pitchFamily="18" charset="0"/>
                          </a:rPr>
                        </m:ctrlPr>
                      </m:sSubPr>
                      <m:e>
                        <m:r>
                          <a:rPr lang="en-IN" sz="2000" b="0" i="1" smtClean="0">
                            <a:solidFill>
                              <a:srgbClr val="0B5ED7"/>
                            </a:solidFill>
                            <a:latin typeface="Cambria Math"/>
                          </a:rPr>
                          <m:t>𝐿</m:t>
                        </m:r>
                      </m:e>
                      <m:sub>
                        <m:r>
                          <a:rPr lang="en-US" sz="2000" i="1">
                            <a:solidFill>
                              <a:srgbClr val="0B5ED7"/>
                            </a:solidFill>
                            <a:latin typeface="Cambria Math" panose="02040503050406030204" pitchFamily="18" charset="0"/>
                          </a:rPr>
                          <m:t>2</m:t>
                        </m:r>
                      </m:sub>
                    </m:sSub>
                    <m:r>
                      <a:rPr lang="en-IN" sz="2000" b="0" i="1" smtClean="0">
                        <a:solidFill>
                          <a:srgbClr val="0B5ED7"/>
                        </a:solidFill>
                        <a:latin typeface="Cambria Math"/>
                      </a:rPr>
                      <m:t>,</m:t>
                    </m:r>
                    <m:sSub>
                      <m:sSubPr>
                        <m:ctrlPr>
                          <a:rPr lang="en-US" sz="2000" i="1">
                            <a:solidFill>
                              <a:srgbClr val="0B5ED7"/>
                            </a:solidFill>
                            <a:latin typeface="Cambria Math" panose="02040503050406030204" pitchFamily="18" charset="0"/>
                          </a:rPr>
                        </m:ctrlPr>
                      </m:sSubPr>
                      <m:e>
                        <m:r>
                          <a:rPr lang="en-IN" sz="2000" b="0" i="1" smtClean="0">
                            <a:solidFill>
                              <a:srgbClr val="0B5ED7"/>
                            </a:solidFill>
                            <a:latin typeface="Cambria Math"/>
                          </a:rPr>
                          <m:t>𝐿</m:t>
                        </m:r>
                      </m:e>
                      <m:sub>
                        <m:r>
                          <a:rPr lang="en-IN" sz="2000" b="0" i="1" smtClean="0">
                            <a:solidFill>
                              <a:srgbClr val="0B5ED7"/>
                            </a:solidFill>
                            <a:latin typeface="Cambria Math"/>
                          </a:rPr>
                          <m:t>3</m:t>
                        </m:r>
                      </m:sub>
                    </m:sSub>
                  </m:oMath>
                </a14:m>
                <a:r>
                  <a:rPr lang="en-US" sz="2000" dirty="0">
                    <a:latin typeface="Times New Roman" pitchFamily="18" charset="0"/>
                    <a:cs typeface="Times New Roman" pitchFamily="18" charset="0"/>
                  </a:rPr>
                  <a:t> or </a:t>
                </a:r>
                <a:r>
                  <a:rPr lang="en-US" sz="2000" dirty="0">
                    <a:solidFill>
                      <a:srgbClr val="0B5ED7"/>
                    </a:solidFill>
                    <a:latin typeface="Times New Roman" pitchFamily="18" charset="0"/>
                    <a:cs typeface="Times New Roman" pitchFamily="18" charset="0"/>
                  </a:rPr>
                  <a:t>cosine similarity</a:t>
                </a:r>
                <a:r>
                  <a:rPr lang="en-US" sz="2000" dirty="0">
                    <a:latin typeface="Times New Roman" pitchFamily="18" charset="0"/>
                    <a:cs typeface="Times New Roman" pitchFamily="18" charset="0"/>
                  </a:rPr>
                  <a:t>.</a:t>
                </a:r>
                <a:endParaRPr lang="en-US" sz="800" dirty="0">
                  <a:latin typeface="Times New Roman" pitchFamily="18" charset="0"/>
                  <a:cs typeface="Times New Roman" pitchFamily="18" charset="0"/>
                </a:endParaRPr>
              </a:p>
              <a:p>
                <a:pPr marL="457200" indent="-457200" algn="just">
                  <a:buClr>
                    <a:srgbClr val="0B5ED7"/>
                  </a:buClr>
                  <a:buFont typeface="+mj-lt"/>
                  <a:buAutoNum type="arabicParenR"/>
                </a:pPr>
                <a:r>
                  <a:rPr lang="en-US" sz="2000" dirty="0">
                    <a:solidFill>
                      <a:srgbClr val="0B5ED7"/>
                    </a:solidFill>
                    <a:latin typeface="Times New Roman" pitchFamily="18" charset="0"/>
                    <a:cs typeface="Times New Roman" pitchFamily="18" charset="0"/>
                  </a:rPr>
                  <a:t>Minimum distance </a:t>
                </a:r>
                <a:r>
                  <a:rPr lang="en-US" sz="2000" dirty="0">
                    <a:latin typeface="Times New Roman" pitchFamily="18" charset="0"/>
                    <a:cs typeface="Times New Roman" pitchFamily="18" charset="0"/>
                  </a:rPr>
                  <a:t>is the measure of closeness between an object and centroid.</a:t>
                </a:r>
                <a:endParaRPr lang="en-US" sz="800" dirty="0">
                  <a:latin typeface="Times New Roman" pitchFamily="18" charset="0"/>
                  <a:cs typeface="Times New Roman" pitchFamily="18" charset="0"/>
                </a:endParaRPr>
              </a:p>
              <a:p>
                <a:pPr marL="457200" indent="-457200" algn="just">
                  <a:buClr>
                    <a:srgbClr val="0B5ED7"/>
                  </a:buClr>
                  <a:buFont typeface="+mj-lt"/>
                  <a:buAutoNum type="arabicParenR"/>
                </a:pPr>
                <a:r>
                  <a:rPr lang="en-US" sz="2000" dirty="0">
                    <a:solidFill>
                      <a:srgbClr val="0B5ED7"/>
                    </a:solidFill>
                    <a:latin typeface="Times New Roman" pitchFamily="18" charset="0"/>
                    <a:cs typeface="Times New Roman" pitchFamily="18" charset="0"/>
                  </a:rPr>
                  <a:t>Mean Calculation</a:t>
                </a:r>
                <a:r>
                  <a:rPr lang="en-US" sz="2000" dirty="0">
                    <a:latin typeface="Times New Roman" pitchFamily="18" charset="0"/>
                    <a:cs typeface="Times New Roman" pitchFamily="18" charset="0"/>
                  </a:rPr>
                  <a:t>: It is the mean value of each attribute values of all objects.</a:t>
                </a:r>
                <a:endParaRPr lang="en-US" sz="800" dirty="0">
                  <a:latin typeface="Times New Roman" pitchFamily="18" charset="0"/>
                  <a:cs typeface="Times New Roman" pitchFamily="18" charset="0"/>
                </a:endParaRPr>
              </a:p>
              <a:p>
                <a:pPr marL="457200" indent="-457200" algn="just">
                  <a:buClr>
                    <a:srgbClr val="0B5ED7"/>
                  </a:buClr>
                  <a:buFont typeface="+mj-lt"/>
                  <a:buAutoNum type="arabicParenR"/>
                </a:pPr>
                <a:r>
                  <a:rPr lang="en-US" sz="2000" dirty="0">
                    <a:solidFill>
                      <a:srgbClr val="0B5ED7"/>
                    </a:solidFill>
                    <a:latin typeface="Times New Roman" pitchFamily="18" charset="0"/>
                    <a:cs typeface="Times New Roman" pitchFamily="18" charset="0"/>
                  </a:rPr>
                  <a:t>Convergence criteria</a:t>
                </a:r>
                <a:r>
                  <a:rPr lang="en-US" sz="2000" dirty="0">
                    <a:latin typeface="Times New Roman" pitchFamily="18" charset="0"/>
                    <a:cs typeface="Times New Roman" pitchFamily="18" charset="0"/>
                  </a:rPr>
                  <a:t>: Any one of the following are termination condition of the algorithm.</a:t>
                </a:r>
              </a:p>
              <a:p>
                <a:pPr marL="822960" lvl="1" indent="-457200" algn="just">
                  <a:buClr>
                    <a:srgbClr val="0B5ED7"/>
                  </a:buClr>
                  <a:buFont typeface="Arial" pitchFamily="34" charset="0"/>
                  <a:buChar char="•"/>
                </a:pPr>
                <a:r>
                  <a:rPr lang="en-US" sz="1800" dirty="0">
                    <a:latin typeface="Times New Roman" pitchFamily="18" charset="0"/>
                    <a:cs typeface="Times New Roman" pitchFamily="18" charset="0"/>
                  </a:rPr>
                  <a:t>Number of maximum iteration permissible.</a:t>
                </a:r>
              </a:p>
              <a:p>
                <a:pPr marL="822960" lvl="1" indent="-457200" algn="just">
                  <a:buClr>
                    <a:srgbClr val="0B5ED7"/>
                  </a:buClr>
                  <a:buFont typeface="Arial" pitchFamily="34" charset="0"/>
                  <a:buChar char="•"/>
                </a:pPr>
                <a:r>
                  <a:rPr lang="en-US" sz="1800" dirty="0">
                    <a:latin typeface="Times New Roman" pitchFamily="18" charset="0"/>
                    <a:cs typeface="Times New Roman" pitchFamily="18" charset="0"/>
                  </a:rPr>
                  <a:t>No change of centroid values in any cluster.</a:t>
                </a:r>
              </a:p>
              <a:p>
                <a:pPr marL="822960" lvl="1" indent="-457200" algn="just">
                  <a:buClr>
                    <a:srgbClr val="0B5ED7"/>
                  </a:buClr>
                  <a:buFont typeface="Arial" pitchFamily="34" charset="0"/>
                  <a:buChar char="•"/>
                </a:pPr>
                <a:r>
                  <a:rPr lang="en-US" sz="1800" dirty="0">
                    <a:latin typeface="Times New Roman" pitchFamily="18" charset="0"/>
                    <a:cs typeface="Times New Roman" pitchFamily="18" charset="0"/>
                  </a:rPr>
                  <a:t>Zero (or no significant) movement(s) of object from one cluster to another.</a:t>
                </a:r>
              </a:p>
              <a:p>
                <a:pPr marL="822960" lvl="1" indent="-457200" algn="just">
                  <a:buClr>
                    <a:srgbClr val="0B5ED7"/>
                  </a:buClr>
                  <a:buFont typeface="Arial" pitchFamily="34" charset="0"/>
                  <a:buChar char="•"/>
                </a:pPr>
                <a:r>
                  <a:rPr lang="en-US" sz="1800" dirty="0">
                    <a:latin typeface="Times New Roman" pitchFamily="18" charset="0"/>
                    <a:cs typeface="Times New Roman" pitchFamily="18" charset="0"/>
                  </a:rPr>
                  <a:t>Cluster quality reaches to a certain level of acceptance.</a:t>
                </a:r>
              </a:p>
              <a:p>
                <a:pPr marL="457200" indent="-457200">
                  <a:buClr>
                    <a:srgbClr val="0B5ED7"/>
                  </a:buClr>
                  <a:buFont typeface="+mj-lt"/>
                  <a:buAutoNum type="arabicParenR"/>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a:latin typeface="Times New Roman" pitchFamily="18" charset="0"/>
                  <a:cs typeface="Times New Roman" pitchFamily="18" charset="0"/>
                </a:endParaRPr>
              </a:p>
              <a:p>
                <a:pPr marL="640080" lvl="2" indent="0">
                  <a:buClr>
                    <a:srgbClr val="0B5ED7"/>
                  </a:buClr>
                  <a:buSzPct val="100000"/>
                  <a:buNone/>
                </a:pPr>
                <a:r>
                  <a:rPr lang="en-US" sz="15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69018" y="1066164"/>
                <a:ext cx="8501751" cy="5134611"/>
              </a:xfrm>
              <a:blipFill>
                <a:blip r:embed="rId2"/>
                <a:stretch>
                  <a:fillRect l="-597" t="-743" r="-746" b="-49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8</a:t>
            </a:fld>
            <a:endParaRPr lang="en-IN" dirty="0">
              <a:solidFill>
                <a:srgbClr val="04617B">
                  <a:shade val="90000"/>
                </a:srgbClr>
              </a:solidFill>
            </a:endParaRPr>
          </a:p>
        </p:txBody>
      </p:sp>
    </p:spTree>
    <p:extLst>
      <p:ext uri="{BB962C8B-B14F-4D97-AF65-F5344CB8AC3E}">
        <p14:creationId xmlns:p14="http://schemas.microsoft.com/office/powerpoint/2010/main" val="689768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627277"/>
          </a:xfrm>
        </p:spPr>
        <p:txBody>
          <a:bodyPr>
            <a:noAutofit/>
          </a:bodyPr>
          <a:lstStyle/>
          <a:p>
            <a:r>
              <a:rPr lang="en-US" sz="2000" dirty="0">
                <a:solidFill>
                  <a:srgbClr val="A50021"/>
                </a:solidFill>
                <a:latin typeface="Times New Roman" pitchFamily="18" charset="0"/>
                <a:cs typeface="Times New Roman" pitchFamily="18" charset="0"/>
              </a:rPr>
              <a:t>Illustration of k-Means clustering algorithms</a:t>
            </a:r>
            <a:endParaRPr lang="en-IN" sz="2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3205" y="789718"/>
                <a:ext cx="3469335" cy="539352"/>
              </a:xfrm>
            </p:spPr>
            <p:txBody>
              <a:bodyPr>
                <a:noAutofit/>
              </a:bodyPr>
              <a:lstStyle/>
              <a:p>
                <a:pPr marL="0" indent="0" algn="ctr">
                  <a:buNone/>
                </a:pPr>
                <a:r>
                  <a:rPr lang="en-US" sz="1600" b="1" dirty="0">
                    <a:solidFill>
                      <a:srgbClr val="0B5ED7"/>
                    </a:solidFill>
                    <a:cs typeface="Times New Roman" pitchFamily="18" charset="0"/>
                  </a:rPr>
                  <a:t>Table 24.1: 16 objects with two attributes  </a:t>
                </a:r>
                <a14:m>
                  <m:oMath xmlns:m="http://schemas.openxmlformats.org/officeDocument/2006/math">
                    <m:sSub>
                      <m:sSubPr>
                        <m:ctrlPr>
                          <a:rPr lang="en-US" sz="1600" b="1" i="1">
                            <a:solidFill>
                              <a:srgbClr val="0B5ED7"/>
                            </a:solidFill>
                            <a:latin typeface="Cambria Math" panose="02040503050406030204" pitchFamily="18" charset="0"/>
                          </a:rPr>
                        </m:ctrlPr>
                      </m:sSubPr>
                      <m:e>
                        <m:r>
                          <a:rPr lang="en-IN" sz="1600" b="1" i="1">
                            <a:solidFill>
                              <a:srgbClr val="0B5ED7"/>
                            </a:solidFill>
                            <a:latin typeface="Cambria Math"/>
                          </a:rPr>
                          <m:t>𝑨</m:t>
                        </m:r>
                      </m:e>
                      <m:sub>
                        <m:r>
                          <a:rPr lang="en-IN" sz="1600" b="1" i="1" smtClean="0">
                            <a:solidFill>
                              <a:srgbClr val="0B5ED7"/>
                            </a:solidFill>
                            <a:latin typeface="Cambria Math"/>
                          </a:rPr>
                          <m:t>𝟏</m:t>
                        </m:r>
                      </m:sub>
                    </m:sSub>
                  </m:oMath>
                </a14:m>
                <a:r>
                  <a:rPr lang="en-US" sz="1600" b="1" dirty="0">
                    <a:solidFill>
                      <a:srgbClr val="0B5ED7"/>
                    </a:solidFill>
                    <a:cs typeface="Times New Roman" pitchFamily="18" charset="0"/>
                  </a:rPr>
                  <a:t> and </a:t>
                </a:r>
                <a14:m>
                  <m:oMath xmlns:m="http://schemas.openxmlformats.org/officeDocument/2006/math">
                    <m:sSub>
                      <m:sSubPr>
                        <m:ctrlPr>
                          <a:rPr lang="en-US" sz="1600" b="1" i="1">
                            <a:solidFill>
                              <a:srgbClr val="0B5ED7"/>
                            </a:solidFill>
                            <a:latin typeface="Cambria Math" panose="02040503050406030204" pitchFamily="18" charset="0"/>
                          </a:rPr>
                        </m:ctrlPr>
                      </m:sSubPr>
                      <m:e>
                        <m:r>
                          <a:rPr lang="en-IN" sz="1600" b="1" i="1">
                            <a:solidFill>
                              <a:srgbClr val="0B5ED7"/>
                            </a:solidFill>
                            <a:latin typeface="Cambria Math"/>
                          </a:rPr>
                          <m:t>𝑨</m:t>
                        </m:r>
                      </m:e>
                      <m:sub>
                        <m:r>
                          <a:rPr lang="en-US" sz="1600" b="1" i="1">
                            <a:solidFill>
                              <a:srgbClr val="0B5ED7"/>
                            </a:solidFill>
                            <a:latin typeface="Cambria Math" panose="02040503050406030204" pitchFamily="18" charset="0"/>
                          </a:rPr>
                          <m:t>𝟐</m:t>
                        </m:r>
                      </m:sub>
                    </m:sSub>
                  </m:oMath>
                </a14:m>
                <a:r>
                  <a:rPr lang="en-US" sz="1600" b="1" dirty="0">
                    <a:solidFill>
                      <a:srgbClr val="0B5ED7"/>
                    </a:solidFill>
                    <a:cs typeface="Times New Roman" pitchFamily="18" charset="0"/>
                  </a:rPr>
                  <a:t>.</a:t>
                </a:r>
              </a:p>
              <a:p>
                <a:pPr marL="0" indent="0" algn="just">
                  <a:buNone/>
                </a:pPr>
                <a:endParaRPr lang="en-US" sz="18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3205" y="789718"/>
                <a:ext cx="3469335" cy="539352"/>
              </a:xfrm>
              <a:blipFill>
                <a:blip r:embed="rId2"/>
                <a:stretch>
                  <a:fillRect t="-2273" b="-2045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9</a:t>
            </a:fld>
            <a:endParaRPr lang="en-IN"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86152680"/>
              </p:ext>
            </p:extLst>
          </p:nvPr>
        </p:nvGraphicFramePr>
        <p:xfrm>
          <a:off x="815968" y="1465627"/>
          <a:ext cx="1836000" cy="4922520"/>
        </p:xfrm>
        <a:graphic>
          <a:graphicData uri="http://schemas.openxmlformats.org/drawingml/2006/table">
            <a:tbl>
              <a:tblPr firstRow="1" bandRow="1">
                <a:tableStyleId>{125E5076-3810-47DD-B79F-674D7AD40C01}</a:tableStyleId>
              </a:tblPr>
              <a:tblGrid>
                <a:gridCol w="873648">
                  <a:extLst>
                    <a:ext uri="{9D8B030D-6E8A-4147-A177-3AD203B41FA5}">
                      <a16:colId xmlns:a16="http://schemas.microsoft.com/office/drawing/2014/main" val="20000"/>
                    </a:ext>
                  </a:extLst>
                </a:gridCol>
                <a:gridCol w="962352">
                  <a:extLst>
                    <a:ext uri="{9D8B030D-6E8A-4147-A177-3AD203B41FA5}">
                      <a16:colId xmlns:a16="http://schemas.microsoft.com/office/drawing/2014/main" val="20001"/>
                    </a:ext>
                  </a:extLst>
                </a:gridCol>
              </a:tblGrid>
              <a:tr h="288000">
                <a:tc>
                  <a:txBody>
                    <a:bodyPr/>
                    <a:lstStyle/>
                    <a:p>
                      <a:pPr algn="ctr"/>
                      <a:r>
                        <a:rPr lang="en-IN" sz="1300" dirty="0">
                          <a:latin typeface="Cambria Math" pitchFamily="18" charset="0"/>
                          <a:ea typeface="Cambria Math" pitchFamily="18" charset="0"/>
                        </a:rPr>
                        <a:t>A</a:t>
                      </a:r>
                      <a:r>
                        <a:rPr lang="en-IN" sz="1300" baseline="-25000" dirty="0">
                          <a:latin typeface="Cambria Math" pitchFamily="18" charset="0"/>
                          <a:ea typeface="Cambria Math" pitchFamily="18" charset="0"/>
                        </a:rPr>
                        <a:t>1</a:t>
                      </a:r>
                      <a:endParaRPr lang="en-IN" sz="13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dirty="0">
                          <a:latin typeface="Cambria Math" pitchFamily="18" charset="0"/>
                          <a:ea typeface="Cambria Math" pitchFamily="18" charset="0"/>
                        </a:rPr>
                        <a:t>A</a:t>
                      </a:r>
                      <a:r>
                        <a:rPr lang="en-IN" sz="1300" baseline="-25000" dirty="0">
                          <a:latin typeface="Cambria Math" pitchFamily="18" charset="0"/>
                          <a:ea typeface="Cambria Math" pitchFamily="18" charset="0"/>
                        </a:rPr>
                        <a:t>2</a:t>
                      </a:r>
                      <a:endParaRPr lang="en-IN" sz="13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8000">
                <a:tc>
                  <a:txBody>
                    <a:bodyPr/>
                    <a:lstStyle/>
                    <a:p>
                      <a:pPr algn="ctr"/>
                      <a:r>
                        <a:rPr lang="en-IN" sz="1300" b="1" dirty="0">
                          <a:latin typeface="Cambria Math" pitchFamily="18" charset="0"/>
                          <a:ea typeface="Cambria Math" pitchFamily="18" charset="0"/>
                        </a:rPr>
                        <a:t>6.8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8000">
                <a:tc>
                  <a:txBody>
                    <a:bodyPr/>
                    <a:lstStyle/>
                    <a:p>
                      <a:pPr algn="ctr"/>
                      <a:r>
                        <a:rPr lang="en-IN" sz="1300" b="1" dirty="0">
                          <a:latin typeface="Cambria Math" pitchFamily="18" charset="0"/>
                          <a:ea typeface="Cambria Math" pitchFamily="18" charset="0"/>
                        </a:rPr>
                        <a:t>0.8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000">
                <a:tc>
                  <a:txBody>
                    <a:bodyPr/>
                    <a:lstStyle/>
                    <a:p>
                      <a:pPr algn="ctr"/>
                      <a:r>
                        <a:rPr lang="en-IN" sz="1300" b="1" dirty="0">
                          <a:latin typeface="Cambria Math" pitchFamily="18" charset="0"/>
                          <a:ea typeface="Cambria Math" pitchFamily="18" charset="0"/>
                        </a:rPr>
                        <a:t>1.2</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000">
                <a:tc>
                  <a:txBody>
                    <a:bodyPr/>
                    <a:lstStyle/>
                    <a:p>
                      <a:pPr algn="ctr"/>
                      <a:r>
                        <a:rPr lang="en-IN" sz="1300" b="1" dirty="0">
                          <a:latin typeface="Cambria Math" pitchFamily="18" charset="0"/>
                          <a:ea typeface="Cambria Math" pitchFamily="18" charset="0"/>
                        </a:rPr>
                        <a:t>2.8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8000">
                <a:tc>
                  <a:txBody>
                    <a:bodyPr/>
                    <a:lstStyle/>
                    <a:p>
                      <a:pPr algn="ctr"/>
                      <a:r>
                        <a:rPr lang="en-IN" sz="1300" b="1" dirty="0">
                          <a:latin typeface="Cambria Math" pitchFamily="18" charset="0"/>
                          <a:ea typeface="Cambria Math" pitchFamily="18" charset="0"/>
                        </a:rPr>
                        <a:t>3.8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8000">
                <a:tc>
                  <a:txBody>
                    <a:bodyPr/>
                    <a:lstStyle/>
                    <a:p>
                      <a:pPr algn="ctr"/>
                      <a:r>
                        <a:rPr lang="en-IN" sz="1300" b="1" dirty="0">
                          <a:latin typeface="Cambria Math" pitchFamily="18" charset="0"/>
                          <a:ea typeface="Cambria Math" pitchFamily="18" charset="0"/>
                        </a:rPr>
                        <a:t>4.4</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8000">
                <a:tc>
                  <a:txBody>
                    <a:bodyPr/>
                    <a:lstStyle/>
                    <a:p>
                      <a:pPr algn="ctr"/>
                      <a:r>
                        <a:rPr lang="en-IN" sz="1300" b="1" dirty="0">
                          <a:latin typeface="Cambria Math" pitchFamily="18" charset="0"/>
                          <a:ea typeface="Cambria Math" pitchFamily="18" charset="0"/>
                        </a:rPr>
                        <a:t>4.8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88000">
                <a:tc>
                  <a:txBody>
                    <a:bodyPr/>
                    <a:lstStyle/>
                    <a:p>
                      <a:pPr algn="ctr"/>
                      <a:r>
                        <a:rPr lang="en-IN" sz="1300" b="1" dirty="0">
                          <a:latin typeface="Cambria Math" pitchFamily="18" charset="0"/>
                          <a:ea typeface="Cambria Math" pitchFamily="18" charset="0"/>
                        </a:rPr>
                        <a:t>6.0</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88000">
                <a:tc>
                  <a:txBody>
                    <a:bodyPr/>
                    <a:lstStyle/>
                    <a:p>
                      <a:pPr algn="ctr"/>
                      <a:r>
                        <a:rPr lang="en-IN" sz="1300" b="1" dirty="0">
                          <a:latin typeface="Cambria Math" pitchFamily="18" charset="0"/>
                          <a:ea typeface="Cambria Math" pitchFamily="18" charset="0"/>
                        </a:rPr>
                        <a:t>6.2</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88000">
                <a:tc>
                  <a:txBody>
                    <a:bodyPr/>
                    <a:lstStyle/>
                    <a:p>
                      <a:pPr algn="ctr"/>
                      <a:r>
                        <a:rPr lang="en-IN" sz="1300" b="1" dirty="0">
                          <a:latin typeface="Cambria Math" pitchFamily="18" charset="0"/>
                          <a:ea typeface="Cambria Math" pitchFamily="18" charset="0"/>
                        </a:rPr>
                        <a:t>7.6</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88000">
                <a:tc>
                  <a:txBody>
                    <a:bodyPr/>
                    <a:lstStyle/>
                    <a:p>
                      <a:pPr algn="ctr"/>
                      <a:r>
                        <a:rPr lang="en-IN" sz="1300" b="1" dirty="0">
                          <a:latin typeface="Cambria Math" pitchFamily="18" charset="0"/>
                          <a:ea typeface="Cambria Math" pitchFamily="18" charset="0"/>
                        </a:rPr>
                        <a:t>7.8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88000">
                <a:tc>
                  <a:txBody>
                    <a:bodyPr/>
                    <a:lstStyle/>
                    <a:p>
                      <a:pPr algn="ctr"/>
                      <a:r>
                        <a:rPr lang="en-IN" sz="1300" b="1" dirty="0">
                          <a:latin typeface="Cambria Math" pitchFamily="18" charset="0"/>
                          <a:ea typeface="Cambria Math" pitchFamily="18" charset="0"/>
                        </a:rPr>
                        <a:t>6.6</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88000">
                <a:tc>
                  <a:txBody>
                    <a:bodyPr/>
                    <a:lstStyle/>
                    <a:p>
                      <a:pPr algn="ctr"/>
                      <a:r>
                        <a:rPr lang="en-IN" sz="1300" b="1" dirty="0">
                          <a:latin typeface="Cambria Math" pitchFamily="18" charset="0"/>
                          <a:ea typeface="Cambria Math" pitchFamily="18" charset="0"/>
                        </a:rPr>
                        <a:t>8.2</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88000">
                <a:tc>
                  <a:txBody>
                    <a:bodyPr/>
                    <a:lstStyle/>
                    <a:p>
                      <a:pPr algn="ctr"/>
                      <a:r>
                        <a:rPr lang="en-IN" sz="1300" b="1" dirty="0">
                          <a:latin typeface="Cambria Math" pitchFamily="18" charset="0"/>
                          <a:ea typeface="Cambria Math" pitchFamily="18" charset="0"/>
                        </a:rPr>
                        <a:t>8.4</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88000">
                <a:tc>
                  <a:txBody>
                    <a:bodyPr/>
                    <a:lstStyle/>
                    <a:p>
                      <a:pPr algn="ctr"/>
                      <a:r>
                        <a:rPr lang="en-IN" sz="1300" b="1" dirty="0">
                          <a:latin typeface="Cambria Math" pitchFamily="18" charset="0"/>
                          <a:ea typeface="Cambria Math" pitchFamily="18" charset="0"/>
                        </a:rPr>
                        <a:t>9.0</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88000">
                <a:tc>
                  <a:txBody>
                    <a:bodyPr/>
                    <a:lstStyle/>
                    <a:p>
                      <a:pPr algn="ctr"/>
                      <a:r>
                        <a:rPr lang="en-IN" sz="1300" b="1" dirty="0">
                          <a:latin typeface="Cambria Math" pitchFamily="18" charset="0"/>
                          <a:ea typeface="Cambria Math" pitchFamily="18" charset="0"/>
                        </a:rPr>
                        <a:t>9.6</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graphicFrame>
        <p:nvGraphicFramePr>
          <p:cNvPr id="8" name="Chart 7"/>
          <p:cNvGraphicFramePr>
            <a:graphicFrameLocks/>
          </p:cNvGraphicFramePr>
          <p:nvPr>
            <p:extLst>
              <p:ext uri="{D42A27DB-BD31-4B8C-83A1-F6EECF244321}">
                <p14:modId xmlns:p14="http://schemas.microsoft.com/office/powerpoint/2010/main" val="2395251981"/>
              </p:ext>
            </p:extLst>
          </p:nvPr>
        </p:nvGraphicFramePr>
        <p:xfrm>
          <a:off x="3367734" y="1384005"/>
          <a:ext cx="5305425" cy="3962399"/>
        </p:xfrm>
        <a:graphic>
          <a:graphicData uri="http://schemas.openxmlformats.org/drawingml/2006/chart">
            <c:chart xmlns:c="http://schemas.openxmlformats.org/drawingml/2006/chart" xmlns:r="http://schemas.openxmlformats.org/officeDocument/2006/relationships" r:id="rId3"/>
          </a:graphicData>
        </a:graphic>
      </p:graphicFrame>
      <p:sp>
        <p:nvSpPr>
          <p:cNvPr id="9" name="Content Placeholder 2"/>
          <p:cNvSpPr txBox="1">
            <a:spLocks/>
          </p:cNvSpPr>
          <p:nvPr/>
        </p:nvSpPr>
        <p:spPr>
          <a:xfrm>
            <a:off x="4093958" y="952751"/>
            <a:ext cx="4305763"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a:solidFill>
                  <a:srgbClr val="0B5ED7"/>
                </a:solidFill>
                <a:cs typeface="Times New Roman" pitchFamily="18" charset="0"/>
              </a:rPr>
              <a:t>Fig 24.1: </a:t>
            </a:r>
            <a:r>
              <a:rPr lang="en-IN" sz="1600" b="1" dirty="0">
                <a:solidFill>
                  <a:srgbClr val="0B5ED7"/>
                </a:solidFill>
                <a:cs typeface="Times New Roman" pitchFamily="18" charset="0"/>
              </a:rPr>
              <a:t>Plotting data of Table 24.1</a:t>
            </a:r>
            <a:endParaRPr lang="en-US" sz="1600" b="1" dirty="0">
              <a:solidFill>
                <a:srgbClr val="0B5ED7"/>
              </a:solidFill>
              <a:cs typeface="Times New Roman" pitchFamily="18" charset="0"/>
            </a:endParaRPr>
          </a:p>
          <a:p>
            <a:pPr marL="0" indent="0" algn="just">
              <a:buFont typeface="Wingdings 2"/>
              <a:buNone/>
            </a:pPr>
            <a:endParaRPr lang="en-US" sz="18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p:txBody>
      </p:sp>
      <p:sp>
        <p:nvSpPr>
          <p:cNvPr id="10" name="Oval 9"/>
          <p:cNvSpPr/>
          <p:nvPr/>
        </p:nvSpPr>
        <p:spPr>
          <a:xfrm>
            <a:off x="6246840" y="2200939"/>
            <a:ext cx="207546" cy="276446"/>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9730239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8506</TotalTime>
  <Words>3895</Words>
  <Application>Microsoft Macintosh PowerPoint</Application>
  <PresentationFormat>Custom</PresentationFormat>
  <Paragraphs>741</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Cambria Math</vt:lpstr>
      <vt:lpstr>Garamond</vt:lpstr>
      <vt:lpstr>Gill Sans MT</vt:lpstr>
      <vt:lpstr>Times New Roman</vt:lpstr>
      <vt:lpstr>Wingdings 2</vt:lpstr>
      <vt:lpstr>Parcel</vt:lpstr>
      <vt:lpstr>Brain Computer Interaction</vt:lpstr>
      <vt:lpstr>Topics to be covered…</vt:lpstr>
      <vt:lpstr>Clustering techniques</vt:lpstr>
      <vt:lpstr>PowerPoint Presentation</vt:lpstr>
      <vt:lpstr>k-Means Algorithm</vt:lpstr>
      <vt:lpstr>k-Means Algorithm</vt:lpstr>
      <vt:lpstr>k-Means Algorithm</vt:lpstr>
      <vt:lpstr>k-Means Algorithm</vt:lpstr>
      <vt:lpstr>Illustration of k-Means clustering algorithms</vt:lpstr>
      <vt:lpstr>Illustration of k-Means clustering algorithms</vt:lpstr>
      <vt:lpstr>Illustration of k-Means clustering algorithms</vt:lpstr>
      <vt:lpstr>Illustration of k-Means clustering algorithms</vt:lpstr>
      <vt:lpstr>Illustration of k-Means clustering algorithms</vt:lpstr>
      <vt:lpstr>Illustration of k-Means clustering algorithms</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Different variants of k-means algorithm</vt:lpstr>
      <vt:lpstr>Different variants of k-means algorithm</vt:lpstr>
      <vt:lpstr>The k-Medoids algorithm</vt:lpstr>
      <vt:lpstr>The k-Medoids algorithm</vt:lpstr>
      <vt:lpstr>PAM (Partitioning around Medoids)</vt:lpstr>
      <vt:lpstr>PAM (Partitioning around Medoids)</vt:lpstr>
      <vt:lpstr>PAM (Partitioning around Medoids)</vt:lpstr>
      <vt:lpstr>PAM (Partitioning around Medoids)</vt:lpstr>
      <vt:lpstr>Comments on PAM</vt:lpstr>
      <vt:lpstr>Other variants of k-Medoids algorithms</vt:lpstr>
      <vt:lpstr>PowerPoint Presentation</vt:lpstr>
    </vt:vector>
  </TitlesOfParts>
  <Manager/>
  <Company>IIITS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Sreeja SR</dc:creator>
  <cp:keywords/>
  <dc:description/>
  <cp:lastModifiedBy>Microsoft Office User</cp:lastModifiedBy>
  <cp:revision>986</cp:revision>
  <dcterms:created xsi:type="dcterms:W3CDTF">2016-07-28T11:27:44Z</dcterms:created>
  <dcterms:modified xsi:type="dcterms:W3CDTF">2023-04-12T15:26:28Z</dcterms:modified>
  <cp:category/>
</cp:coreProperties>
</file>