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357" r:id="rId4"/>
    <p:sldId id="290" r:id="rId5"/>
    <p:sldId id="301" r:id="rId6"/>
    <p:sldId id="376" r:id="rId7"/>
    <p:sldId id="302" r:id="rId8"/>
    <p:sldId id="303" r:id="rId9"/>
    <p:sldId id="304" r:id="rId10"/>
    <p:sldId id="373" r:id="rId11"/>
    <p:sldId id="374" r:id="rId12"/>
    <p:sldId id="305" r:id="rId13"/>
    <p:sldId id="375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MAP Officeuser  19" initials="SO1" lastIdx="3" clrIdx="0">
    <p:extLst>
      <p:ext uri="{19B8F6BF-5375-455C-9EA6-DF929625EA0E}">
        <p15:presenceInfo xmlns:p15="http://schemas.microsoft.com/office/powerpoint/2012/main" userId="SRMAP Officeuser  1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0F559-9ED8-4E12-9659-FA9D4642C628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D154-AA93-43BE-AB74-4456FFF9D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2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47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2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8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1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3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1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0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3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92B9-38A1-47AF-A6AD-B0F155445193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584AF7-30CB-4F1D-A697-29F0B8662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1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ducation" TargetMode="External"/><Relationship Id="rId3" Type="http://schemas.openxmlformats.org/officeDocument/2006/relationships/hyperlink" Target="https://en.wikipedia.org/wiki/Linguistics" TargetMode="External"/><Relationship Id="rId7" Type="http://schemas.openxmlformats.org/officeDocument/2006/relationships/hyperlink" Target="https://en.wikipedia.org/wiki/Philosophy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uroscience" TargetMode="External"/><Relationship Id="rId5" Type="http://schemas.openxmlformats.org/officeDocument/2006/relationships/hyperlink" Target="https://en.wikipedia.org/wiki/Psychology" TargetMode="External"/><Relationship Id="rId4" Type="http://schemas.openxmlformats.org/officeDocument/2006/relationships/hyperlink" Target="https://en.wikipedia.org/wiki/Anthropology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FAD1-BE34-4C2B-9113-BC2F81CD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673" y="2715491"/>
            <a:ext cx="3588325" cy="1629081"/>
          </a:xfrm>
        </p:spPr>
        <p:txBody>
          <a:bodyPr>
            <a:normAutofit/>
          </a:bodyPr>
          <a:lstStyle/>
          <a:p>
            <a:r>
              <a:rPr lang="en-GB" sz="4400" dirty="0"/>
              <a:t>Cognitive Computing</a:t>
            </a:r>
          </a:p>
        </p:txBody>
      </p:sp>
      <p:pic>
        <p:nvPicPr>
          <p:cNvPr id="56" name="Picture 45" descr="Yellow paper ship leading among white ships">
            <a:extLst>
              <a:ext uri="{FF2B5EF4-FFF2-40B4-BE49-F238E27FC236}">
                <a16:creationId xmlns:a16="http://schemas.microsoft.com/office/drawing/2014/main" id="{DC5F00E0-73DF-4315-B19A-57ABE1B4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47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2CC4603-1813-4000-BF62-789E6C82FAE2}"/>
              </a:ext>
            </a:extLst>
          </p:cNvPr>
          <p:cNvSpPr txBox="1">
            <a:spLocks/>
          </p:cNvSpPr>
          <p:nvPr/>
        </p:nvSpPr>
        <p:spPr>
          <a:xfrm>
            <a:off x="1561670" y="5014260"/>
            <a:ext cx="4345969" cy="1502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002060"/>
                </a:solidFill>
              </a:rPr>
              <a:t>Dr.</a:t>
            </a:r>
            <a:r>
              <a:rPr lang="en-GB" b="1" dirty="0">
                <a:solidFill>
                  <a:srgbClr val="002060"/>
                </a:solidFill>
              </a:rPr>
              <a:t> Piyush Joshi</a:t>
            </a:r>
          </a:p>
          <a:p>
            <a:r>
              <a:rPr lang="en-GB" b="1" dirty="0">
                <a:solidFill>
                  <a:srgbClr val="002060"/>
                </a:solidFill>
              </a:rPr>
              <a:t>Assistant Professor</a:t>
            </a:r>
          </a:p>
          <a:p>
            <a:r>
              <a:rPr lang="en-GB" b="1" dirty="0">
                <a:solidFill>
                  <a:srgbClr val="002060"/>
                </a:solidFill>
              </a:rPr>
              <a:t>IIIT Sri City</a:t>
            </a:r>
          </a:p>
        </p:txBody>
      </p:sp>
    </p:spTree>
    <p:extLst>
      <p:ext uri="{BB962C8B-B14F-4D97-AF65-F5344CB8AC3E}">
        <p14:creationId xmlns:p14="http://schemas.microsoft.com/office/powerpoint/2010/main" val="16292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Descartes 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5500255" cy="41462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02740" y="981669"/>
            <a:ext cx="35113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Misleading:</a:t>
            </a:r>
          </a:p>
          <a:p>
            <a:r>
              <a:rPr lang="en-US" dirty="0"/>
              <a:t>Descartes knew about hallucinations and illusions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He always tried to find justification behind knowledge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Want to find better reason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He knew senses can be fooled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Descartes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11822" y="1264555"/>
            <a:ext cx="90409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[Suppose for the sake of argument that] I have convinced myself that there is absolutely nothing in the world, no sky, no earth, no minds, no bodies. Does it now follow that I too do not exist? </a:t>
            </a:r>
          </a:p>
          <a:p>
            <a:endParaRPr lang="en-US" sz="2000" dirty="0"/>
          </a:p>
          <a:p>
            <a:r>
              <a:rPr lang="en-US" sz="2000" b="1" dirty="0"/>
              <a:t>No</a:t>
            </a:r>
            <a:r>
              <a:rPr lang="en-US" sz="2000" dirty="0"/>
              <a:t>: if I convinced myself of something then I certainly existed. But there is a deceiver of supreme power and cunning who is deliberately and constantly deceiving me.</a:t>
            </a:r>
          </a:p>
          <a:p>
            <a:endParaRPr lang="en-US" sz="2000" dirty="0"/>
          </a:p>
          <a:p>
            <a:r>
              <a:rPr lang="en-US" sz="2000" dirty="0"/>
              <a:t> In that case I too undoubtedly exist, if he is deceiving me; and let him deceive me as much as he can, he will never bring it about that I am nothing so long as I think that I am something. So after considering everything very thoroughly, I must finally conclude that this proposition, I am, I exist, is necessarily true whenever it is put forward by me or conceived in my mind. (Med. 2, AT 7:25) </a:t>
            </a:r>
          </a:p>
          <a:p>
            <a:endParaRPr lang="en-US" sz="2000" dirty="0"/>
          </a:p>
          <a:p>
            <a:r>
              <a:rPr lang="en-US" sz="2000" b="1" dirty="0"/>
              <a:t>Here is Descartes’ skepticism at work: Hence: I think, therefore I am.</a:t>
            </a:r>
          </a:p>
        </p:txBody>
      </p:sp>
    </p:spTree>
    <p:extLst>
      <p:ext uri="{BB962C8B-B14F-4D97-AF65-F5344CB8AC3E}">
        <p14:creationId xmlns:p14="http://schemas.microsoft.com/office/powerpoint/2010/main" val="387423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Descartes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545"/>
            <a:ext cx="9114166" cy="4765963"/>
          </a:xfrm>
        </p:spPr>
        <p:txBody>
          <a:bodyPr>
            <a:normAutofit/>
          </a:bodyPr>
          <a:lstStyle/>
          <a:p>
            <a:r>
              <a:rPr lang="en-US" sz="2400" b="1" dirty="0"/>
              <a:t>Descartes said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0070C0"/>
                </a:solidFill>
              </a:rPr>
              <a:t>Animals are machine and</a:t>
            </a:r>
          </a:p>
          <a:p>
            <a:endParaRPr lang="en-US" sz="2400" b="1" dirty="0"/>
          </a:p>
          <a:p>
            <a:r>
              <a:rPr lang="en-US" sz="2400" b="1" dirty="0"/>
              <a:t>Humans are separate part of the nature</a:t>
            </a:r>
          </a:p>
          <a:p>
            <a:r>
              <a:rPr lang="en-US" sz="2400" dirty="0"/>
              <a:t>We have soul (mind).</a:t>
            </a:r>
          </a:p>
          <a:p>
            <a:r>
              <a:rPr lang="en-US" sz="2400" dirty="0"/>
              <a:t>Choose to act and take responsibility</a:t>
            </a:r>
          </a:p>
          <a:p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4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Descartes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11822" y="1264555"/>
            <a:ext cx="90409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This project led Descartes to conclude that the mind was a completely distinct substance from matter....It is invisible, without dimensions, immaterial, unchanging, indivisible and without limit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4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Descartes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545"/>
            <a:ext cx="9114166" cy="476596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56" y="1454726"/>
            <a:ext cx="8961155" cy="523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3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Descartes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545"/>
            <a:ext cx="9114166" cy="476596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34" y="1662544"/>
            <a:ext cx="8720943" cy="33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Cognitive Science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545"/>
            <a:ext cx="9114166" cy="4765963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="1" dirty="0"/>
              <a:t> Cognitive Science Society </a:t>
            </a:r>
            <a:r>
              <a:rPr lang="en-US" dirty="0"/>
              <a:t>is a professional society for the interdisciplinary field of cognitive science. </a:t>
            </a:r>
          </a:p>
          <a:p>
            <a:r>
              <a:rPr lang="en-US" dirty="0"/>
              <a:t>It brings together researchers from many fields who hold the common goal of understanding the nature of the human mind.</a:t>
            </a:r>
            <a:endParaRPr lang="en-US" sz="2000" dirty="0"/>
          </a:p>
          <a:p>
            <a:r>
              <a:rPr lang="en-US" dirty="0"/>
              <a:t>The society promotes scientific interchange among researchers in disciplines comprising the field of cognitive science, including </a:t>
            </a:r>
            <a:r>
              <a:rPr lang="en-US" dirty="0">
                <a:hlinkClick r:id="rId2" tooltip="Artificial intelligence"/>
              </a:rPr>
              <a:t>artificial intelligence</a:t>
            </a:r>
            <a:r>
              <a:rPr lang="en-US" dirty="0"/>
              <a:t>, </a:t>
            </a:r>
            <a:r>
              <a:rPr lang="en-US" dirty="0">
                <a:hlinkClick r:id="rId3" tooltip="Linguistics"/>
              </a:rPr>
              <a:t>linguistics</a:t>
            </a:r>
            <a:r>
              <a:rPr lang="en-US" dirty="0"/>
              <a:t>, </a:t>
            </a:r>
            <a:r>
              <a:rPr lang="en-US" dirty="0">
                <a:hlinkClick r:id="rId4" tooltip="Anthropology"/>
              </a:rPr>
              <a:t>anthropology</a:t>
            </a:r>
            <a:r>
              <a:rPr lang="en-US" dirty="0"/>
              <a:t>, </a:t>
            </a:r>
            <a:r>
              <a:rPr lang="en-US" dirty="0">
                <a:hlinkClick r:id="rId5" tooltip="Psychology"/>
              </a:rPr>
              <a:t>psychology</a:t>
            </a:r>
            <a:r>
              <a:rPr lang="en-US" dirty="0"/>
              <a:t>, </a:t>
            </a:r>
            <a:r>
              <a:rPr lang="en-US" dirty="0">
                <a:hlinkClick r:id="rId6" tooltip="Neuroscience"/>
              </a:rPr>
              <a:t>neuroscience</a:t>
            </a:r>
            <a:r>
              <a:rPr lang="en-US" dirty="0"/>
              <a:t>, </a:t>
            </a:r>
            <a:r>
              <a:rPr lang="en-US" dirty="0">
                <a:hlinkClick r:id="rId7" tooltip="Philosophy"/>
              </a:rPr>
              <a:t>philosophy</a:t>
            </a:r>
            <a:r>
              <a:rPr lang="en-US" dirty="0"/>
              <a:t>, and </a:t>
            </a:r>
            <a:r>
              <a:rPr lang="en-US" dirty="0">
                <a:hlinkClick r:id="rId8" tooltip="Education"/>
              </a:rPr>
              <a:t>education</a:t>
            </a:r>
            <a:r>
              <a:rPr lang="en-US" dirty="0"/>
              <a:t>.</a:t>
            </a:r>
            <a:endParaRPr lang="en-US" sz="2000" dirty="0"/>
          </a:p>
        </p:txBody>
      </p:sp>
      <p:pic>
        <p:nvPicPr>
          <p:cNvPr id="1030" name="Picture 6" descr="https://cognitivesciencesociety.org/wp-content/uploads/2018/12/CogSciLogoForWeb-gree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08" y="3949200"/>
            <a:ext cx="27432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903" y="1565563"/>
            <a:ext cx="9048606" cy="5001491"/>
          </a:xfrm>
        </p:spPr>
        <p:txBody>
          <a:bodyPr/>
          <a:lstStyle/>
          <a:p>
            <a:r>
              <a:rPr lang="en-US" dirty="0"/>
              <a:t>The word </a:t>
            </a:r>
            <a:r>
              <a:rPr lang="en-US" i="1" dirty="0"/>
              <a:t>cognition</a:t>
            </a:r>
            <a:r>
              <a:rPr lang="en-US" dirty="0"/>
              <a:t>, from the Latin root gnosis, meaning to know and learn, dates back to the 15th century.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Understanding how the human brain works and processes information provides a blueprint for the approach to cognitive computing.</a:t>
            </a:r>
          </a:p>
          <a:p>
            <a:endParaRPr lang="en-US" dirty="0"/>
          </a:p>
          <a:p>
            <a:r>
              <a:rPr lang="en-US" dirty="0"/>
              <a:t>By understanding cognition we can build systems that have many of the characteristics required to continuously learn and adapt to new information.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You will react differently for any particular situation. </a:t>
            </a:r>
          </a:p>
          <a:p>
            <a:endParaRPr lang="en-US" dirty="0"/>
          </a:p>
          <a:p>
            <a:r>
              <a:rPr lang="en-US" dirty="0"/>
              <a:t>This isn’t an innate reaction; it is learned as a response to a stimulus.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545"/>
            <a:ext cx="9114166" cy="4765963"/>
          </a:xfrm>
        </p:spPr>
        <p:txBody>
          <a:bodyPr>
            <a:normAutofit/>
          </a:bodyPr>
          <a:lstStyle/>
          <a:p>
            <a:r>
              <a:rPr lang="en-US" sz="2000" dirty="0"/>
              <a:t>Cognition is about </a:t>
            </a:r>
            <a:r>
              <a:rPr lang="en-US" sz="2000" b="1" dirty="0"/>
              <a:t>knowing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GB" altLang="en-US" sz="2000" dirty="0">
                <a:solidFill>
                  <a:srgbClr val="0070C0"/>
                </a:solidFill>
              </a:rPr>
              <a:t>The collection of mental processes and activities used in perceiving, learning, remembering, thinking, and understanding.</a:t>
            </a:r>
          </a:p>
          <a:p>
            <a:endParaRPr lang="en-US" sz="2000" dirty="0"/>
          </a:p>
          <a:p>
            <a:r>
              <a:rPr lang="en-US" sz="2000" dirty="0"/>
              <a:t>Knowing has a relationship.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 relationship between Knower and known.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It </a:t>
            </a:r>
            <a:r>
              <a:rPr lang="en-US" sz="1800" b="1" dirty="0">
                <a:solidFill>
                  <a:srgbClr val="0070C0"/>
                </a:solidFill>
              </a:rPr>
              <a:t>is not </a:t>
            </a:r>
            <a:r>
              <a:rPr lang="en-US" sz="1800" dirty="0">
                <a:solidFill>
                  <a:srgbClr val="0070C0"/>
                </a:solidFill>
              </a:rPr>
              <a:t>about knower and world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714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Rationalism and Empiricism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545"/>
            <a:ext cx="9114166" cy="4765963"/>
          </a:xfrm>
        </p:spPr>
        <p:txBody>
          <a:bodyPr>
            <a:normAutofit/>
          </a:bodyPr>
          <a:lstStyle/>
          <a:p>
            <a:r>
              <a:rPr lang="en-US" sz="2000" dirty="0"/>
              <a:t>Cognition is concerned with knowing.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There is a centuries old discussion about the roles of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senses and experience </a:t>
            </a:r>
          </a:p>
          <a:p>
            <a:pPr lvl="1"/>
            <a:r>
              <a:rPr lang="en-US" sz="2000" dirty="0"/>
              <a:t>direct observation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reason, logic, and certainty	</a:t>
            </a:r>
          </a:p>
          <a:p>
            <a:pPr lvl="1"/>
            <a:r>
              <a:rPr lang="en-US" sz="2000" dirty="0"/>
              <a:t>abstraction from particulars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19309" y="4490909"/>
            <a:ext cx="3311237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BCE8-30D3-D3BF-A387-CD38B570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Empiricism 						Rationalism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C38E3-3E53-6955-256E-7E4D78892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089" y="1804408"/>
            <a:ext cx="9532930" cy="3366681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3CFCF-8924-18AC-3490-41FD4307285E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7229554" y="1804408"/>
            <a:ext cx="0" cy="3366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8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Rationalism and Empiricism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545"/>
            <a:ext cx="9114166" cy="4765963"/>
          </a:xfrm>
        </p:spPr>
        <p:txBody>
          <a:bodyPr>
            <a:normAutofit/>
          </a:bodyPr>
          <a:lstStyle/>
          <a:p>
            <a:r>
              <a:rPr lang="en-US" sz="2400" b="1" dirty="0"/>
              <a:t>Empiricism</a:t>
            </a:r>
          </a:p>
          <a:p>
            <a:r>
              <a:rPr lang="en-US" sz="2400" dirty="0">
                <a:solidFill>
                  <a:srgbClr val="0070C0"/>
                </a:solidFill>
              </a:rPr>
              <a:t>Knowledge arises from direct experience and observation</a:t>
            </a:r>
          </a:p>
          <a:p>
            <a:endParaRPr lang="en-US" sz="2400" dirty="0"/>
          </a:p>
          <a:p>
            <a:r>
              <a:rPr lang="en-US" sz="2400" dirty="0"/>
              <a:t>Experimental science is empirical at heart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Knowledge obtained through the senses or by experiment is never 100% certain, and may be revised in light of new experience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4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Rationalism and Empiricism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545"/>
            <a:ext cx="9114166" cy="4765963"/>
          </a:xfrm>
        </p:spPr>
        <p:txBody>
          <a:bodyPr>
            <a:normAutofit/>
          </a:bodyPr>
          <a:lstStyle/>
          <a:p>
            <a:r>
              <a:rPr lang="en-US" b="1" dirty="0"/>
              <a:t>Rationalism</a:t>
            </a:r>
          </a:p>
          <a:p>
            <a:r>
              <a:rPr lang="en-US" dirty="0">
                <a:solidFill>
                  <a:srgbClr val="0070C0"/>
                </a:solidFill>
              </a:rPr>
              <a:t>Knowledge is arrived at through the application of reason or logic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Mathematical truth illustrates optimally certain knowledge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Ideally, knowledge should be completely certain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Sense experience does not produce certainty and is a poor basis for reasoning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Insists that “true” knowledge is justified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926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Descartes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70" y="1720002"/>
            <a:ext cx="2843406" cy="36853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3" y="2130850"/>
            <a:ext cx="8241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 a rationalist, he wanted to find a basis for certain knowledge. </a:t>
            </a:r>
          </a:p>
        </p:txBody>
      </p:sp>
    </p:spTree>
    <p:extLst>
      <p:ext uri="{BB962C8B-B14F-4D97-AF65-F5344CB8AC3E}">
        <p14:creationId xmlns:p14="http://schemas.microsoft.com/office/powerpoint/2010/main" val="16458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46800</TotalTime>
  <Words>650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Cognitive Computing</vt:lpstr>
      <vt:lpstr>Cognitive Science Society</vt:lpstr>
      <vt:lpstr>Understanding Cognition</vt:lpstr>
      <vt:lpstr>Cognition</vt:lpstr>
      <vt:lpstr>Rationalism and Empiricism</vt:lpstr>
      <vt:lpstr> Empiricism       Rationalism</vt:lpstr>
      <vt:lpstr>Rationalism and Empiricism</vt:lpstr>
      <vt:lpstr>Rationalism and Empiricism</vt:lpstr>
      <vt:lpstr>Descartes View</vt:lpstr>
      <vt:lpstr>Descartes View</vt:lpstr>
      <vt:lpstr>Descartes View</vt:lpstr>
      <vt:lpstr>Descartes View</vt:lpstr>
      <vt:lpstr>Descartes View</vt:lpstr>
      <vt:lpstr>Descartes View</vt:lpstr>
      <vt:lpstr>Descartes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Training-free 3D Object Recognition</dc:title>
  <dc:creator>Piyush Joshi (Metallurgy and Materials)</dc:creator>
  <cp:lastModifiedBy>piyushjoshi3839data@gmail.com</cp:lastModifiedBy>
  <cp:revision>840</cp:revision>
  <dcterms:created xsi:type="dcterms:W3CDTF">2020-12-15T21:20:28Z</dcterms:created>
  <dcterms:modified xsi:type="dcterms:W3CDTF">2023-01-06T09:24:44Z</dcterms:modified>
</cp:coreProperties>
</file>