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6" r:id="rId2"/>
    <p:sldId id="371" r:id="rId3"/>
    <p:sldId id="331" r:id="rId4"/>
    <p:sldId id="332" r:id="rId5"/>
    <p:sldId id="333" r:id="rId6"/>
    <p:sldId id="334" r:id="rId7"/>
    <p:sldId id="335" r:id="rId8"/>
    <p:sldId id="372" r:id="rId9"/>
    <p:sldId id="373" r:id="rId10"/>
    <p:sldId id="374" r:id="rId11"/>
    <p:sldId id="375" r:id="rId12"/>
    <p:sldId id="336" r:id="rId13"/>
    <p:sldId id="368" r:id="rId14"/>
    <p:sldId id="337" r:id="rId15"/>
    <p:sldId id="369" r:id="rId16"/>
    <p:sldId id="338" r:id="rId17"/>
    <p:sldId id="370" r:id="rId18"/>
    <p:sldId id="339" r:id="rId19"/>
    <p:sldId id="340" r:id="rId20"/>
    <p:sldId id="376" r:id="rId21"/>
    <p:sldId id="341" r:id="rId22"/>
    <p:sldId id="344" r:id="rId23"/>
    <p:sldId id="342" r:id="rId24"/>
    <p:sldId id="343" r:id="rId25"/>
    <p:sldId id="347" r:id="rId26"/>
    <p:sldId id="377" r:id="rId27"/>
    <p:sldId id="345" r:id="rId28"/>
    <p:sldId id="346" r:id="rId29"/>
    <p:sldId id="348" r:id="rId30"/>
    <p:sldId id="349" r:id="rId31"/>
    <p:sldId id="350" r:id="rId32"/>
    <p:sldId id="35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MAP Officeuser  19" initials="SO1" lastIdx="3" clrIdx="0">
    <p:extLst>
      <p:ext uri="{19B8F6BF-5375-455C-9EA6-DF929625EA0E}">
        <p15:presenceInfo xmlns:p15="http://schemas.microsoft.com/office/powerpoint/2012/main" userId="SRMAP Officeuser  1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0F559-9ED8-4E12-9659-FA9D4642C628}" type="datetimeFigureOut">
              <a:rPr lang="en-GB" smtClean="0"/>
              <a:t>12/01/2023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CD154-AA93-43BE-AB74-4456FFF9D66B}" type="slidenum">
              <a:rPr lang="en-GB" smtClean="0"/>
              <a:t>‹#›</a:t>
            </a:fld>
            <a:endParaRPr lang="en-GB"/>
          </a:p>
        </p:txBody>
      </p:sp>
    </p:spTree>
    <p:extLst>
      <p:ext uri="{BB962C8B-B14F-4D97-AF65-F5344CB8AC3E}">
        <p14:creationId xmlns:p14="http://schemas.microsoft.com/office/powerpoint/2010/main" val="412752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892300" y="762000"/>
            <a:ext cx="2844800" cy="21336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0" name="Text Box 2"/>
          <p:cNvSpPr txBox="1">
            <a:spLocks noGrp="1" noChangeArrowheads="1"/>
          </p:cNvSpPr>
          <p:nvPr>
            <p:ph type="body"/>
          </p:nvPr>
        </p:nvSpPr>
        <p:spPr bwMode="auto">
          <a:xfrm>
            <a:off x="838200" y="3276600"/>
            <a:ext cx="5029200" cy="54181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r>
              <a:rPr lang="en-GB" altLang="en-US" sz="2400">
                <a:latin typeface="Arial" panose="020B0604020202020204" pitchFamily="34" charset="0"/>
                <a:cs typeface="Lucida Sans Unicode" panose="020B0602030504020204" pitchFamily="34" charset="0"/>
              </a:rPr>
              <a:t>Learning</a:t>
            </a:r>
          </a:p>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r>
              <a:rPr lang="en-GB" altLang="en-US" sz="2400">
                <a:latin typeface="Arial" panose="020B0604020202020204" pitchFamily="34" charset="0"/>
                <a:cs typeface="Lucida Sans Unicode" panose="020B0602030504020204" pitchFamily="34" charset="0"/>
              </a:rPr>
              <a:t>Memory</a:t>
            </a:r>
          </a:p>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r>
              <a:rPr lang="en-GB" altLang="en-US" sz="2400">
                <a:latin typeface="Arial" panose="020B0604020202020204" pitchFamily="34" charset="0"/>
                <a:cs typeface="Lucida Sans Unicode" panose="020B0602030504020204" pitchFamily="34" charset="0"/>
              </a:rPr>
              <a:t>Thinking and Reasoning (Planning, Decision Making, Problem Solving ...)</a:t>
            </a:r>
          </a:p>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r>
              <a:rPr lang="en-GB" altLang="en-US" sz="2400">
                <a:latin typeface="Arial" panose="020B0604020202020204" pitchFamily="34" charset="0"/>
                <a:cs typeface="Lucida Sans Unicode" panose="020B0602030504020204" pitchFamily="34" charset="0"/>
              </a:rPr>
              <a:t>Language</a:t>
            </a:r>
          </a:p>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r>
              <a:rPr lang="en-GB" altLang="en-US" sz="2400">
                <a:latin typeface="Arial" panose="020B0604020202020204" pitchFamily="34" charset="0"/>
                <a:cs typeface="Lucida Sans Unicode" panose="020B0602030504020204" pitchFamily="34" charset="0"/>
              </a:rPr>
              <a:t>Vision-Perception</a:t>
            </a:r>
          </a:p>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r>
              <a:rPr lang="en-GB" altLang="en-US" sz="2400">
                <a:latin typeface="Arial" panose="020B0604020202020204" pitchFamily="34" charset="0"/>
                <a:cs typeface="Lucida Sans Unicode" panose="020B0602030504020204" pitchFamily="34" charset="0"/>
              </a:rPr>
              <a:t>Social Cognition</a:t>
            </a:r>
          </a:p>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r>
              <a:rPr lang="en-GB" altLang="en-US" sz="2400">
                <a:latin typeface="Arial" panose="020B0604020202020204" pitchFamily="34" charset="0"/>
                <a:cs typeface="Lucida Sans Unicode" panose="020B0602030504020204" pitchFamily="34" charset="0"/>
              </a:rPr>
              <a:t>Metacognition</a:t>
            </a:r>
          </a:p>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r>
              <a:rPr lang="en-GB" altLang="en-US" sz="2400">
                <a:latin typeface="Arial" panose="020B0604020202020204" pitchFamily="34" charset="0"/>
                <a:cs typeface="Lucida Sans Unicode" panose="020B0602030504020204" pitchFamily="34" charset="0"/>
              </a:rPr>
              <a:t>Emotions</a:t>
            </a:r>
          </a:p>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r>
              <a:rPr lang="en-GB" altLang="en-US" sz="2400">
                <a:latin typeface="Arial" panose="020B0604020202020204" pitchFamily="34" charset="0"/>
                <a:cs typeface="Lucida Sans Unicode" panose="020B0602030504020204" pitchFamily="34" charset="0"/>
              </a:rPr>
              <a:t>Dreaming </a:t>
            </a:r>
          </a:p>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r>
              <a:rPr lang="en-GB" altLang="en-US" sz="2400">
                <a:latin typeface="Arial" panose="020B0604020202020204" pitchFamily="34" charset="0"/>
                <a:cs typeface="Lucida Sans Unicode" panose="020B0602030504020204" pitchFamily="34" charset="0"/>
              </a:rPr>
              <a:t>Consciousness </a:t>
            </a:r>
          </a:p>
          <a:p>
            <a:pPr eaLnBrk="1" hangingPunct="1">
              <a:spcBef>
                <a:spcPts val="450"/>
              </a:spcBef>
              <a:buFont typeface="Arial" panose="020B0604020202020204" pitchFamily="34" charset="0"/>
              <a:buNone/>
              <a:tabLst>
                <a:tab pos="723900" algn="l"/>
                <a:tab pos="1447800" algn="l"/>
                <a:tab pos="2171700" algn="l"/>
                <a:tab pos="2895600" algn="l"/>
                <a:tab pos="3619500" algn="l"/>
                <a:tab pos="4343400" algn="l"/>
              </a:tabLst>
            </a:pPr>
            <a:endParaRPr lang="en-GB" altLang="en-US" sz="2400">
              <a:latin typeface="Arial" panose="020B0604020202020204" pitchFamily="34" charset="0"/>
              <a:cs typeface="Lucida Sans Unicode" panose="020B0602030504020204" pitchFamily="34" charset="0"/>
            </a:endParaRPr>
          </a:p>
        </p:txBody>
      </p:sp>
    </p:spTree>
    <p:extLst>
      <p:ext uri="{BB962C8B-B14F-4D97-AF65-F5344CB8AC3E}">
        <p14:creationId xmlns:p14="http://schemas.microsoft.com/office/powerpoint/2010/main" val="655268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9292B9-38A1-47AF-A6AD-B0F155445193}" type="datetimeFigureOut">
              <a:rPr lang="en-GB" smtClean="0"/>
              <a:t>12/01/2023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47424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292B9-38A1-47AF-A6AD-B0F155445193}" type="datetimeFigureOut">
              <a:rPr lang="en-GB" smtClean="0"/>
              <a:t>12/01/2023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71547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292B9-38A1-47AF-A6AD-B0F155445193}" type="datetimeFigureOut">
              <a:rPr lang="en-GB" smtClean="0"/>
              <a:t>12/01/2023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584AF7-30CB-4F1D-A697-29F0B8662CB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823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9292B9-38A1-47AF-A6AD-B0F155445193}" type="datetimeFigureOut">
              <a:rPr lang="en-GB" smtClean="0"/>
              <a:t>12/01/2023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3001186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9292B9-38A1-47AF-A6AD-B0F155445193}" type="datetimeFigureOut">
              <a:rPr lang="en-GB" smtClean="0"/>
              <a:t>12/01/2023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584AF7-30CB-4F1D-A697-29F0B8662CB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8913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9292B9-38A1-47AF-A6AD-B0F155445193}" type="datetimeFigureOut">
              <a:rPr lang="en-GB" smtClean="0"/>
              <a:t>12/01/2023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1483211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292B9-38A1-47AF-A6AD-B0F155445193}" type="datetimeFigureOut">
              <a:rPr lang="en-GB" smtClean="0"/>
              <a:t>12/01/2023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2068232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292B9-38A1-47AF-A6AD-B0F155445193}" type="datetimeFigureOut">
              <a:rPr lang="en-GB" smtClean="0"/>
              <a:t>12/01/2023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387641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292B9-38A1-47AF-A6AD-B0F155445193}" type="datetimeFigureOut">
              <a:rPr lang="en-GB" smtClean="0"/>
              <a:t>12/01/2023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28640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292B9-38A1-47AF-A6AD-B0F155445193}" type="datetimeFigureOut">
              <a:rPr lang="en-GB" smtClean="0"/>
              <a:t>12/01/2023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1362555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9292B9-38A1-47AF-A6AD-B0F155445193}" type="datetimeFigureOut">
              <a:rPr lang="en-GB" smtClean="0"/>
              <a:t>12/01/2023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407414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9292B9-38A1-47AF-A6AD-B0F155445193}" type="datetimeFigureOut">
              <a:rPr lang="en-GB" smtClean="0"/>
              <a:t>12/01/2023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15553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9292B9-38A1-47AF-A6AD-B0F155445193}" type="datetimeFigureOut">
              <a:rPr lang="en-GB" smtClean="0"/>
              <a:t>12/01/2023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88020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292B9-38A1-47AF-A6AD-B0F155445193}" type="datetimeFigureOut">
              <a:rPr lang="en-GB" smtClean="0"/>
              <a:t>12/01/2023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37759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292B9-38A1-47AF-A6AD-B0F155445193}" type="datetimeFigureOut">
              <a:rPr lang="en-GB" smtClean="0"/>
              <a:t>12/01/2023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10455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292B9-38A1-47AF-A6AD-B0F155445193}" type="datetimeFigureOut">
              <a:rPr lang="en-GB" smtClean="0"/>
              <a:t>12/01/2023</a:t>
            </a:fld>
            <a:endParaRPr lang="en-GB"/>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584AF7-30CB-4F1D-A697-29F0B8662CBE}" type="slidenum">
              <a:rPr lang="en-GB" smtClean="0"/>
              <a:t>‹#›</a:t>
            </a:fld>
            <a:endParaRPr lang="en-GB"/>
          </a:p>
        </p:txBody>
      </p:sp>
    </p:spTree>
    <p:extLst>
      <p:ext uri="{BB962C8B-B14F-4D97-AF65-F5344CB8AC3E}">
        <p14:creationId xmlns:p14="http://schemas.microsoft.com/office/powerpoint/2010/main" val="426743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59292B9-38A1-47AF-A6AD-B0F155445193}" type="datetimeFigureOut">
              <a:rPr lang="en-GB" smtClean="0"/>
              <a:t>12/01/2023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584AF7-30CB-4F1D-A697-29F0B8662CBE}" type="slidenum">
              <a:rPr lang="en-GB" smtClean="0"/>
              <a:t>‹#›</a:t>
            </a:fld>
            <a:endParaRPr lang="en-GB"/>
          </a:p>
        </p:txBody>
      </p:sp>
    </p:spTree>
    <p:extLst>
      <p:ext uri="{BB962C8B-B14F-4D97-AF65-F5344CB8AC3E}">
        <p14:creationId xmlns:p14="http://schemas.microsoft.com/office/powerpoint/2010/main" val="37827132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FAD1-BE34-4C2B-9113-BC2F81CDB37C}"/>
              </a:ext>
            </a:extLst>
          </p:cNvPr>
          <p:cNvSpPr>
            <a:spLocks noGrp="1"/>
          </p:cNvSpPr>
          <p:nvPr>
            <p:ph type="ctrTitle"/>
          </p:nvPr>
        </p:nvSpPr>
        <p:spPr>
          <a:xfrm>
            <a:off x="2507673" y="2715491"/>
            <a:ext cx="3588325" cy="1629081"/>
          </a:xfrm>
        </p:spPr>
        <p:txBody>
          <a:bodyPr>
            <a:normAutofit/>
          </a:bodyPr>
          <a:lstStyle/>
          <a:p>
            <a:r>
              <a:rPr lang="en-GB" sz="4400" dirty="0"/>
              <a:t>Cognitive Computing</a:t>
            </a:r>
          </a:p>
        </p:txBody>
      </p:sp>
      <p:pic>
        <p:nvPicPr>
          <p:cNvPr id="56" name="Picture 45" descr="Yellow paper ship leading among white ships">
            <a:extLst>
              <a:ext uri="{FF2B5EF4-FFF2-40B4-BE49-F238E27FC236}">
                <a16:creationId xmlns:a16="http://schemas.microsoft.com/office/drawing/2014/main" id="{DC5F00E0-73DF-4315-B19A-57ABE1B4FDA3}"/>
              </a:ext>
            </a:extLst>
          </p:cNvPr>
          <p:cNvPicPr>
            <a:picLocks noChangeAspect="1"/>
          </p:cNvPicPr>
          <p:nvPr/>
        </p:nvPicPr>
        <p:blipFill rotWithShape="1">
          <a:blip r:embed="rId2"/>
          <a:srcRect l="40847"/>
          <a:stretch/>
        </p:blipFill>
        <p:spPr>
          <a:xfrm>
            <a:off x="6095998" y="-20965"/>
            <a:ext cx="6096002" cy="6878965"/>
          </a:xfrm>
          <a:prstGeom prst="rect">
            <a:avLst/>
          </a:prstGeom>
        </p:spPr>
      </p:pic>
      <p:sp>
        <p:nvSpPr>
          <p:cNvPr id="7" name="Subtitle 2">
            <a:extLst>
              <a:ext uri="{FF2B5EF4-FFF2-40B4-BE49-F238E27FC236}">
                <a16:creationId xmlns:a16="http://schemas.microsoft.com/office/drawing/2014/main" id="{02CC4603-1813-4000-BF62-789E6C82FAE2}"/>
              </a:ext>
            </a:extLst>
          </p:cNvPr>
          <p:cNvSpPr txBox="1">
            <a:spLocks/>
          </p:cNvSpPr>
          <p:nvPr/>
        </p:nvSpPr>
        <p:spPr>
          <a:xfrm>
            <a:off x="1561670" y="5014260"/>
            <a:ext cx="4345969" cy="150266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GB" b="1" dirty="0" err="1">
                <a:solidFill>
                  <a:srgbClr val="002060"/>
                </a:solidFill>
              </a:rPr>
              <a:t>Dr.</a:t>
            </a:r>
            <a:r>
              <a:rPr lang="en-GB" b="1" dirty="0">
                <a:solidFill>
                  <a:srgbClr val="002060"/>
                </a:solidFill>
              </a:rPr>
              <a:t> Piyush Joshi</a:t>
            </a:r>
          </a:p>
          <a:p>
            <a:r>
              <a:rPr lang="en-GB" b="1" dirty="0">
                <a:solidFill>
                  <a:srgbClr val="002060"/>
                </a:solidFill>
              </a:rPr>
              <a:t>Assistant Professor</a:t>
            </a:r>
          </a:p>
          <a:p>
            <a:r>
              <a:rPr lang="en-GB" b="1" dirty="0">
                <a:solidFill>
                  <a:srgbClr val="002060"/>
                </a:solidFill>
              </a:rPr>
              <a:t>IIIT Sri City</a:t>
            </a:r>
          </a:p>
        </p:txBody>
      </p:sp>
    </p:spTree>
    <p:extLst>
      <p:ext uri="{BB962C8B-B14F-4D97-AF65-F5344CB8AC3E}">
        <p14:creationId xmlns:p14="http://schemas.microsoft.com/office/powerpoint/2010/main" val="1629277193"/>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9003-FF9D-DB85-DE6B-35731DD32E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DB2AFC-14A4-0E27-8F24-66F81E1E31F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7E89350-C43C-DF16-D9F0-D8A8B17153A8}"/>
              </a:ext>
            </a:extLst>
          </p:cNvPr>
          <p:cNvPicPr>
            <a:picLocks noChangeAspect="1"/>
          </p:cNvPicPr>
          <p:nvPr/>
        </p:nvPicPr>
        <p:blipFill>
          <a:blip r:embed="rId2"/>
          <a:stretch>
            <a:fillRect/>
          </a:stretch>
        </p:blipFill>
        <p:spPr>
          <a:xfrm>
            <a:off x="2181717" y="704685"/>
            <a:ext cx="8753475" cy="4733925"/>
          </a:xfrm>
          <a:prstGeom prst="rect">
            <a:avLst/>
          </a:prstGeom>
        </p:spPr>
      </p:pic>
    </p:spTree>
    <p:extLst>
      <p:ext uri="{BB962C8B-B14F-4D97-AF65-F5344CB8AC3E}">
        <p14:creationId xmlns:p14="http://schemas.microsoft.com/office/powerpoint/2010/main" val="2645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0EF2-328E-5B1E-90B3-3B442007DE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367B01-67C2-C972-E792-12A9BD53D0C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780D93E-E7F0-84EB-2DEE-BCBDB12D29B9}"/>
              </a:ext>
            </a:extLst>
          </p:cNvPr>
          <p:cNvPicPr>
            <a:picLocks noChangeAspect="1"/>
          </p:cNvPicPr>
          <p:nvPr/>
        </p:nvPicPr>
        <p:blipFill>
          <a:blip r:embed="rId2"/>
          <a:stretch>
            <a:fillRect/>
          </a:stretch>
        </p:blipFill>
        <p:spPr>
          <a:xfrm>
            <a:off x="2589212" y="634372"/>
            <a:ext cx="8439150" cy="5276850"/>
          </a:xfrm>
          <a:prstGeom prst="rect">
            <a:avLst/>
          </a:prstGeom>
        </p:spPr>
      </p:pic>
    </p:spTree>
    <p:extLst>
      <p:ext uri="{BB962C8B-B14F-4D97-AF65-F5344CB8AC3E}">
        <p14:creationId xmlns:p14="http://schemas.microsoft.com/office/powerpoint/2010/main" val="209722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CC: The future computing</a:t>
            </a:r>
          </a:p>
        </p:txBody>
      </p:sp>
      <p:sp>
        <p:nvSpPr>
          <p:cNvPr id="3" name="Content Placeholder 2"/>
          <p:cNvSpPr>
            <a:spLocks noGrp="1"/>
          </p:cNvSpPr>
          <p:nvPr>
            <p:ph idx="1"/>
          </p:nvPr>
        </p:nvSpPr>
        <p:spPr>
          <a:xfrm>
            <a:off x="2592925" y="1662545"/>
            <a:ext cx="9114166" cy="4765963"/>
          </a:xfrm>
        </p:spPr>
        <p:txBody>
          <a:bodyPr>
            <a:normAutofit/>
          </a:bodyPr>
          <a:lstStyle/>
          <a:p>
            <a:r>
              <a:rPr lang="en-US" i="1" dirty="0">
                <a:solidFill>
                  <a:srgbClr val="0070C0"/>
                </a:solidFill>
              </a:rPr>
              <a:t>“Those of us engaged in serious information science and in its application in the real world of business and society understand the enormous potential of intelligent systems. The future of such technology — which we believe will be cognitive, not “artificial”— has very different characteristics from those generally attributed to AI, spawning different kinds of technological, scientific and societal challenges and opportunities, with different requirements for governance, policy and management.”</a:t>
            </a:r>
          </a:p>
          <a:p>
            <a:pPr marL="0" indent="0">
              <a:buNone/>
            </a:pPr>
            <a:r>
              <a:rPr lang="en-US" b="1" dirty="0"/>
              <a:t>Computing, cognition and the future of knowing: How humans and machines are forging a new age of understanding, Dr. John E. Kelly</a:t>
            </a:r>
          </a:p>
          <a:p>
            <a:r>
              <a:rPr lang="en-US" i="1" dirty="0">
                <a:solidFill>
                  <a:srgbClr val="0070C0"/>
                </a:solidFill>
              </a:rPr>
              <a:t>“Cognitive computing refers to systems that learn at scale, reason with purpose and interact with humans naturally. Rather than being explicitly programmed, they learn and reason from their interactions with us and from their experiences with their environment.”</a:t>
            </a:r>
          </a:p>
        </p:txBody>
      </p:sp>
    </p:spTree>
    <p:extLst>
      <p:ext uri="{BB962C8B-B14F-4D97-AF65-F5344CB8AC3E}">
        <p14:creationId xmlns:p14="http://schemas.microsoft.com/office/powerpoint/2010/main" val="225180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992313" y="542925"/>
            <a:ext cx="8229600" cy="648512"/>
          </a:xfrm>
          <a:ln/>
        </p:spPr>
        <p:txBody>
          <a:bodyPr vert="horz" lIns="90000" tIns="46800" rIns="90000" bIns="46800" rtlCol="0" anchor="t">
            <a:spAutoFit/>
          </a:bodyPr>
          <a:lstStyle/>
          <a:p>
            <a:pPr>
              <a:buClr>
                <a:srgbClr val="DFDEF6"/>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a:t>Cognitive Processes </a:t>
            </a:r>
          </a:p>
        </p:txBody>
      </p:sp>
      <p:sp>
        <p:nvSpPr>
          <p:cNvPr id="6146" name="Rectangle 2"/>
          <p:cNvSpPr>
            <a:spLocks noGrp="1" noChangeArrowheads="1"/>
          </p:cNvSpPr>
          <p:nvPr>
            <p:ph type="body" idx="1"/>
          </p:nvPr>
        </p:nvSpPr>
        <p:spPr>
          <a:xfrm>
            <a:off x="1981200" y="1600200"/>
            <a:ext cx="8229600" cy="4700903"/>
          </a:xfrm>
          <a:ln/>
        </p:spPr>
        <p:txBody>
          <a:bodyPr vert="horz" lIns="90000" tIns="46800" rIns="90000" bIns="46800" rtlCol="0">
            <a:spAutoFit/>
          </a:bodyPr>
          <a:lstStyle/>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t>Learning and Memory</a:t>
            </a:r>
          </a:p>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2000" dirty="0"/>
          </a:p>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t>Thinking and Reasoning (Planning, Decision Making, Problem Solving ...)</a:t>
            </a:r>
          </a:p>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2000" dirty="0"/>
          </a:p>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t>Language</a:t>
            </a:r>
          </a:p>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2000" dirty="0"/>
          </a:p>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t>Vision-Perception</a:t>
            </a:r>
          </a:p>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2000" dirty="0"/>
          </a:p>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t>Social Cognition</a:t>
            </a:r>
          </a:p>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2000" dirty="0"/>
          </a:p>
          <a:p>
            <a:pPr>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t>Dreaming  and Consciousness </a:t>
            </a:r>
          </a:p>
        </p:txBody>
      </p:sp>
    </p:spTree>
    <p:extLst>
      <p:ext uri="{BB962C8B-B14F-4D97-AF65-F5344CB8AC3E}">
        <p14:creationId xmlns:p14="http://schemas.microsoft.com/office/powerpoint/2010/main" val="115787444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steps in human</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When we as humans seek to understand something and to make a decision, we go through four key steps:</a:t>
            </a:r>
          </a:p>
          <a:p>
            <a:r>
              <a:rPr lang="en-US" dirty="0"/>
              <a:t>1. </a:t>
            </a:r>
            <a:r>
              <a:rPr lang="en-US" i="1" dirty="0"/>
              <a:t>Observe </a:t>
            </a:r>
            <a:r>
              <a:rPr lang="en-US" dirty="0"/>
              <a:t>visible phenomena and bodies of evidence.</a:t>
            </a:r>
          </a:p>
          <a:p>
            <a:r>
              <a:rPr lang="en-US" dirty="0"/>
              <a:t>2. </a:t>
            </a:r>
            <a:r>
              <a:rPr lang="en-US" i="1" dirty="0"/>
              <a:t>Interpret </a:t>
            </a:r>
            <a:r>
              <a:rPr lang="en-US" dirty="0"/>
              <a:t>what we see by drawing on what we know in order to generate hypotheses about it means.</a:t>
            </a:r>
          </a:p>
          <a:p>
            <a:r>
              <a:rPr lang="en-US" dirty="0"/>
              <a:t>3. </a:t>
            </a:r>
            <a:r>
              <a:rPr lang="en-US" i="1" dirty="0"/>
              <a:t>Evaluate </a:t>
            </a:r>
            <a:r>
              <a:rPr lang="en-US" dirty="0"/>
              <a:t>which hypotheses are right or wrong.</a:t>
            </a:r>
          </a:p>
          <a:p>
            <a:r>
              <a:rPr lang="en-US" dirty="0"/>
              <a:t>4. </a:t>
            </a:r>
            <a:r>
              <a:rPr lang="en-US" i="1" dirty="0"/>
              <a:t>Decide </a:t>
            </a:r>
            <a:r>
              <a:rPr lang="en-US" dirty="0"/>
              <a:t>(choose) the option that seems best and act accordingly.</a:t>
            </a:r>
          </a:p>
          <a:p>
            <a:endParaRPr lang="en-US" sz="2000" dirty="0"/>
          </a:p>
          <a:p>
            <a:r>
              <a:rPr lang="en-US" dirty="0"/>
              <a:t>Just as humans become experts by going through the process of observation, evaluation and decision-making, cognitive systems use similar processes to reason about the information they absorb.</a:t>
            </a:r>
            <a:endParaRPr lang="en-US" sz="2000" dirty="0"/>
          </a:p>
        </p:txBody>
      </p:sp>
    </p:spTree>
    <p:extLst>
      <p:ext uri="{BB962C8B-B14F-4D97-AF65-F5344CB8AC3E}">
        <p14:creationId xmlns:p14="http://schemas.microsoft.com/office/powerpoint/2010/main" val="1381910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Science</a:t>
            </a:r>
          </a:p>
        </p:txBody>
      </p:sp>
      <p:sp>
        <p:nvSpPr>
          <p:cNvPr id="3" name="Content Placeholder 2"/>
          <p:cNvSpPr>
            <a:spLocks noGrp="1"/>
          </p:cNvSpPr>
          <p:nvPr>
            <p:ph idx="1"/>
          </p:nvPr>
        </p:nvSpPr>
        <p:spPr>
          <a:xfrm>
            <a:off x="2592925" y="1662545"/>
            <a:ext cx="9114166" cy="4765963"/>
          </a:xfrm>
        </p:spPr>
        <p:txBody>
          <a:bodyPr>
            <a:normAutofit/>
          </a:bodyPr>
          <a:lstStyle/>
          <a:p>
            <a:pPr marL="342900" lvl="1" indent="-342900">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t>“The interdisciplinary study of mind and intelligence” </a:t>
            </a:r>
          </a:p>
          <a:p>
            <a:pPr marL="342900" lvl="1" indent="-342900">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2000" dirty="0"/>
          </a:p>
          <a:p>
            <a:pPr marL="342900" lvl="1" indent="-342900">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2000" dirty="0"/>
          </a:p>
          <a:p>
            <a:pPr marL="342900" lvl="1" indent="-342900">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t>“Study of cognitive processes involved in the acquisition, representation and use of human knowledge” </a:t>
            </a:r>
          </a:p>
          <a:p>
            <a:pPr marL="342900" lvl="1" indent="-342900">
              <a:lnSpc>
                <a:spcPct val="90000"/>
              </a:lnSpc>
              <a:buSzPct val="114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2000" dirty="0"/>
          </a:p>
          <a:p>
            <a:endParaRPr lang="en-US" sz="2000" dirty="0"/>
          </a:p>
          <a:p>
            <a:endParaRPr lang="en-US" sz="2000" dirty="0"/>
          </a:p>
        </p:txBody>
      </p:sp>
    </p:spTree>
    <p:extLst>
      <p:ext uri="{BB962C8B-B14F-4D97-AF65-F5344CB8AC3E}">
        <p14:creationId xmlns:p14="http://schemas.microsoft.com/office/powerpoint/2010/main" val="349080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cognitive computing to our lives</a:t>
            </a:r>
          </a:p>
        </p:txBody>
      </p:sp>
      <p:sp>
        <p:nvSpPr>
          <p:cNvPr id="3" name="Content Placeholder 2"/>
          <p:cNvSpPr>
            <a:spLocks noGrp="1"/>
          </p:cNvSpPr>
          <p:nvPr>
            <p:ph idx="1"/>
          </p:nvPr>
        </p:nvSpPr>
        <p:spPr>
          <a:xfrm>
            <a:off x="2592925" y="1773381"/>
            <a:ext cx="9114166" cy="4765963"/>
          </a:xfrm>
        </p:spPr>
        <p:txBody>
          <a:bodyPr>
            <a:normAutofit/>
          </a:bodyPr>
          <a:lstStyle/>
          <a:p>
            <a:r>
              <a:rPr lang="en-US" dirty="0"/>
              <a:t>Whether you realize this or not, cognitive computing is already having an impact on our lives.</a:t>
            </a:r>
          </a:p>
          <a:p>
            <a:endParaRPr lang="en-US" dirty="0"/>
          </a:p>
          <a:p>
            <a:r>
              <a:rPr lang="en-US" dirty="0"/>
              <a:t>Often when you talk to a call center, your interaction is likely with a computer.</a:t>
            </a:r>
          </a:p>
          <a:p>
            <a:endParaRPr lang="en-US" dirty="0"/>
          </a:p>
          <a:p>
            <a:r>
              <a:rPr lang="en-US" dirty="0"/>
              <a:t> Articles that you read might have been written by a machine. In many cases, such as online shopping, cognitive computing understands your behavior and activities and makes recommendations based on that understanding.</a:t>
            </a:r>
          </a:p>
          <a:p>
            <a:endParaRPr lang="en-US" dirty="0"/>
          </a:p>
          <a:p>
            <a:r>
              <a:rPr lang="en-US" dirty="0" err="1"/>
              <a:t>Chatbots</a:t>
            </a:r>
            <a:r>
              <a:rPr lang="en-US" dirty="0"/>
              <a:t> that are powered by cognitive computing have been built to successfully support complaint-resolution services.</a:t>
            </a:r>
            <a:endParaRPr lang="en-US" sz="2000" dirty="0"/>
          </a:p>
        </p:txBody>
      </p:sp>
    </p:spTree>
    <p:extLst>
      <p:ext uri="{BB962C8B-B14F-4D97-AF65-F5344CB8AC3E}">
        <p14:creationId xmlns:p14="http://schemas.microsoft.com/office/powerpoint/2010/main" val="3381479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592925" y="1773381"/>
            <a:ext cx="9114166" cy="4765963"/>
          </a:xfrm>
        </p:spPr>
        <p:txBody>
          <a:bodyPr>
            <a:normAutofit/>
          </a:bodyPr>
          <a:lstStyle/>
          <a:p>
            <a:endParaRPr lang="en-US" sz="3600" b="1" dirty="0"/>
          </a:p>
          <a:p>
            <a:endParaRPr lang="en-US" sz="3600" b="1" dirty="0"/>
          </a:p>
          <a:p>
            <a:r>
              <a:rPr lang="en-US" sz="3600" b="1" dirty="0"/>
              <a:t>Some basic concepts</a:t>
            </a:r>
          </a:p>
        </p:txBody>
      </p:sp>
    </p:spTree>
    <p:extLst>
      <p:ext uri="{BB962C8B-B14F-4D97-AF65-F5344CB8AC3E}">
        <p14:creationId xmlns:p14="http://schemas.microsoft.com/office/powerpoint/2010/main" val="4031150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(Cognition)</a:t>
            </a:r>
          </a:p>
        </p:txBody>
      </p:sp>
      <p:sp>
        <p:nvSpPr>
          <p:cNvPr id="3" name="Content Placeholder 2"/>
          <p:cNvSpPr>
            <a:spLocks noGrp="1"/>
          </p:cNvSpPr>
          <p:nvPr>
            <p:ph idx="1"/>
          </p:nvPr>
        </p:nvSpPr>
        <p:spPr>
          <a:xfrm>
            <a:off x="2592925" y="1662545"/>
            <a:ext cx="9114166" cy="4765963"/>
          </a:xfrm>
        </p:spPr>
        <p:txBody>
          <a:bodyPr>
            <a:noAutofit/>
          </a:bodyPr>
          <a:lstStyle/>
          <a:p>
            <a:r>
              <a:rPr lang="en-US" sz="2000" dirty="0"/>
              <a:t>Cognition, the “act of thinking,” is the mental process of acquiring understanding through thought and personal or shared experiences.</a:t>
            </a:r>
          </a:p>
          <a:p>
            <a:endParaRPr lang="en-US" sz="2000" dirty="0"/>
          </a:p>
          <a:p>
            <a:r>
              <a:rPr lang="en-US" sz="2000" dirty="0"/>
              <a:t>Brain-based skills are part of every human action and are essential in carrying out any task, from the simplest to the most difficult.</a:t>
            </a:r>
          </a:p>
          <a:p>
            <a:endParaRPr lang="en-US" sz="2000" dirty="0"/>
          </a:p>
          <a:p>
            <a:r>
              <a:rPr lang="en-US" sz="2000" dirty="0"/>
              <a:t>Tasks include human senses (hearing, touch, smell, sight, taste, and even extra-sensory perception), learning, remembering, motor skills, language, empathy, social skills, and problem solving capabilities.</a:t>
            </a:r>
          </a:p>
        </p:txBody>
      </p:sp>
    </p:spTree>
    <p:extLst>
      <p:ext uri="{BB962C8B-B14F-4D97-AF65-F5344CB8AC3E}">
        <p14:creationId xmlns:p14="http://schemas.microsoft.com/office/powerpoint/2010/main" val="1695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(Cognition)</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As stated, cognition is the process of acquiring knowledge through thoughts, experiences, and senses.</a:t>
            </a:r>
          </a:p>
          <a:p>
            <a:r>
              <a:rPr lang="en-US" dirty="0"/>
              <a:t>Cognitive processing helps us understand and interact with the world around us from the basic to the complex.</a:t>
            </a:r>
            <a:endParaRPr lang="en-US" sz="2000" dirty="0"/>
          </a:p>
        </p:txBody>
      </p:sp>
    </p:spTree>
    <p:extLst>
      <p:ext uri="{BB962C8B-B14F-4D97-AF65-F5344CB8AC3E}">
        <p14:creationId xmlns:p14="http://schemas.microsoft.com/office/powerpoint/2010/main" val="410082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75CC-9C87-DA6D-8B34-E92F54CB8F42}"/>
              </a:ext>
            </a:extLst>
          </p:cNvPr>
          <p:cNvSpPr>
            <a:spLocks noGrp="1"/>
          </p:cNvSpPr>
          <p:nvPr>
            <p:ph type="title"/>
          </p:nvPr>
        </p:nvSpPr>
        <p:spPr/>
        <p:txBody>
          <a:bodyPr/>
          <a:lstStyle/>
          <a:p>
            <a:r>
              <a:rPr lang="en-US" dirty="0"/>
              <a:t>The eras of computing</a:t>
            </a:r>
            <a:endParaRPr lang="en-IN" dirty="0"/>
          </a:p>
        </p:txBody>
      </p:sp>
      <p:sp>
        <p:nvSpPr>
          <p:cNvPr id="3" name="Content Placeholder 2">
            <a:extLst>
              <a:ext uri="{FF2B5EF4-FFF2-40B4-BE49-F238E27FC236}">
                <a16:creationId xmlns:a16="http://schemas.microsoft.com/office/drawing/2014/main" id="{C32E9A7B-F0E2-D7A2-6A03-6C45584B6C5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4794562-6ADB-5F44-6C40-E9A8F2E560F7}"/>
              </a:ext>
            </a:extLst>
          </p:cNvPr>
          <p:cNvPicPr>
            <a:picLocks noChangeAspect="1"/>
          </p:cNvPicPr>
          <p:nvPr/>
        </p:nvPicPr>
        <p:blipFill>
          <a:blip r:embed="rId2"/>
          <a:stretch>
            <a:fillRect/>
          </a:stretch>
        </p:blipFill>
        <p:spPr>
          <a:xfrm>
            <a:off x="3205655" y="1554719"/>
            <a:ext cx="6747641" cy="4935383"/>
          </a:xfrm>
          <a:prstGeom prst="rect">
            <a:avLst/>
          </a:prstGeom>
        </p:spPr>
      </p:pic>
    </p:spTree>
    <p:extLst>
      <p:ext uri="{BB962C8B-B14F-4D97-AF65-F5344CB8AC3E}">
        <p14:creationId xmlns:p14="http://schemas.microsoft.com/office/powerpoint/2010/main" val="3132716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81655"/>
            <a:ext cx="8911687" cy="1280890"/>
          </a:xfrm>
        </p:spPr>
        <p:txBody>
          <a:bodyPr/>
          <a:lstStyle/>
          <a:p>
            <a:r>
              <a:rPr lang="en-US" dirty="0"/>
              <a:t>Cognitive System: Integration of basic concepts</a:t>
            </a:r>
          </a:p>
        </p:txBody>
      </p:sp>
      <p:sp>
        <p:nvSpPr>
          <p:cNvPr id="3" name="Content Placeholder 2"/>
          <p:cNvSpPr>
            <a:spLocks noGrp="1"/>
          </p:cNvSpPr>
          <p:nvPr>
            <p:ph idx="1"/>
          </p:nvPr>
        </p:nvSpPr>
        <p:spPr>
          <a:xfrm>
            <a:off x="2592925" y="1662545"/>
            <a:ext cx="9114166" cy="4765963"/>
          </a:xfrm>
        </p:spPr>
        <p:txBody>
          <a:bodyPr>
            <a:normAutofit/>
          </a:bodyPr>
          <a:lstStyle/>
          <a:p>
            <a:endParaRPr lang="en-US" sz="2000" dirty="0"/>
          </a:p>
        </p:txBody>
      </p:sp>
      <p:pic>
        <p:nvPicPr>
          <p:cNvPr id="4" name="Picture 3"/>
          <p:cNvPicPr>
            <a:picLocks noChangeAspect="1"/>
          </p:cNvPicPr>
          <p:nvPr/>
        </p:nvPicPr>
        <p:blipFill>
          <a:blip r:embed="rId2"/>
          <a:stretch>
            <a:fillRect/>
          </a:stretch>
        </p:blipFill>
        <p:spPr>
          <a:xfrm>
            <a:off x="2697019" y="1662545"/>
            <a:ext cx="9329734" cy="4765963"/>
          </a:xfrm>
          <a:prstGeom prst="rect">
            <a:avLst/>
          </a:prstGeom>
        </p:spPr>
      </p:pic>
    </p:spTree>
    <p:extLst>
      <p:ext uri="{BB962C8B-B14F-4D97-AF65-F5344CB8AC3E}">
        <p14:creationId xmlns:p14="http://schemas.microsoft.com/office/powerpoint/2010/main" val="267750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(AI)</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The study and development of AI systems aim at building computer systems able to perform tasks that normally require human intelligence.</a:t>
            </a:r>
          </a:p>
          <a:p>
            <a:r>
              <a:rPr lang="en-US" dirty="0"/>
              <a:t>AI-based machines are intended to perceive their environment and take actions that optimize their level of success. </a:t>
            </a:r>
          </a:p>
          <a:p>
            <a:r>
              <a:rPr lang="en-US" dirty="0"/>
              <a:t>Today’s AI can be considered weak, in that it is designed to perform narrow and specific tasks. </a:t>
            </a:r>
          </a:p>
          <a:p>
            <a:r>
              <a:rPr lang="en-US" dirty="0"/>
              <a:t>The goal of many researchers is to create strong AI that learns like a human and can solve human-type problems.</a:t>
            </a:r>
          </a:p>
          <a:p>
            <a:endParaRPr lang="en-US" sz="2000" dirty="0"/>
          </a:p>
          <a:p>
            <a:r>
              <a:rPr lang="en-US" sz="2000" dirty="0"/>
              <a:t>AI research uses techniques from many fields, such as computer science, philosophy, linguistics, economics, speech recognition, and psychology, which are manifested in applications, such as control systems, natural language processing, facial recognition, speech recognition, analytics, pattern matching, data mining, and logistics.</a:t>
            </a:r>
            <a:endParaRPr lang="en-US" sz="2400" dirty="0"/>
          </a:p>
          <a:p>
            <a:endParaRPr lang="en-US" sz="2000" dirty="0"/>
          </a:p>
        </p:txBody>
      </p:sp>
    </p:spTree>
    <p:extLst>
      <p:ext uri="{BB962C8B-B14F-4D97-AF65-F5344CB8AC3E}">
        <p14:creationId xmlns:p14="http://schemas.microsoft.com/office/powerpoint/2010/main" val="45803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(Cognition computing)</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Humans are inherently capable of a set of skills that help us learn, discover, and make decisions:</a:t>
            </a:r>
          </a:p>
          <a:p>
            <a:endParaRPr lang="en-US" dirty="0"/>
          </a:p>
          <a:p>
            <a:r>
              <a:rPr lang="en-US" dirty="0"/>
              <a:t>Humans can apply common sense, morals, and reason through dilemmas.</a:t>
            </a:r>
          </a:p>
          <a:p>
            <a:endParaRPr lang="en-US" dirty="0"/>
          </a:p>
          <a:p>
            <a:r>
              <a:rPr lang="en-US" dirty="0"/>
              <a:t>Humans can think of new ideas and make generalizations when essential clues and pieces of information are missing.</a:t>
            </a:r>
          </a:p>
          <a:p>
            <a:endParaRPr lang="en-US" dirty="0"/>
          </a:p>
          <a:p>
            <a:r>
              <a:rPr lang="en-US" dirty="0"/>
              <a:t>But humans are restricted by the amount of time spent to learn, process, and absorb new information, and limited by the unconscious biases we all possess that influence the decisions we make.</a:t>
            </a:r>
            <a:endParaRPr lang="en-US" sz="2000" dirty="0"/>
          </a:p>
        </p:txBody>
      </p:sp>
    </p:spTree>
    <p:extLst>
      <p:ext uri="{BB962C8B-B14F-4D97-AF65-F5344CB8AC3E}">
        <p14:creationId xmlns:p14="http://schemas.microsoft.com/office/powerpoint/2010/main" val="378038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(Cognition computing)</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Cognitive computing is among the subdisciplines that shape AI.</a:t>
            </a:r>
          </a:p>
          <a:p>
            <a:endParaRPr lang="en-US" sz="2000" dirty="0"/>
          </a:p>
          <a:p>
            <a:r>
              <a:rPr lang="en-US" dirty="0"/>
              <a:t>It is about putting together a system that combines the best of human and machine capabilities.</a:t>
            </a:r>
          </a:p>
          <a:p>
            <a:endParaRPr lang="en-US" sz="2000" dirty="0"/>
          </a:p>
          <a:p>
            <a:r>
              <a:rPr lang="en-US" dirty="0"/>
              <a:t>Consider capabilities that humans naturally have, such as imagination and emotions, combined with capabilities that computers excel at, such as number crunching, identifying patterns, and processing huge amounts of information. </a:t>
            </a:r>
          </a:p>
          <a:p>
            <a:r>
              <a:rPr lang="en-US" dirty="0"/>
              <a:t>Cognitive computing uses machine strengths to “simulate” the human thought processes in a computerized model.</a:t>
            </a:r>
            <a:endParaRPr lang="en-US" sz="2000" dirty="0"/>
          </a:p>
        </p:txBody>
      </p:sp>
    </p:spTree>
    <p:extLst>
      <p:ext uri="{BB962C8B-B14F-4D97-AF65-F5344CB8AC3E}">
        <p14:creationId xmlns:p14="http://schemas.microsoft.com/office/powerpoint/2010/main" val="767442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(CC)</a:t>
            </a:r>
          </a:p>
        </p:txBody>
      </p:sp>
      <p:sp>
        <p:nvSpPr>
          <p:cNvPr id="3" name="Content Placeholder 2"/>
          <p:cNvSpPr>
            <a:spLocks noGrp="1"/>
          </p:cNvSpPr>
          <p:nvPr>
            <p:ph idx="1"/>
          </p:nvPr>
        </p:nvSpPr>
        <p:spPr>
          <a:xfrm>
            <a:off x="2592925" y="1662545"/>
            <a:ext cx="9114166" cy="4765963"/>
          </a:xfrm>
        </p:spPr>
        <p:txBody>
          <a:bodyPr>
            <a:normAutofit/>
          </a:bodyPr>
          <a:lstStyle/>
          <a:p>
            <a:endParaRPr lang="en-US" sz="2000" dirty="0"/>
          </a:p>
        </p:txBody>
      </p:sp>
      <p:pic>
        <p:nvPicPr>
          <p:cNvPr id="4" name="Picture 3"/>
          <p:cNvPicPr>
            <a:picLocks noChangeAspect="1"/>
          </p:cNvPicPr>
          <p:nvPr/>
        </p:nvPicPr>
        <p:blipFill>
          <a:blip r:embed="rId2"/>
          <a:stretch>
            <a:fillRect/>
          </a:stretch>
        </p:blipFill>
        <p:spPr>
          <a:xfrm>
            <a:off x="2592925" y="1537854"/>
            <a:ext cx="9403569" cy="4128655"/>
          </a:xfrm>
          <a:prstGeom prst="rect">
            <a:avLst/>
          </a:prstGeom>
        </p:spPr>
      </p:pic>
    </p:spTree>
    <p:extLst>
      <p:ext uri="{BB962C8B-B14F-4D97-AF65-F5344CB8AC3E}">
        <p14:creationId xmlns:p14="http://schemas.microsoft.com/office/powerpoint/2010/main" val="197024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(Big data)</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Often big data characteristics are defined by the five V’s: variety, volume, velocity, veracity, and value.</a:t>
            </a:r>
          </a:p>
          <a:p>
            <a:r>
              <a:rPr lang="en-US" dirty="0"/>
              <a:t>Big data requires innovative forms of information processing to draw insights, automate processes, and assist in decision making.</a:t>
            </a:r>
          </a:p>
          <a:p>
            <a:r>
              <a:rPr lang="en-US" dirty="0"/>
              <a:t>Big data can be structured data that corresponds to a formal pattern, such as traditional data sets and databases.</a:t>
            </a:r>
          </a:p>
          <a:p>
            <a:endParaRPr lang="en-US" dirty="0"/>
          </a:p>
          <a:p>
            <a:r>
              <a:rPr lang="en-US" dirty="0"/>
              <a:t>Also big data includes semi-structured and unstructured formats, such as word processing documents, videos, images, audio, presentations, social media interactions, streams, web pages, and many other kinds of content. </a:t>
            </a:r>
          </a:p>
          <a:p>
            <a:r>
              <a:rPr lang="en-US" dirty="0"/>
              <a:t>Unstructured data is not contained in a regular database and is growing exponentially, making up the majority of all the data in the world.</a:t>
            </a:r>
            <a:endParaRPr lang="en-US" sz="2000" dirty="0"/>
          </a:p>
        </p:txBody>
      </p:sp>
    </p:spTree>
    <p:extLst>
      <p:ext uri="{BB962C8B-B14F-4D97-AF65-F5344CB8AC3E}">
        <p14:creationId xmlns:p14="http://schemas.microsoft.com/office/powerpoint/2010/main" val="333766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071D-D0A5-1E20-56D7-C2B0DD583C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B0A105-51FE-CDB8-0D1B-8E5B63C097D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6FE411F-486C-A939-3A59-19015B060A93}"/>
              </a:ext>
            </a:extLst>
          </p:cNvPr>
          <p:cNvPicPr>
            <a:picLocks noChangeAspect="1"/>
          </p:cNvPicPr>
          <p:nvPr/>
        </p:nvPicPr>
        <p:blipFill>
          <a:blip r:embed="rId2"/>
          <a:stretch>
            <a:fillRect/>
          </a:stretch>
        </p:blipFill>
        <p:spPr>
          <a:xfrm>
            <a:off x="2984773" y="528637"/>
            <a:ext cx="7210425" cy="5800725"/>
          </a:xfrm>
          <a:prstGeom prst="rect">
            <a:avLst/>
          </a:prstGeom>
        </p:spPr>
      </p:pic>
    </p:spTree>
    <p:extLst>
      <p:ext uri="{BB962C8B-B14F-4D97-AF65-F5344CB8AC3E}">
        <p14:creationId xmlns:p14="http://schemas.microsoft.com/office/powerpoint/2010/main" val="950613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(QA technology)</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Cognitive systems can ingest millions of pages of text and apply question-answering technology to respond to questions posed by humans in natural language.</a:t>
            </a:r>
          </a:p>
          <a:p>
            <a:endParaRPr lang="en-US" dirty="0"/>
          </a:p>
          <a:p>
            <a:r>
              <a:rPr lang="en-US" dirty="0"/>
              <a:t>This approach allows people to “ask” and get almost instantaneous answers to complex questions.</a:t>
            </a:r>
          </a:p>
          <a:p>
            <a:endParaRPr lang="en-US" dirty="0"/>
          </a:p>
          <a:p>
            <a:r>
              <a:rPr lang="en-US" dirty="0"/>
              <a:t>Combined with other application programming interfaces (APIs) and advanced analytics, QA technology distinguishes itself from the conventional search (that is triggered by keywords) by providing a more conversational discussion.</a:t>
            </a:r>
            <a:endParaRPr lang="en-US" sz="2000" dirty="0"/>
          </a:p>
        </p:txBody>
      </p:sp>
    </p:spTree>
    <p:extLst>
      <p:ext uri="{BB962C8B-B14F-4D97-AF65-F5344CB8AC3E}">
        <p14:creationId xmlns:p14="http://schemas.microsoft.com/office/powerpoint/2010/main" val="1227156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(ML)</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Machine learning is a type of AI that gives computers the ability to learn and act without being explicitly programmed. </a:t>
            </a:r>
          </a:p>
          <a:p>
            <a:endParaRPr lang="en-US" dirty="0"/>
          </a:p>
          <a:p>
            <a:r>
              <a:rPr lang="en-US" dirty="0"/>
              <a:t>This means that the computer model gets better over time by learning from its mistakes and new experiences (being exposed to new data), increasing its intelligence.</a:t>
            </a:r>
          </a:p>
          <a:p>
            <a:endParaRPr lang="en-US" dirty="0"/>
          </a:p>
          <a:p>
            <a:r>
              <a:rPr lang="en-US" dirty="0"/>
              <a:t>If a computer program can improve how it performs certain tasks that are based on past experiences, then it has learned. </a:t>
            </a:r>
          </a:p>
          <a:p>
            <a:endParaRPr lang="en-US" dirty="0"/>
          </a:p>
          <a:p>
            <a:r>
              <a:rPr lang="en-US" dirty="0"/>
              <a:t>This differs from performing the task always the same way because it has been programmed to do so.</a:t>
            </a:r>
            <a:endParaRPr lang="en-US" sz="2000" dirty="0"/>
          </a:p>
        </p:txBody>
      </p:sp>
    </p:spTree>
    <p:extLst>
      <p:ext uri="{BB962C8B-B14F-4D97-AF65-F5344CB8AC3E}">
        <p14:creationId xmlns:p14="http://schemas.microsoft.com/office/powerpoint/2010/main" val="1003272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(NLP)</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NLP is the ability of computer software to understand human speech. </a:t>
            </a:r>
          </a:p>
          <a:p>
            <a:endParaRPr lang="en-US" dirty="0"/>
          </a:p>
          <a:p>
            <a:r>
              <a:rPr lang="en-US" dirty="0"/>
              <a:t>By using NLP capabilities, computers can analyze text that is written in human language and identify concepts, entities, keywords, relations, emotions, sentiment, and other characteristics, allowing users to draw insights from content.</a:t>
            </a:r>
          </a:p>
          <a:p>
            <a:endParaRPr lang="en-US" sz="2000" dirty="0"/>
          </a:p>
          <a:p>
            <a:r>
              <a:rPr lang="en-US" dirty="0"/>
              <a:t>Any system that takes natural language as input and is capable of processing it is a natural language processing system (for example, spam-detection software). </a:t>
            </a:r>
          </a:p>
          <a:p>
            <a:endParaRPr lang="en-US" dirty="0"/>
          </a:p>
          <a:p>
            <a:r>
              <a:rPr lang="en-US" dirty="0"/>
              <a:t>A spam classifier is a system that looks at the content of the email subject line to assess whether the received email is or is not spam.</a:t>
            </a:r>
            <a:endParaRPr lang="en-US" sz="2000" dirty="0"/>
          </a:p>
        </p:txBody>
      </p:sp>
    </p:spTree>
    <p:extLst>
      <p:ext uri="{BB962C8B-B14F-4D97-AF65-F5344CB8AC3E}">
        <p14:creationId xmlns:p14="http://schemas.microsoft.com/office/powerpoint/2010/main" val="292890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eras of computing</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Till now, two distinct eras of computing have occurred: the </a:t>
            </a:r>
            <a:r>
              <a:rPr lang="en-US" i="1" dirty="0"/>
              <a:t>tabulating era </a:t>
            </a:r>
            <a:r>
              <a:rPr lang="en-US" dirty="0"/>
              <a:t>and the </a:t>
            </a:r>
            <a:r>
              <a:rPr lang="en-US" i="1" dirty="0"/>
              <a:t>programming era</a:t>
            </a:r>
            <a:r>
              <a:rPr lang="en-US" dirty="0"/>
              <a:t>.</a:t>
            </a:r>
          </a:p>
          <a:p>
            <a:endParaRPr lang="en-US" sz="2000" dirty="0"/>
          </a:p>
          <a:p>
            <a:r>
              <a:rPr lang="en-US" dirty="0"/>
              <a:t>We are entering the third and most transformational era in computing’s evolution, the </a:t>
            </a:r>
            <a:r>
              <a:rPr lang="it-IT" i="1" dirty="0"/>
              <a:t>cognitive computing era </a:t>
            </a:r>
            <a:r>
              <a:rPr lang="it-IT" dirty="0"/>
              <a:t>(cognitive era).</a:t>
            </a:r>
            <a:endParaRPr lang="en-US" sz="2000" dirty="0"/>
          </a:p>
        </p:txBody>
      </p:sp>
      <p:pic>
        <p:nvPicPr>
          <p:cNvPr id="4" name="Picture 3"/>
          <p:cNvPicPr>
            <a:picLocks noChangeAspect="1"/>
          </p:cNvPicPr>
          <p:nvPr/>
        </p:nvPicPr>
        <p:blipFill>
          <a:blip r:embed="rId2"/>
          <a:stretch>
            <a:fillRect/>
          </a:stretch>
        </p:blipFill>
        <p:spPr>
          <a:xfrm>
            <a:off x="2676793" y="3837708"/>
            <a:ext cx="8743950" cy="2590800"/>
          </a:xfrm>
          <a:prstGeom prst="rect">
            <a:avLst/>
          </a:prstGeom>
        </p:spPr>
      </p:pic>
    </p:spTree>
    <p:extLst>
      <p:ext uri="{BB962C8B-B14F-4D97-AF65-F5344CB8AC3E}">
        <p14:creationId xmlns:p14="http://schemas.microsoft.com/office/powerpoint/2010/main" val="3172615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(cloud computing)</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Cloud computing is a general term that describes delivery of on-demand services, usually through the Internet, on a pay-per-use basis. </a:t>
            </a:r>
          </a:p>
          <a:p>
            <a:endParaRPr lang="en-US" dirty="0"/>
          </a:p>
          <a:p>
            <a:r>
              <a:rPr lang="en-US" dirty="0"/>
              <a:t>Companies worldwide offer their services to customers. </a:t>
            </a:r>
          </a:p>
          <a:p>
            <a:endParaRPr lang="en-US" dirty="0"/>
          </a:p>
          <a:p>
            <a:r>
              <a:rPr lang="en-US" dirty="0"/>
              <a:t>Services might be data analysis, social media, video storage, e-commerce, and cognitive computing in a way that is available through the Internet and supported by cloud computing.</a:t>
            </a:r>
            <a:endParaRPr lang="en-US" sz="2000" dirty="0"/>
          </a:p>
        </p:txBody>
      </p:sp>
    </p:spTree>
    <p:extLst>
      <p:ext uri="{BB962C8B-B14F-4D97-AF65-F5344CB8AC3E}">
        <p14:creationId xmlns:p14="http://schemas.microsoft.com/office/powerpoint/2010/main" val="3363585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(APIs)</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In general, APIs expose capabilities and services.  </a:t>
            </a:r>
          </a:p>
          <a:p>
            <a:endParaRPr lang="en-US" dirty="0"/>
          </a:p>
          <a:p>
            <a:r>
              <a:rPr lang="en-US" dirty="0"/>
              <a:t>APIs enable software components to communicate with each other easily.  </a:t>
            </a:r>
          </a:p>
          <a:p>
            <a:endParaRPr lang="en-US" dirty="0"/>
          </a:p>
          <a:p>
            <a:r>
              <a:rPr lang="en-US" dirty="0"/>
              <a:t>Making the task easier to connect and interface with other applications or services.  </a:t>
            </a:r>
          </a:p>
          <a:p>
            <a:endParaRPr lang="en-US" dirty="0"/>
          </a:p>
          <a:p>
            <a:r>
              <a:rPr lang="en-US" dirty="0"/>
              <a:t>APIs abstract the underlying workings of a service, application, or tool, and expose only what a developer needs, so programming becomes easier and faster.</a:t>
            </a:r>
            <a:endParaRPr lang="en-US" sz="2000" dirty="0"/>
          </a:p>
        </p:txBody>
      </p:sp>
    </p:spTree>
    <p:extLst>
      <p:ext uri="{BB962C8B-B14F-4D97-AF65-F5344CB8AC3E}">
        <p14:creationId xmlns:p14="http://schemas.microsoft.com/office/powerpoint/2010/main" val="894883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81655"/>
            <a:ext cx="8911687" cy="1280890"/>
          </a:xfrm>
        </p:spPr>
        <p:txBody>
          <a:bodyPr/>
          <a:lstStyle/>
          <a:p>
            <a:r>
              <a:rPr lang="en-US" dirty="0"/>
              <a:t>Cognitive System: Integration of basic concepts</a:t>
            </a:r>
          </a:p>
        </p:txBody>
      </p:sp>
      <p:sp>
        <p:nvSpPr>
          <p:cNvPr id="3" name="Content Placeholder 2"/>
          <p:cNvSpPr>
            <a:spLocks noGrp="1"/>
          </p:cNvSpPr>
          <p:nvPr>
            <p:ph idx="1"/>
          </p:nvPr>
        </p:nvSpPr>
        <p:spPr>
          <a:xfrm>
            <a:off x="2592925" y="1662545"/>
            <a:ext cx="9114166" cy="4765963"/>
          </a:xfrm>
        </p:spPr>
        <p:txBody>
          <a:bodyPr>
            <a:normAutofit/>
          </a:bodyPr>
          <a:lstStyle/>
          <a:p>
            <a:endParaRPr lang="en-US" sz="2000" dirty="0"/>
          </a:p>
        </p:txBody>
      </p:sp>
      <p:pic>
        <p:nvPicPr>
          <p:cNvPr id="4" name="Picture 3"/>
          <p:cNvPicPr>
            <a:picLocks noChangeAspect="1"/>
          </p:cNvPicPr>
          <p:nvPr/>
        </p:nvPicPr>
        <p:blipFill>
          <a:blip r:embed="rId2"/>
          <a:stretch>
            <a:fillRect/>
          </a:stretch>
        </p:blipFill>
        <p:spPr>
          <a:xfrm>
            <a:off x="2697019" y="1662545"/>
            <a:ext cx="9329734" cy="4765963"/>
          </a:xfrm>
          <a:prstGeom prst="rect">
            <a:avLst/>
          </a:prstGeom>
        </p:spPr>
      </p:pic>
    </p:spTree>
    <p:extLst>
      <p:ext uri="{BB962C8B-B14F-4D97-AF65-F5344CB8AC3E}">
        <p14:creationId xmlns:p14="http://schemas.microsoft.com/office/powerpoint/2010/main" val="42139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eras of computing</a:t>
            </a:r>
          </a:p>
        </p:txBody>
      </p:sp>
      <p:sp>
        <p:nvSpPr>
          <p:cNvPr id="3" name="Content Placeholder 2"/>
          <p:cNvSpPr>
            <a:spLocks noGrp="1"/>
          </p:cNvSpPr>
          <p:nvPr>
            <p:ph idx="1"/>
          </p:nvPr>
        </p:nvSpPr>
        <p:spPr>
          <a:xfrm>
            <a:off x="2592925" y="1662545"/>
            <a:ext cx="9114166" cy="4765963"/>
          </a:xfrm>
        </p:spPr>
        <p:txBody>
          <a:bodyPr>
            <a:normAutofit/>
          </a:bodyPr>
          <a:lstStyle/>
          <a:p>
            <a:r>
              <a:rPr lang="en-US" sz="2400" dirty="0"/>
              <a:t>Tabulating era (1890s - 1940s)</a:t>
            </a:r>
          </a:p>
          <a:p>
            <a:endParaRPr lang="en-US" sz="2400" dirty="0"/>
          </a:p>
          <a:p>
            <a:r>
              <a:rPr lang="en-US" sz="2400" dirty="0"/>
              <a:t>The first era of computing consisted of single-purpose electromechanical systems that counted, using punched cards to input and store data, and to eventually instruct the machine what to do. </a:t>
            </a:r>
          </a:p>
          <a:p>
            <a:endParaRPr lang="en-US" sz="2400" dirty="0"/>
          </a:p>
          <a:p>
            <a:r>
              <a:rPr lang="en-US" sz="2400" dirty="0"/>
              <a:t>These tabulation machines were essentially calculators designed to count and summarize information and they did it really well but were ultimately </a:t>
            </a:r>
            <a:r>
              <a:rPr lang="en-US" sz="2400" i="1" dirty="0"/>
              <a:t>limited to a single task</a:t>
            </a:r>
            <a:r>
              <a:rPr lang="en-US" sz="2400" dirty="0"/>
              <a:t>.</a:t>
            </a:r>
          </a:p>
        </p:txBody>
      </p:sp>
    </p:spTree>
    <p:extLst>
      <p:ext uri="{BB962C8B-B14F-4D97-AF65-F5344CB8AC3E}">
        <p14:creationId xmlns:p14="http://schemas.microsoft.com/office/powerpoint/2010/main" val="99473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eras of computing</a:t>
            </a:r>
          </a:p>
        </p:txBody>
      </p:sp>
      <p:sp>
        <p:nvSpPr>
          <p:cNvPr id="3" name="Content Placeholder 2"/>
          <p:cNvSpPr>
            <a:spLocks noGrp="1"/>
          </p:cNvSpPr>
          <p:nvPr>
            <p:ph idx="1"/>
          </p:nvPr>
        </p:nvSpPr>
        <p:spPr>
          <a:xfrm>
            <a:off x="2592925" y="1662545"/>
            <a:ext cx="9114166" cy="4765963"/>
          </a:xfrm>
        </p:spPr>
        <p:txBody>
          <a:bodyPr>
            <a:normAutofit lnSpcReduction="10000"/>
          </a:bodyPr>
          <a:lstStyle/>
          <a:p>
            <a:r>
              <a:rPr lang="en-US" dirty="0"/>
              <a:t>Programming era (1950s - present)</a:t>
            </a:r>
          </a:p>
          <a:p>
            <a:endParaRPr lang="en-US" sz="2000" dirty="0"/>
          </a:p>
          <a:p>
            <a:r>
              <a:rPr lang="en-US" dirty="0"/>
              <a:t>This era started with the shift from mechanical tabulators to electronic systems</a:t>
            </a:r>
          </a:p>
          <a:p>
            <a:endParaRPr lang="en-US" sz="2000" dirty="0"/>
          </a:p>
          <a:p>
            <a:r>
              <a:rPr lang="en-US" dirty="0"/>
              <a:t>The introduction of general purpose computing systems that are programmable</a:t>
            </a:r>
          </a:p>
          <a:p>
            <a:endParaRPr lang="en-US" sz="2000" dirty="0"/>
          </a:p>
          <a:p>
            <a:r>
              <a:rPr lang="en-US" dirty="0"/>
              <a:t>They can be reprogrammed to perform different tasks and solve multiple problems in business and society.</a:t>
            </a:r>
          </a:p>
          <a:p>
            <a:endParaRPr lang="en-US" sz="2000" dirty="0"/>
          </a:p>
          <a:p>
            <a:r>
              <a:rPr lang="en-US" dirty="0"/>
              <a:t>But ultimately, they must be programmed and are still somewhat constrained in the interaction with human beings.</a:t>
            </a:r>
            <a:endParaRPr lang="en-US" sz="2000" dirty="0"/>
          </a:p>
        </p:txBody>
      </p:sp>
    </p:spTree>
    <p:extLst>
      <p:ext uri="{BB962C8B-B14F-4D97-AF65-F5344CB8AC3E}">
        <p14:creationId xmlns:p14="http://schemas.microsoft.com/office/powerpoint/2010/main" val="91198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eras of computing</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Cognitive era (2011 - future)</a:t>
            </a:r>
          </a:p>
          <a:p>
            <a:endParaRPr lang="en-US" sz="2000" dirty="0"/>
          </a:p>
          <a:p>
            <a:r>
              <a:rPr lang="en-US" dirty="0"/>
              <a:t>As</a:t>
            </a:r>
            <a:r>
              <a:rPr lang="en-US" b="1" dirty="0"/>
              <a:t> J.C.R </a:t>
            </a:r>
            <a:r>
              <a:rPr lang="en-US" b="1" dirty="0" err="1"/>
              <a:t>Licklider</a:t>
            </a:r>
            <a:r>
              <a:rPr lang="en-US" dirty="0"/>
              <a:t> predicted (“Man-Computer Symbiosis”), cognitive computing is a necessary and natural evolution of programmable computing.</a:t>
            </a:r>
          </a:p>
          <a:p>
            <a:r>
              <a:rPr lang="en-US" dirty="0"/>
              <a:t>Cognitive computing systems are meant to </a:t>
            </a:r>
            <a:r>
              <a:rPr lang="en-US" i="1" dirty="0"/>
              <a:t>extend the boundaries of human cognition</a:t>
            </a:r>
            <a:r>
              <a:rPr lang="en-US" dirty="0"/>
              <a:t>.</a:t>
            </a:r>
          </a:p>
          <a:p>
            <a:endParaRPr lang="en-US" dirty="0"/>
          </a:p>
          <a:p>
            <a:r>
              <a:rPr lang="en-US" dirty="0"/>
              <a:t>Cognitive computing technologies are not about replacing or necessarily even replicating the way that the human brain works; they are about extending the capabilities of the human brain.</a:t>
            </a:r>
            <a:endParaRPr lang="en-US" sz="2000" dirty="0"/>
          </a:p>
        </p:txBody>
      </p:sp>
      <p:pic>
        <p:nvPicPr>
          <p:cNvPr id="1026" name="Picture 2" descr="Another Look at Man-Computer Symbiosis">
            <a:extLst>
              <a:ext uri="{FF2B5EF4-FFF2-40B4-BE49-F238E27FC236}">
                <a16:creationId xmlns:a16="http://schemas.microsoft.com/office/drawing/2014/main" id="{17AB0F7A-21F3-E1B7-42C7-D77A78DCD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5562" y="624110"/>
            <a:ext cx="25336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4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eras of computing</a:t>
            </a:r>
          </a:p>
        </p:txBody>
      </p:sp>
      <p:sp>
        <p:nvSpPr>
          <p:cNvPr id="3" name="Content Placeholder 2"/>
          <p:cNvSpPr>
            <a:spLocks noGrp="1"/>
          </p:cNvSpPr>
          <p:nvPr>
            <p:ph idx="1"/>
          </p:nvPr>
        </p:nvSpPr>
        <p:spPr>
          <a:xfrm>
            <a:off x="2592925" y="1662545"/>
            <a:ext cx="9114166" cy="4765963"/>
          </a:xfrm>
        </p:spPr>
        <p:txBody>
          <a:bodyPr>
            <a:normAutofit/>
          </a:bodyPr>
          <a:lstStyle/>
          <a:p>
            <a:r>
              <a:rPr lang="en-US" dirty="0"/>
              <a:t>Humans excel at reasoning, deep thinking, and solving complex problems. </a:t>
            </a:r>
          </a:p>
          <a:p>
            <a:endParaRPr lang="en-US" dirty="0"/>
          </a:p>
          <a:p>
            <a:r>
              <a:rPr lang="en-US" dirty="0"/>
              <a:t>But the human ability to read, analyze, and process huge volumes of data, both structured and unstructured, is quite poor.</a:t>
            </a:r>
          </a:p>
          <a:p>
            <a:r>
              <a:rPr lang="en-US" dirty="0"/>
              <a:t>That, of course, is the strength of the computer system. </a:t>
            </a:r>
          </a:p>
          <a:p>
            <a:endParaRPr lang="en-US" dirty="0"/>
          </a:p>
          <a:p>
            <a:r>
              <a:rPr lang="en-US" dirty="0"/>
              <a:t>The first role of a cognitive computing system is to combine strengths of human and machine into a collaborative situation.</a:t>
            </a:r>
          </a:p>
          <a:p>
            <a:endParaRPr lang="en-US" sz="2000" dirty="0"/>
          </a:p>
          <a:p>
            <a:r>
              <a:rPr lang="en-US" dirty="0"/>
              <a:t>Another key element of cognitive systems is a more </a:t>
            </a:r>
            <a:r>
              <a:rPr lang="en-US" i="1" dirty="0"/>
              <a:t>natural interaction </a:t>
            </a:r>
            <a:r>
              <a:rPr lang="en-US" dirty="0"/>
              <a:t>between human and machine, combined with the capability to </a:t>
            </a:r>
            <a:r>
              <a:rPr lang="en-US" i="1" dirty="0"/>
              <a:t>learn and adapt over time</a:t>
            </a:r>
            <a:r>
              <a:rPr lang="en-US" dirty="0"/>
              <a:t>.</a:t>
            </a:r>
            <a:endParaRPr lang="en-US" sz="2000" dirty="0"/>
          </a:p>
        </p:txBody>
      </p:sp>
    </p:spTree>
    <p:extLst>
      <p:ext uri="{BB962C8B-B14F-4D97-AF65-F5344CB8AC3E}">
        <p14:creationId xmlns:p14="http://schemas.microsoft.com/office/powerpoint/2010/main" val="217944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81E2-3F2D-64D4-D8B0-3955A1B05C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B94D6D-5A83-F6B1-F716-49FA356B855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F04C057-8701-EDC2-3EA0-F8F07882634A}"/>
              </a:ext>
            </a:extLst>
          </p:cNvPr>
          <p:cNvPicPr>
            <a:picLocks noChangeAspect="1"/>
          </p:cNvPicPr>
          <p:nvPr/>
        </p:nvPicPr>
        <p:blipFill>
          <a:blip r:embed="rId2"/>
          <a:stretch>
            <a:fillRect/>
          </a:stretch>
        </p:blipFill>
        <p:spPr>
          <a:xfrm>
            <a:off x="2957512" y="946778"/>
            <a:ext cx="6276975" cy="4257675"/>
          </a:xfrm>
          <a:prstGeom prst="rect">
            <a:avLst/>
          </a:prstGeom>
        </p:spPr>
      </p:pic>
    </p:spTree>
    <p:extLst>
      <p:ext uri="{BB962C8B-B14F-4D97-AF65-F5344CB8AC3E}">
        <p14:creationId xmlns:p14="http://schemas.microsoft.com/office/powerpoint/2010/main" val="277121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96B-1EA7-E32C-B942-53348885D4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A3261F-AE99-DA1B-5A2A-EC87CB5C30D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94E1801-ED86-D4A5-1B5E-2D74F7AF1118}"/>
              </a:ext>
            </a:extLst>
          </p:cNvPr>
          <p:cNvPicPr>
            <a:picLocks noChangeAspect="1"/>
          </p:cNvPicPr>
          <p:nvPr/>
        </p:nvPicPr>
        <p:blipFill>
          <a:blip r:embed="rId2"/>
          <a:stretch>
            <a:fillRect/>
          </a:stretch>
        </p:blipFill>
        <p:spPr>
          <a:xfrm>
            <a:off x="2976562" y="1062037"/>
            <a:ext cx="6238875" cy="4733925"/>
          </a:xfrm>
          <a:prstGeom prst="rect">
            <a:avLst/>
          </a:prstGeom>
        </p:spPr>
      </p:pic>
    </p:spTree>
    <p:extLst>
      <p:ext uri="{BB962C8B-B14F-4D97-AF65-F5344CB8AC3E}">
        <p14:creationId xmlns:p14="http://schemas.microsoft.com/office/powerpoint/2010/main" val="23059541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48341</TotalTime>
  <Words>1857</Words>
  <Application>Microsoft Office PowerPoint</Application>
  <PresentationFormat>Widescreen</PresentationFormat>
  <Paragraphs>169</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 3</vt:lpstr>
      <vt:lpstr>Wisp</vt:lpstr>
      <vt:lpstr>Cognitive Computing</vt:lpstr>
      <vt:lpstr>The eras of computing</vt:lpstr>
      <vt:lpstr>The eras of computing</vt:lpstr>
      <vt:lpstr>The eras of computing</vt:lpstr>
      <vt:lpstr>The eras of computing</vt:lpstr>
      <vt:lpstr>The eras of computing</vt:lpstr>
      <vt:lpstr>The eras of computing</vt:lpstr>
      <vt:lpstr>PowerPoint Presentation</vt:lpstr>
      <vt:lpstr>PowerPoint Presentation</vt:lpstr>
      <vt:lpstr>PowerPoint Presentation</vt:lpstr>
      <vt:lpstr>PowerPoint Presentation</vt:lpstr>
      <vt:lpstr>CC: The future computing</vt:lpstr>
      <vt:lpstr>Cognitive Processes </vt:lpstr>
      <vt:lpstr>Cognitive steps in human</vt:lpstr>
      <vt:lpstr>Cognitive Science</vt:lpstr>
      <vt:lpstr>Impact of cognitive computing to our lives</vt:lpstr>
      <vt:lpstr>PowerPoint Presentation</vt:lpstr>
      <vt:lpstr>Basic concept (Cognition)</vt:lpstr>
      <vt:lpstr>Basic concept (Cognition)</vt:lpstr>
      <vt:lpstr>Cognitive System: Integration of basic concepts</vt:lpstr>
      <vt:lpstr>Basic concept (AI)</vt:lpstr>
      <vt:lpstr>Basic concept (Cognition computing)</vt:lpstr>
      <vt:lpstr>Basic concept (Cognition computing)</vt:lpstr>
      <vt:lpstr>Basic concept (CC)</vt:lpstr>
      <vt:lpstr>Basic concept (Big data)</vt:lpstr>
      <vt:lpstr>PowerPoint Presentation</vt:lpstr>
      <vt:lpstr>Basic concept (QA technology)</vt:lpstr>
      <vt:lpstr>Basic concept (ML)</vt:lpstr>
      <vt:lpstr>Basic concept (NLP)</vt:lpstr>
      <vt:lpstr>Basic concept (cloud computing)</vt:lpstr>
      <vt:lpstr>Basic concept (APIs)</vt:lpstr>
      <vt:lpstr>Cognitive System: Integration of basic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Training-free 3D Object Recognition</dc:title>
  <dc:creator>Piyush Joshi (Metallurgy and Materials)</dc:creator>
  <cp:lastModifiedBy>piyushjoshi3839data@gmail.com</cp:lastModifiedBy>
  <cp:revision>849</cp:revision>
  <dcterms:created xsi:type="dcterms:W3CDTF">2020-12-15T21:20:28Z</dcterms:created>
  <dcterms:modified xsi:type="dcterms:W3CDTF">2023-01-12T09:08:19Z</dcterms:modified>
</cp:coreProperties>
</file>