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73" r:id="rId3"/>
    <p:sldId id="260" r:id="rId4"/>
    <p:sldId id="277" r:id="rId5"/>
    <p:sldId id="259" r:id="rId6"/>
    <p:sldId id="274" r:id="rId7"/>
    <p:sldId id="263" r:id="rId8"/>
    <p:sldId id="272" r:id="rId9"/>
    <p:sldId id="275" r:id="rId10"/>
    <p:sldId id="262" r:id="rId11"/>
    <p:sldId id="276" r:id="rId12"/>
    <p:sldId id="278" r:id="rId13"/>
    <p:sldId id="269" r:id="rId14"/>
    <p:sldId id="265" r:id="rId15"/>
    <p:sldId id="267" r:id="rId16"/>
    <p:sldId id="282" r:id="rId17"/>
    <p:sldId id="279" r:id="rId18"/>
    <p:sldId id="268"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1020-1742-EA0E-9F58-AD7A2AEA0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63DC2-561C-37A6-B2B1-5FC704ECE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1418E7-3BC0-4281-059F-FFBFDAB3CF25}"/>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5" name="Footer Placeholder 4">
            <a:extLst>
              <a:ext uri="{FF2B5EF4-FFF2-40B4-BE49-F238E27FC236}">
                <a16:creationId xmlns:a16="http://schemas.microsoft.com/office/drawing/2014/main" id="{90B75D81-5A9E-F0D5-2178-30A51494B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53E84-3037-F897-3F58-478FB7B6E644}"/>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14207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4E1C-EBC0-D4DC-8AB6-7C84E78A04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D26E90-2CC8-43FD-84E5-2B4051A3A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B3925-6B00-E827-6B7F-4EA2457D7097}"/>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5" name="Footer Placeholder 4">
            <a:extLst>
              <a:ext uri="{FF2B5EF4-FFF2-40B4-BE49-F238E27FC236}">
                <a16:creationId xmlns:a16="http://schemas.microsoft.com/office/drawing/2014/main" id="{F75B7113-2AB9-60F9-4B43-EA313C572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9B7F9-F4BA-12C3-E170-05A50E217CDD}"/>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362930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95874-482B-EE03-A005-8F8AF538A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19D742-7663-54A5-A952-3C0FC80C75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916D0-63AE-2C0E-BB74-FD236ADAAEBD}"/>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5" name="Footer Placeholder 4">
            <a:extLst>
              <a:ext uri="{FF2B5EF4-FFF2-40B4-BE49-F238E27FC236}">
                <a16:creationId xmlns:a16="http://schemas.microsoft.com/office/drawing/2014/main" id="{1CFBDE4C-622A-1519-B8EC-5A78B5D734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EAE79-535B-3BF5-42E6-295801731424}"/>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309774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A784-8305-2948-BE38-3D2F062A48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2A2ECA-D006-38D3-5B72-926AEE8B4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2B019-F086-D12A-8249-9A534FB68DA5}"/>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5" name="Footer Placeholder 4">
            <a:extLst>
              <a:ext uri="{FF2B5EF4-FFF2-40B4-BE49-F238E27FC236}">
                <a16:creationId xmlns:a16="http://schemas.microsoft.com/office/drawing/2014/main" id="{6A2B2B4F-D20E-F36D-FDB2-36F5FA9F6A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C8A8E-1762-4770-8FD1-54872EF98D82}"/>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1612212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404D-98CC-4CF6-27D7-4A38D1C2A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087A5A-313A-153E-D7B9-01946DF4F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42ACB-9728-DAB2-ECE9-4301A53DE2A9}"/>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5" name="Footer Placeholder 4">
            <a:extLst>
              <a:ext uri="{FF2B5EF4-FFF2-40B4-BE49-F238E27FC236}">
                <a16:creationId xmlns:a16="http://schemas.microsoft.com/office/drawing/2014/main" id="{77D5D193-7516-EC66-C4E6-5A43B34B3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7F2AC-9BDF-8AF8-D6ED-AC039AF71EFF}"/>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347921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99CF-C8D1-ACB0-D096-ED6BB98215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AD2892-B716-CB27-D769-AC2634492C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B02817-8B41-EF4C-18DE-91916DC17B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B54268-BD4A-F756-3F3D-467C3B3189C2}"/>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6" name="Footer Placeholder 5">
            <a:extLst>
              <a:ext uri="{FF2B5EF4-FFF2-40B4-BE49-F238E27FC236}">
                <a16:creationId xmlns:a16="http://schemas.microsoft.com/office/drawing/2014/main" id="{3333F809-B7DE-2589-4B6A-CF6DE0514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866C18-5717-BA14-AADD-916EDFBF6DD0}"/>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384635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47A2-1CBE-D696-175D-CD462A0BAB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E7D987-44F2-92D4-9700-22D01A553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46672-D280-DC50-AA2E-777854EF36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88E46F-0D42-1735-C100-96EE92084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91D4E-3E9E-56B2-65A0-5A4E20B11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45E4B6-4F9A-C118-0044-B1D286EF0F3C}"/>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8" name="Footer Placeholder 7">
            <a:extLst>
              <a:ext uri="{FF2B5EF4-FFF2-40B4-BE49-F238E27FC236}">
                <a16:creationId xmlns:a16="http://schemas.microsoft.com/office/drawing/2014/main" id="{2370AECB-1ADB-41C8-65AC-AF159E8645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2ABC11-11DC-5F13-3013-DF4DB1846CDC}"/>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246473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75B1-49B5-5877-8C92-67E216B3A9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566E8A-0591-BE39-7495-21263CD5A278}"/>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4" name="Footer Placeholder 3">
            <a:extLst>
              <a:ext uri="{FF2B5EF4-FFF2-40B4-BE49-F238E27FC236}">
                <a16:creationId xmlns:a16="http://schemas.microsoft.com/office/drawing/2014/main" id="{CE324C48-9274-F14D-84F8-C401D28E62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1D52B2-AAB9-EC10-E0B6-C756F89EC759}"/>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32623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E8C880-8E0F-1FF4-4ACE-0E66361E2360}"/>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3" name="Footer Placeholder 2">
            <a:extLst>
              <a:ext uri="{FF2B5EF4-FFF2-40B4-BE49-F238E27FC236}">
                <a16:creationId xmlns:a16="http://schemas.microsoft.com/office/drawing/2014/main" id="{01DE90A7-6C4C-D857-F1E4-A84F797CCD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C7D0B1-AC82-68B8-E215-D71B8E65AC5B}"/>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263415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2410-0712-8EEB-3381-86F87A9F0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E4C87E-F0DC-8B6C-A4C4-AEB7EFEEF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DF4EAC-64FF-91CE-4313-02AAC3845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74269-C96D-D3B2-7FFE-328D94B44CDA}"/>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6" name="Footer Placeholder 5">
            <a:extLst>
              <a:ext uri="{FF2B5EF4-FFF2-40B4-BE49-F238E27FC236}">
                <a16:creationId xmlns:a16="http://schemas.microsoft.com/office/drawing/2014/main" id="{16BEB0CD-07AA-89C3-D709-40A485155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64BBC-84BE-2FA7-6C9A-560F0B049772}"/>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13148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2753-7791-C054-D9F4-F7F31BC4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6AC85-A670-D668-A2DC-450F92AA3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801496-C392-2BCE-0D08-40AAD55D8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55AFC-B59B-904F-BD1A-978DEC177775}"/>
              </a:ext>
            </a:extLst>
          </p:cNvPr>
          <p:cNvSpPr>
            <a:spLocks noGrp="1"/>
          </p:cNvSpPr>
          <p:nvPr>
            <p:ph type="dt" sz="half" idx="10"/>
          </p:nvPr>
        </p:nvSpPr>
        <p:spPr/>
        <p:txBody>
          <a:bodyPr/>
          <a:lstStyle/>
          <a:p>
            <a:fld id="{657F76AA-87AC-4A14-B7A3-CF3102A96F6C}" type="datetimeFigureOut">
              <a:rPr lang="en-IN" smtClean="0"/>
              <a:t>04-04-2023</a:t>
            </a:fld>
            <a:endParaRPr lang="en-IN"/>
          </a:p>
        </p:txBody>
      </p:sp>
      <p:sp>
        <p:nvSpPr>
          <p:cNvPr id="6" name="Footer Placeholder 5">
            <a:extLst>
              <a:ext uri="{FF2B5EF4-FFF2-40B4-BE49-F238E27FC236}">
                <a16:creationId xmlns:a16="http://schemas.microsoft.com/office/drawing/2014/main" id="{D2598C91-B7C0-E8A9-E2C7-182CEEA4E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A033D2-32FC-310C-666B-ED95E33C8548}"/>
              </a:ext>
            </a:extLst>
          </p:cNvPr>
          <p:cNvSpPr>
            <a:spLocks noGrp="1"/>
          </p:cNvSpPr>
          <p:nvPr>
            <p:ph type="sldNum" sz="quarter" idx="12"/>
          </p:nvPr>
        </p:nvSpPr>
        <p:spPr/>
        <p:txBody>
          <a:bodyPr/>
          <a:lstStyle/>
          <a:p>
            <a:fld id="{0B312BAB-36BE-4D2F-9A08-FD1A9C292286}" type="slidenum">
              <a:rPr lang="en-IN" smtClean="0"/>
              <a:t>‹#›</a:t>
            </a:fld>
            <a:endParaRPr lang="en-IN"/>
          </a:p>
        </p:txBody>
      </p:sp>
    </p:spTree>
    <p:extLst>
      <p:ext uri="{BB962C8B-B14F-4D97-AF65-F5344CB8AC3E}">
        <p14:creationId xmlns:p14="http://schemas.microsoft.com/office/powerpoint/2010/main" val="29447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6E0D3-2C87-2C2F-F336-6D1742147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58BCB2-8803-16E8-7434-78BFF3474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6E4D8F-BF3B-0B74-B514-37A718C42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F76AA-87AC-4A14-B7A3-CF3102A96F6C}" type="datetimeFigureOut">
              <a:rPr lang="en-IN" smtClean="0"/>
              <a:t>04-04-2023</a:t>
            </a:fld>
            <a:endParaRPr lang="en-IN"/>
          </a:p>
        </p:txBody>
      </p:sp>
      <p:sp>
        <p:nvSpPr>
          <p:cNvPr id="5" name="Footer Placeholder 4">
            <a:extLst>
              <a:ext uri="{FF2B5EF4-FFF2-40B4-BE49-F238E27FC236}">
                <a16:creationId xmlns:a16="http://schemas.microsoft.com/office/drawing/2014/main" id="{B006D335-82F6-407E-9569-39A72CBCB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D07EB0-37D8-E0E1-51E2-6CA3116BF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12BAB-36BE-4D2F-9A08-FD1A9C292286}" type="slidenum">
              <a:rPr lang="en-IN" smtClean="0"/>
              <a:t>‹#›</a:t>
            </a:fld>
            <a:endParaRPr lang="en-IN"/>
          </a:p>
        </p:txBody>
      </p:sp>
    </p:spTree>
    <p:extLst>
      <p:ext uri="{BB962C8B-B14F-4D97-AF65-F5344CB8AC3E}">
        <p14:creationId xmlns:p14="http://schemas.microsoft.com/office/powerpoint/2010/main" val="20950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288" y="567890"/>
            <a:ext cx="9878502" cy="5207268"/>
          </a:xfrm>
        </p:spPr>
        <p:txBody>
          <a:bodyPr>
            <a:normAutofit fontScale="90000"/>
          </a:bodyPr>
          <a:lstStyle/>
          <a:p>
            <a:pPr>
              <a:tabLst>
                <a:tab pos="8577263" algn="l"/>
              </a:tabLst>
            </a:pP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8000" b="1" dirty="0">
                <a:solidFill>
                  <a:srgbClr val="C00000"/>
                </a:solidFill>
                <a:latin typeface="Bookman Old Style" panose="02050604050505020204" pitchFamily="18" charset="0"/>
              </a:rPr>
              <a:t>ICT4D</a:t>
            </a: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7300" b="1" dirty="0">
                <a:solidFill>
                  <a:srgbClr val="C00000"/>
                </a:solidFill>
                <a:latin typeface="Bookman Old Style" panose="02050604050505020204" pitchFamily="18" charset="0"/>
              </a:rPr>
              <a:t>Social Media For Development</a:t>
            </a:r>
            <a:br>
              <a:rPr lang="en-IN" sz="7300" b="1" dirty="0">
                <a:solidFill>
                  <a:srgbClr val="C00000"/>
                </a:solidFill>
                <a:latin typeface="Bookman Old Style" panose="02050604050505020204" pitchFamily="18" charset="0"/>
              </a:rPr>
            </a:br>
            <a:r>
              <a:rPr lang="en-IN" sz="7300" b="1" dirty="0">
                <a:solidFill>
                  <a:srgbClr val="C00000"/>
                </a:solidFill>
                <a:latin typeface="Bookman Old Style" panose="02050604050505020204" pitchFamily="18" charset="0"/>
              </a:rPr>
              <a:t>(SM4D) </a:t>
            </a:r>
            <a:br>
              <a:rPr lang="en-IN" sz="6600" b="1" dirty="0">
                <a:solidFill>
                  <a:srgbClr val="C00000"/>
                </a:solidFill>
                <a:latin typeface="Bookman Old Style" panose="02050604050505020204" pitchFamily="18" charset="0"/>
              </a:rPr>
            </a:br>
            <a:endParaRPr lang="en-IN" sz="4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73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66" y="201496"/>
            <a:ext cx="9615985" cy="713048"/>
          </a:xfrm>
        </p:spPr>
        <p:txBody>
          <a:bodyPr vert="horz" lIns="91440" tIns="45720" rIns="91440" bIns="45720" rtlCol="0" anchor="ctr">
            <a:normAutofit/>
          </a:bodyPr>
          <a:lstStyle/>
          <a:p>
            <a:r>
              <a:rPr lang="en-IN" dirty="0">
                <a:solidFill>
                  <a:srgbClr val="C00000"/>
                </a:solidFill>
                <a:latin typeface="Times New Roman" panose="02020603050405020304" pitchFamily="18" charset="0"/>
                <a:cs typeface="Times New Roman" panose="02020603050405020304" pitchFamily="18" charset="0"/>
              </a:rPr>
              <a:t>Features of Social Media</a:t>
            </a:r>
          </a:p>
        </p:txBody>
      </p:sp>
      <p:sp>
        <p:nvSpPr>
          <p:cNvPr id="3" name="Content Placeholder 2"/>
          <p:cNvSpPr>
            <a:spLocks noGrp="1"/>
          </p:cNvSpPr>
          <p:nvPr>
            <p:ph idx="1"/>
          </p:nvPr>
        </p:nvSpPr>
        <p:spPr>
          <a:xfrm>
            <a:off x="838199" y="1309180"/>
            <a:ext cx="10596613" cy="5043494"/>
          </a:xfrm>
        </p:spPr>
        <p:txBody>
          <a:bodyPr>
            <a:normAutofit fontScale="85000" lnSpcReduction="20000"/>
          </a:bodyPr>
          <a:lstStyle/>
          <a:p>
            <a:r>
              <a:rPr lang="en-IN" b="1" dirty="0"/>
              <a:t>Participation</a:t>
            </a:r>
            <a:r>
              <a:rPr lang="en-IN" dirty="0"/>
              <a:t>:</a:t>
            </a:r>
          </a:p>
          <a:p>
            <a:pPr lvl="1"/>
            <a:r>
              <a:rPr lang="en-IN" dirty="0"/>
              <a:t>Social media encourages contributions and feedback from everyone who is interested. It blurs the line between media and audience. </a:t>
            </a:r>
          </a:p>
          <a:p>
            <a:r>
              <a:rPr lang="en-IN" dirty="0"/>
              <a:t> </a:t>
            </a:r>
            <a:r>
              <a:rPr lang="en-IN" b="1" dirty="0"/>
              <a:t>Openness</a:t>
            </a:r>
          </a:p>
          <a:p>
            <a:pPr lvl="1"/>
            <a:r>
              <a:rPr lang="en-IN" dirty="0"/>
              <a:t>Most social media services are open to feedback and participation. They encourage voting, comments and the sharing of information. There are rarely any barriers to accessing and making use of content, and password-protected content is frowned on.</a:t>
            </a:r>
          </a:p>
          <a:p>
            <a:r>
              <a:rPr lang="en-IN" dirty="0"/>
              <a:t> </a:t>
            </a:r>
            <a:r>
              <a:rPr lang="en-IN" b="1" dirty="0"/>
              <a:t>Unfiltered Information</a:t>
            </a:r>
          </a:p>
          <a:p>
            <a:r>
              <a:rPr lang="en-IN" b="1" dirty="0"/>
              <a:t>Conversation</a:t>
            </a:r>
          </a:p>
          <a:p>
            <a:pPr lvl="1"/>
            <a:r>
              <a:rPr lang="en-IN" dirty="0"/>
              <a:t> Whereas traditional media is about “broadcast, social media is better seen as a multi-way conversation. </a:t>
            </a:r>
          </a:p>
          <a:p>
            <a:r>
              <a:rPr lang="en-IN" b="1" dirty="0"/>
              <a:t>Community Building</a:t>
            </a:r>
          </a:p>
          <a:p>
            <a:pPr lvl="1"/>
            <a:r>
              <a:rPr lang="en-IN" dirty="0"/>
              <a:t> Social media allows communities to form quickly and communicate effectively. Communities share common interests, such as a love of photography, a political issue or a favourite TV show. </a:t>
            </a:r>
          </a:p>
          <a:p>
            <a:r>
              <a:rPr lang="en-IN" b="1" dirty="0"/>
              <a:t>Level playing field- making the world flat</a:t>
            </a:r>
          </a:p>
          <a:p>
            <a:r>
              <a:rPr lang="en-IN" b="1" dirty="0"/>
              <a:t>Counter-hegemonic</a:t>
            </a:r>
          </a:p>
          <a:p>
            <a:endParaRPr lang="en-IN" dirty="0"/>
          </a:p>
        </p:txBody>
      </p:sp>
    </p:spTree>
    <p:extLst>
      <p:ext uri="{BB962C8B-B14F-4D97-AF65-F5344CB8AC3E}">
        <p14:creationId xmlns:p14="http://schemas.microsoft.com/office/powerpoint/2010/main" val="100050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8000" dirty="0">
                <a:solidFill>
                  <a:srgbClr val="C00000"/>
                </a:solidFill>
                <a:latin typeface="Bookman Old Style" panose="02050604050505020204" pitchFamily="18" charset="0"/>
              </a:rPr>
              <a:t>Social Media </a:t>
            </a:r>
          </a:p>
        </p:txBody>
      </p:sp>
      <p:sp>
        <p:nvSpPr>
          <p:cNvPr id="5" name="Subtitle 4"/>
          <p:cNvSpPr>
            <a:spLocks noGrp="1"/>
          </p:cNvSpPr>
          <p:nvPr>
            <p:ph type="subTitle" idx="1"/>
          </p:nvPr>
        </p:nvSpPr>
        <p:spPr/>
        <p:txBody>
          <a:bodyPr>
            <a:normAutofit/>
          </a:bodyPr>
          <a:lstStyle/>
          <a:p>
            <a:r>
              <a:rPr lang="en-IN" sz="3600" dirty="0">
                <a:solidFill>
                  <a:srgbClr val="00B0F0"/>
                </a:solidFill>
                <a:latin typeface="Book Antiqua" panose="02040602050305030304" pitchFamily="18" charset="0"/>
              </a:rPr>
              <a:t>As a Development Tool</a:t>
            </a:r>
          </a:p>
        </p:txBody>
      </p:sp>
    </p:spTree>
    <p:extLst>
      <p:ext uri="{BB962C8B-B14F-4D97-AF65-F5344CB8AC3E}">
        <p14:creationId xmlns:p14="http://schemas.microsoft.com/office/powerpoint/2010/main" val="341088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dirty="0">
                <a:solidFill>
                  <a:srgbClr val="C00000"/>
                </a:solidFill>
                <a:latin typeface="Times New Roman" panose="02020603050405020304" pitchFamily="18" charset="0"/>
                <a:cs typeface="Times New Roman" panose="02020603050405020304" pitchFamily="18" charset="0"/>
              </a:rPr>
              <a:t>Developmental capabilities of Social Media</a:t>
            </a:r>
          </a:p>
        </p:txBody>
      </p:sp>
      <p:sp>
        <p:nvSpPr>
          <p:cNvPr id="3" name="Content Placeholder 2"/>
          <p:cNvSpPr>
            <a:spLocks noGrp="1"/>
          </p:cNvSpPr>
          <p:nvPr>
            <p:ph idx="1"/>
          </p:nvPr>
        </p:nvSpPr>
        <p:spPr>
          <a:xfrm>
            <a:off x="838200" y="1540042"/>
            <a:ext cx="10515600" cy="4636921"/>
          </a:xfrm>
        </p:spPr>
        <p:txBody>
          <a:bodyPr>
            <a:normAutofit fontScale="85000" lnSpcReduction="10000"/>
          </a:bodyPr>
          <a:lstStyle/>
          <a:p>
            <a:pPr>
              <a:spcBef>
                <a:spcPts val="800"/>
              </a:spcBef>
              <a:spcAft>
                <a:spcPts val="800"/>
              </a:spcAft>
            </a:pPr>
            <a:r>
              <a:rPr lang="en-US" dirty="0"/>
              <a:t>Facilitate, even fortify, the culture of networking</a:t>
            </a:r>
          </a:p>
          <a:p>
            <a:pPr lvl="1">
              <a:spcBef>
                <a:spcPts val="800"/>
              </a:spcBef>
              <a:spcAft>
                <a:spcPts val="800"/>
              </a:spcAft>
            </a:pPr>
            <a:r>
              <a:rPr lang="en-IN" dirty="0"/>
              <a:t>Help build social capital</a:t>
            </a:r>
          </a:p>
          <a:p>
            <a:pPr>
              <a:spcBef>
                <a:spcPts val="800"/>
              </a:spcBef>
              <a:spcAft>
                <a:spcPts val="800"/>
              </a:spcAft>
            </a:pPr>
            <a:r>
              <a:rPr lang="en-IN" dirty="0"/>
              <a:t>Provide open and equal access to information, market, Government service, opportunities, advantages</a:t>
            </a:r>
          </a:p>
          <a:p>
            <a:pPr>
              <a:spcBef>
                <a:spcPts val="800"/>
              </a:spcBef>
              <a:spcAft>
                <a:spcPts val="800"/>
              </a:spcAft>
            </a:pPr>
            <a:r>
              <a:rPr lang="en-IN" dirty="0"/>
              <a:t>Give voice to marginalised disadvantaged people</a:t>
            </a:r>
          </a:p>
          <a:p>
            <a:pPr>
              <a:spcBef>
                <a:spcPts val="800"/>
              </a:spcBef>
              <a:spcAft>
                <a:spcPts val="800"/>
              </a:spcAft>
            </a:pPr>
            <a:r>
              <a:rPr lang="en-IN" dirty="0"/>
              <a:t>Empower local communities, women, and marginalised people</a:t>
            </a:r>
          </a:p>
          <a:p>
            <a:pPr>
              <a:spcBef>
                <a:spcPts val="800"/>
              </a:spcBef>
              <a:spcAft>
                <a:spcPts val="800"/>
              </a:spcAft>
            </a:pPr>
            <a:r>
              <a:rPr lang="en-IN" dirty="0"/>
              <a:t>Encourage Innovation, collaborative endeavour</a:t>
            </a:r>
          </a:p>
          <a:p>
            <a:pPr>
              <a:spcBef>
                <a:spcPts val="800"/>
              </a:spcBef>
              <a:spcAft>
                <a:spcPts val="800"/>
              </a:spcAft>
            </a:pPr>
            <a:r>
              <a:rPr lang="en-IN" dirty="0"/>
              <a:t>Encourage content creation by anyone, anywhere, anytime</a:t>
            </a:r>
          </a:p>
          <a:p>
            <a:pPr>
              <a:spcBef>
                <a:spcPts val="800"/>
              </a:spcBef>
              <a:spcAft>
                <a:spcPts val="800"/>
              </a:spcAft>
            </a:pPr>
            <a:r>
              <a:rPr lang="en-IN" dirty="0"/>
              <a:t>Make citizen aware, promote civic culture</a:t>
            </a:r>
          </a:p>
          <a:p>
            <a:pPr>
              <a:spcBef>
                <a:spcPts val="800"/>
              </a:spcBef>
              <a:spcAft>
                <a:spcPts val="800"/>
              </a:spcAft>
            </a:pPr>
            <a:r>
              <a:rPr lang="en-IN" dirty="0"/>
              <a:t>Fastest and least costly way to launch new product, services, ideas, innovations</a:t>
            </a:r>
          </a:p>
        </p:txBody>
      </p:sp>
    </p:spTree>
    <p:extLst>
      <p:ext uri="{BB962C8B-B14F-4D97-AF65-F5344CB8AC3E}">
        <p14:creationId xmlns:p14="http://schemas.microsoft.com/office/powerpoint/2010/main" val="103377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6000" y="942902"/>
            <a:ext cx="8270960" cy="5207641"/>
          </a:xfrm>
          <a:prstGeom prst="rect">
            <a:avLst/>
          </a:prstGeom>
        </p:spPr>
      </p:pic>
      <p:pic>
        <p:nvPicPr>
          <p:cNvPr id="5" name="Picture 4"/>
          <p:cNvPicPr>
            <a:picLocks noChangeAspect="1"/>
          </p:cNvPicPr>
          <p:nvPr/>
        </p:nvPicPr>
        <p:blipFill>
          <a:blip r:embed="rId3"/>
          <a:stretch>
            <a:fillRect/>
          </a:stretch>
        </p:blipFill>
        <p:spPr>
          <a:xfrm>
            <a:off x="2201924" y="566707"/>
            <a:ext cx="5904762" cy="647619"/>
          </a:xfrm>
          <a:prstGeom prst="rect">
            <a:avLst/>
          </a:prstGeom>
        </p:spPr>
      </p:pic>
    </p:spTree>
    <p:extLst>
      <p:ext uri="{BB962C8B-B14F-4D97-AF65-F5344CB8AC3E}">
        <p14:creationId xmlns:p14="http://schemas.microsoft.com/office/powerpoint/2010/main" val="204583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2645" y="705714"/>
            <a:ext cx="9860029" cy="5947569"/>
          </a:xfrm>
          <a:prstGeom prst="rect">
            <a:avLst/>
          </a:prstGeom>
        </p:spPr>
      </p:pic>
      <p:pic>
        <p:nvPicPr>
          <p:cNvPr id="5" name="Picture 4"/>
          <p:cNvPicPr>
            <a:picLocks noChangeAspect="1"/>
          </p:cNvPicPr>
          <p:nvPr/>
        </p:nvPicPr>
        <p:blipFill>
          <a:blip r:embed="rId3"/>
          <a:stretch>
            <a:fillRect/>
          </a:stretch>
        </p:blipFill>
        <p:spPr>
          <a:xfrm>
            <a:off x="2372247" y="223644"/>
            <a:ext cx="7004183" cy="482070"/>
          </a:xfrm>
          <a:prstGeom prst="rect">
            <a:avLst/>
          </a:prstGeom>
        </p:spPr>
      </p:pic>
    </p:spTree>
    <p:extLst>
      <p:ext uri="{BB962C8B-B14F-4D97-AF65-F5344CB8AC3E}">
        <p14:creationId xmlns:p14="http://schemas.microsoft.com/office/powerpoint/2010/main" val="217552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78979" cy="1030538"/>
          </a:xfrm>
        </p:spPr>
        <p:txBody>
          <a:bodyPr vert="horz" lIns="91440" tIns="45720" rIns="91440" bIns="45720" rtlCol="0" anchor="ctr">
            <a:normAutofit/>
          </a:bodyPr>
          <a:lstStyle/>
          <a:p>
            <a:r>
              <a:rPr lang="en-IN" dirty="0">
                <a:solidFill>
                  <a:srgbClr val="C00000"/>
                </a:solidFill>
                <a:latin typeface="Times New Roman" panose="02020603050405020304" pitchFamily="18" charset="0"/>
                <a:cs typeface="Times New Roman" panose="02020603050405020304" pitchFamily="18" charset="0"/>
              </a:rPr>
              <a:t>Social Media for Development-1/2</a:t>
            </a:r>
          </a:p>
        </p:txBody>
      </p:sp>
      <p:sp>
        <p:nvSpPr>
          <p:cNvPr id="3" name="Content Placeholder 2"/>
          <p:cNvSpPr>
            <a:spLocks noGrp="1"/>
          </p:cNvSpPr>
          <p:nvPr>
            <p:ph idx="1"/>
          </p:nvPr>
        </p:nvSpPr>
        <p:spPr>
          <a:xfrm>
            <a:off x="838200" y="1395664"/>
            <a:ext cx="10515600" cy="4781299"/>
          </a:xfrm>
        </p:spPr>
        <p:txBody>
          <a:bodyPr>
            <a:normAutofit fontScale="92500" lnSpcReduction="10000"/>
          </a:bodyPr>
          <a:lstStyle/>
          <a:p>
            <a:r>
              <a:rPr lang="en-IN" b="1" dirty="0"/>
              <a:t>Rural Development</a:t>
            </a:r>
          </a:p>
          <a:p>
            <a:pPr lvl="1"/>
            <a:r>
              <a:rPr lang="en-US" dirty="0"/>
              <a:t>decision-making process; market outlook; empowering rural communities; targeting marginalized groups; participatory development, and creating employment</a:t>
            </a:r>
            <a:endParaRPr lang="en-IN" dirty="0"/>
          </a:p>
          <a:p>
            <a:r>
              <a:rPr lang="en-IN" b="1" dirty="0"/>
              <a:t>Environmental Protection</a:t>
            </a:r>
          </a:p>
          <a:p>
            <a:r>
              <a:rPr lang="en-IN" b="1" dirty="0"/>
              <a:t>Political Coordination and mobilisation</a:t>
            </a:r>
          </a:p>
          <a:p>
            <a:pPr lvl="1"/>
            <a:r>
              <a:rPr lang="en-IN" dirty="0"/>
              <a:t>All political parties use SM for awareness, building narrative, opinion, campaigning</a:t>
            </a:r>
          </a:p>
          <a:p>
            <a:pPr lvl="1"/>
            <a:r>
              <a:rPr lang="en-IN" dirty="0"/>
              <a:t>Cambridge Analytica scandal: using SM profile/data for political messaging </a:t>
            </a:r>
          </a:p>
          <a:p>
            <a:r>
              <a:rPr lang="en-IN" b="1" dirty="0"/>
              <a:t>Social Movements</a:t>
            </a:r>
          </a:p>
          <a:p>
            <a:pPr lvl="1"/>
            <a:r>
              <a:rPr lang="en-IN" dirty="0"/>
              <a:t>Social media was used extensively for Farmer’s movement, NBA, </a:t>
            </a:r>
            <a:r>
              <a:rPr lang="en-IN" dirty="0" err="1"/>
              <a:t>Lokpal,etc</a:t>
            </a:r>
            <a:r>
              <a:rPr lang="en-IN" dirty="0"/>
              <a:t>.</a:t>
            </a:r>
          </a:p>
          <a:p>
            <a:r>
              <a:rPr lang="en-IN" b="1" dirty="0"/>
              <a:t>Education</a:t>
            </a:r>
          </a:p>
          <a:p>
            <a:pPr lvl="1"/>
            <a:r>
              <a:rPr lang="en-IN" dirty="0"/>
              <a:t>You Tube, Zoom, Google Meet, Telegram, Blogs, Wikis, podcast</a:t>
            </a:r>
          </a:p>
          <a:p>
            <a:pPr lvl="1"/>
            <a:r>
              <a:rPr lang="en-IN" dirty="0"/>
              <a:t>Edtech companies using Social Media for online education</a:t>
            </a:r>
          </a:p>
          <a:p>
            <a:pPr lvl="1"/>
            <a:r>
              <a:rPr lang="en-IN" dirty="0"/>
              <a:t>Google Classroom; Classroom Salon; Open Study( more like private telegram group)</a:t>
            </a:r>
          </a:p>
          <a:p>
            <a:endParaRPr lang="en-IN" dirty="0"/>
          </a:p>
          <a:p>
            <a:endParaRPr lang="en-IN" dirty="0"/>
          </a:p>
        </p:txBody>
      </p:sp>
    </p:spTree>
    <p:extLst>
      <p:ext uri="{BB962C8B-B14F-4D97-AF65-F5344CB8AC3E}">
        <p14:creationId xmlns:p14="http://schemas.microsoft.com/office/powerpoint/2010/main" val="319780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6DD1-4FA8-D29E-822F-DA6B16311D46}"/>
              </a:ext>
            </a:extLst>
          </p:cNvPr>
          <p:cNvSpPr>
            <a:spLocks noGrp="1"/>
          </p:cNvSpPr>
          <p:nvPr>
            <p:ph type="title"/>
          </p:nvPr>
        </p:nvSpPr>
        <p:spPr>
          <a:xfrm>
            <a:off x="838200" y="365125"/>
            <a:ext cx="9634086" cy="472273"/>
          </a:xfrm>
        </p:spPr>
        <p:txBody>
          <a:bodyPr>
            <a:normAutofit fontScale="90000"/>
          </a:bodyPr>
          <a:lstStyle/>
          <a:p>
            <a:r>
              <a:rPr lang="en-IN" b="1" dirty="0">
                <a:solidFill>
                  <a:srgbClr val="C00000"/>
                </a:solidFill>
              </a:rPr>
              <a:t>Social Media for Development-2/2</a:t>
            </a:r>
          </a:p>
        </p:txBody>
      </p:sp>
      <p:sp>
        <p:nvSpPr>
          <p:cNvPr id="3" name="Content Placeholder 2">
            <a:extLst>
              <a:ext uri="{FF2B5EF4-FFF2-40B4-BE49-F238E27FC236}">
                <a16:creationId xmlns:a16="http://schemas.microsoft.com/office/drawing/2014/main" id="{288EED6E-4A70-4C27-AA86-DE6A6871CC6F}"/>
              </a:ext>
            </a:extLst>
          </p:cNvPr>
          <p:cNvSpPr>
            <a:spLocks noGrp="1"/>
          </p:cNvSpPr>
          <p:nvPr>
            <p:ph idx="1"/>
          </p:nvPr>
        </p:nvSpPr>
        <p:spPr>
          <a:xfrm>
            <a:off x="693821" y="981777"/>
            <a:ext cx="10515600" cy="5252938"/>
          </a:xfrm>
        </p:spPr>
        <p:txBody>
          <a:bodyPr>
            <a:normAutofit fontScale="85000" lnSpcReduction="20000"/>
          </a:bodyPr>
          <a:lstStyle/>
          <a:p>
            <a:r>
              <a:rPr lang="en-IN" b="1" dirty="0"/>
              <a:t>Public Health </a:t>
            </a:r>
          </a:p>
          <a:p>
            <a:pPr lvl="1"/>
            <a:r>
              <a:rPr lang="en-US" dirty="0"/>
              <a:t>one fact sheet or an emergency message about an outbreak can be spread through Twitter faster than any influenza virus</a:t>
            </a:r>
            <a:endParaRPr lang="en-IN" dirty="0"/>
          </a:p>
          <a:p>
            <a:pPr lvl="1"/>
            <a:r>
              <a:rPr lang="en-US" dirty="0"/>
              <a:t>can be used to teach patients and communities about low-cost interventions that could benefit their health.</a:t>
            </a:r>
          </a:p>
          <a:p>
            <a:pPr lvl="1"/>
            <a:r>
              <a:rPr lang="en-US" dirty="0"/>
              <a:t>create a community to better share health-care knowledge and practices.</a:t>
            </a:r>
            <a:endParaRPr lang="en-IN" dirty="0"/>
          </a:p>
          <a:p>
            <a:r>
              <a:rPr lang="en-IN" b="1" dirty="0"/>
              <a:t>Combatting Corruption</a:t>
            </a:r>
          </a:p>
          <a:p>
            <a:pPr lvl="1"/>
            <a:r>
              <a:rPr lang="en-US" dirty="0"/>
              <a:t>citizens report corruption through social media</a:t>
            </a:r>
          </a:p>
          <a:p>
            <a:pPr lvl="1"/>
            <a:r>
              <a:rPr lang="en-US" dirty="0"/>
              <a:t>Naming &amp; Shaming</a:t>
            </a:r>
          </a:p>
          <a:p>
            <a:pPr lvl="1"/>
            <a:r>
              <a:rPr lang="en-US" dirty="0"/>
              <a:t>“I Paid a Bribe”; India against Corruption</a:t>
            </a:r>
            <a:r>
              <a:rPr lang="en-IN" dirty="0"/>
              <a:t>“(</a:t>
            </a:r>
            <a:r>
              <a:rPr lang="en-US" dirty="0"/>
              <a:t>India)</a:t>
            </a:r>
            <a:r>
              <a:rPr lang="en-IN" dirty="0"/>
              <a:t>;Bribe Nigeria”; “Not Here”(Uganda); “</a:t>
            </a:r>
            <a:r>
              <a:rPr lang="en-IN" dirty="0" err="1"/>
              <a:t>Chanjo</a:t>
            </a:r>
            <a:r>
              <a:rPr lang="en-IN" dirty="0"/>
              <a:t> Project”(Tanzania)</a:t>
            </a:r>
          </a:p>
          <a:p>
            <a:r>
              <a:rPr lang="en-IN" b="1" dirty="0"/>
              <a:t>Disaster Risk Reduction</a:t>
            </a:r>
          </a:p>
          <a:p>
            <a:pPr lvl="1"/>
            <a:r>
              <a:rPr lang="en-IN" dirty="0"/>
              <a:t>Timely information, relief &amp; rescue, safety info of near &amp; dear ones</a:t>
            </a:r>
          </a:p>
          <a:p>
            <a:pPr lvl="1"/>
            <a:r>
              <a:rPr lang="en-IN" dirty="0"/>
              <a:t>Crowdsourced disaster response</a:t>
            </a:r>
          </a:p>
          <a:p>
            <a:r>
              <a:rPr lang="en-US" b="1" dirty="0"/>
              <a:t>History and culture preservation</a:t>
            </a:r>
          </a:p>
          <a:p>
            <a:r>
              <a:rPr lang="en-US" b="1" dirty="0"/>
              <a:t>Accountability</a:t>
            </a:r>
            <a:endParaRPr lang="en-IN" b="1" dirty="0"/>
          </a:p>
          <a:p>
            <a:pPr lvl="1"/>
            <a:r>
              <a:rPr lang="en-IN" dirty="0"/>
              <a:t>People as watchdog</a:t>
            </a:r>
          </a:p>
          <a:p>
            <a:endParaRPr lang="en-IN" dirty="0"/>
          </a:p>
        </p:txBody>
      </p:sp>
    </p:spTree>
    <p:extLst>
      <p:ext uri="{BB962C8B-B14F-4D97-AF65-F5344CB8AC3E}">
        <p14:creationId xmlns:p14="http://schemas.microsoft.com/office/powerpoint/2010/main" val="219159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8000" dirty="0">
                <a:solidFill>
                  <a:srgbClr val="C00000"/>
                </a:solidFill>
                <a:latin typeface="Bookman Old Style" panose="02050604050505020204" pitchFamily="18" charset="0"/>
              </a:rPr>
              <a:t>Social Media </a:t>
            </a:r>
          </a:p>
        </p:txBody>
      </p:sp>
      <p:sp>
        <p:nvSpPr>
          <p:cNvPr id="5" name="Subtitle 4"/>
          <p:cNvSpPr>
            <a:spLocks noGrp="1"/>
          </p:cNvSpPr>
          <p:nvPr>
            <p:ph type="subTitle" idx="1"/>
          </p:nvPr>
        </p:nvSpPr>
        <p:spPr/>
        <p:txBody>
          <a:bodyPr>
            <a:normAutofit/>
          </a:bodyPr>
          <a:lstStyle/>
          <a:p>
            <a:r>
              <a:rPr lang="en-IN" sz="3600" dirty="0">
                <a:solidFill>
                  <a:srgbClr val="00B0F0"/>
                </a:solidFill>
                <a:latin typeface="Book Antiqua" panose="02040602050305030304" pitchFamily="18" charset="0"/>
              </a:rPr>
              <a:t>Minuses and Challenges</a:t>
            </a:r>
          </a:p>
        </p:txBody>
      </p:sp>
    </p:spTree>
    <p:extLst>
      <p:ext uri="{BB962C8B-B14F-4D97-AF65-F5344CB8AC3E}">
        <p14:creationId xmlns:p14="http://schemas.microsoft.com/office/powerpoint/2010/main" val="46605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05724" cy="857283"/>
          </a:xfrm>
        </p:spPr>
        <p:txBody>
          <a:bodyPr vert="horz" lIns="91440" tIns="45720" rIns="91440" bIns="45720" rtlCol="0" anchor="ctr">
            <a:normAutofit/>
          </a:bodyPr>
          <a:lstStyle/>
          <a:p>
            <a:r>
              <a:rPr lang="en-IN" b="1" dirty="0">
                <a:solidFill>
                  <a:srgbClr val="C00000"/>
                </a:solidFill>
              </a:rPr>
              <a:t>Social Media – Challenges &amp; Issues</a:t>
            </a:r>
          </a:p>
        </p:txBody>
      </p:sp>
      <p:sp>
        <p:nvSpPr>
          <p:cNvPr id="3" name="Content Placeholder 2"/>
          <p:cNvSpPr>
            <a:spLocks noGrp="1"/>
          </p:cNvSpPr>
          <p:nvPr>
            <p:ph idx="1"/>
          </p:nvPr>
        </p:nvSpPr>
        <p:spPr/>
        <p:txBody>
          <a:bodyPr>
            <a:normAutofit fontScale="92500" lnSpcReduction="10000"/>
          </a:bodyPr>
          <a:lstStyle/>
          <a:p>
            <a:r>
              <a:rPr lang="en-IN" b="1" dirty="0"/>
              <a:t>Socio-economic Issues</a:t>
            </a:r>
          </a:p>
          <a:p>
            <a:pPr lvl="1"/>
            <a:r>
              <a:rPr lang="en-IN" dirty="0"/>
              <a:t>Access, affordability, </a:t>
            </a:r>
            <a:r>
              <a:rPr lang="en-US" dirty="0"/>
              <a:t>knowledge deficiencies</a:t>
            </a:r>
            <a:endParaRPr lang="en-IN" dirty="0"/>
          </a:p>
          <a:p>
            <a:r>
              <a:rPr lang="en-IN" b="1" dirty="0"/>
              <a:t>Governance Issues</a:t>
            </a:r>
          </a:p>
          <a:p>
            <a:pPr lvl="1"/>
            <a:r>
              <a:rPr lang="en-IN" dirty="0"/>
              <a:t>Policy gap, legal issue, toleration</a:t>
            </a:r>
          </a:p>
          <a:p>
            <a:r>
              <a:rPr lang="en-IN" b="1" dirty="0"/>
              <a:t>Issues related to nature of SM</a:t>
            </a:r>
          </a:p>
          <a:p>
            <a:pPr lvl="1"/>
            <a:r>
              <a:rPr lang="en-IN" dirty="0"/>
              <a:t>Rumour, fake news,  and Defamation</a:t>
            </a:r>
          </a:p>
          <a:p>
            <a:pPr lvl="1"/>
            <a:r>
              <a:rPr lang="en-IN" dirty="0"/>
              <a:t>Privacy &amp; Security</a:t>
            </a:r>
          </a:p>
          <a:p>
            <a:pPr lvl="1"/>
            <a:r>
              <a:rPr lang="en-IN" dirty="0"/>
              <a:t>Fraud, Identity theft</a:t>
            </a:r>
          </a:p>
          <a:p>
            <a:pPr lvl="1"/>
            <a:r>
              <a:rPr lang="en-IN" dirty="0"/>
              <a:t>Social Media as Time Suck</a:t>
            </a:r>
          </a:p>
          <a:p>
            <a:pPr lvl="1"/>
            <a:r>
              <a:rPr lang="en-IN" dirty="0"/>
              <a:t>Addiction</a:t>
            </a:r>
          </a:p>
          <a:p>
            <a:pPr lvl="1"/>
            <a:r>
              <a:rPr lang="en-IN" dirty="0"/>
              <a:t>Cyberbullying and hate speech</a:t>
            </a:r>
          </a:p>
          <a:p>
            <a:pPr lvl="1"/>
            <a:r>
              <a:rPr lang="en-IN" dirty="0"/>
              <a:t>Catfishing</a:t>
            </a:r>
          </a:p>
        </p:txBody>
      </p:sp>
    </p:spTree>
    <p:extLst>
      <p:ext uri="{BB962C8B-B14F-4D97-AF65-F5344CB8AC3E}">
        <p14:creationId xmlns:p14="http://schemas.microsoft.com/office/powerpoint/2010/main" val="148090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520" y="1468909"/>
            <a:ext cx="7612982" cy="7848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5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THANKS FOR LISTENING!</a:t>
            </a:r>
            <a:endParaRPr kumimoji="0" lang="en-IN" sz="40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5" name="TextBox 4"/>
          <p:cNvSpPr txBox="1"/>
          <p:nvPr/>
        </p:nvSpPr>
        <p:spPr>
          <a:xfrm>
            <a:off x="1140961" y="3149956"/>
            <a:ext cx="9910085"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BE SAFE …GOOD WISHES !</a:t>
            </a:r>
          </a:p>
        </p:txBody>
      </p:sp>
    </p:spTree>
    <p:extLst>
      <p:ext uri="{BB962C8B-B14F-4D97-AF65-F5344CB8AC3E}">
        <p14:creationId xmlns:p14="http://schemas.microsoft.com/office/powerpoint/2010/main" val="152159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8000" dirty="0">
                <a:solidFill>
                  <a:srgbClr val="C00000"/>
                </a:solidFill>
                <a:latin typeface="Bookman Old Style" panose="02050604050505020204" pitchFamily="18" charset="0"/>
              </a:rPr>
              <a:t>Social Media </a:t>
            </a:r>
          </a:p>
        </p:txBody>
      </p:sp>
      <p:sp>
        <p:nvSpPr>
          <p:cNvPr id="5" name="Subtitle 4"/>
          <p:cNvSpPr>
            <a:spLocks noGrp="1"/>
          </p:cNvSpPr>
          <p:nvPr>
            <p:ph type="subTitle" idx="1"/>
          </p:nvPr>
        </p:nvSpPr>
        <p:spPr/>
        <p:txBody>
          <a:bodyPr>
            <a:normAutofit/>
          </a:bodyPr>
          <a:lstStyle/>
          <a:p>
            <a:r>
              <a:rPr lang="en-IN" sz="3600" dirty="0">
                <a:solidFill>
                  <a:srgbClr val="00B0F0"/>
                </a:solidFill>
                <a:latin typeface="Book Antiqua" panose="02040602050305030304" pitchFamily="18" charset="0"/>
              </a:rPr>
              <a:t>Definition and Meaning</a:t>
            </a:r>
          </a:p>
        </p:txBody>
      </p:sp>
    </p:spTree>
    <p:extLst>
      <p:ext uri="{BB962C8B-B14F-4D97-AF65-F5344CB8AC3E}">
        <p14:creationId xmlns:p14="http://schemas.microsoft.com/office/powerpoint/2010/main" val="332403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547746" cy="699400"/>
          </a:xfrm>
        </p:spPr>
        <p:txBody>
          <a:bodyPr/>
          <a:lstStyle/>
          <a:p>
            <a:r>
              <a:rPr lang="en-IN" dirty="0">
                <a:solidFill>
                  <a:srgbClr val="C00000"/>
                </a:solidFill>
                <a:latin typeface="Times New Roman" panose="02020603050405020304" pitchFamily="18" charset="0"/>
                <a:cs typeface="Times New Roman" panose="02020603050405020304" pitchFamily="18" charset="0"/>
              </a:rPr>
              <a:t>Social Media: Definition</a:t>
            </a:r>
          </a:p>
        </p:txBody>
      </p:sp>
      <p:sp>
        <p:nvSpPr>
          <p:cNvPr id="3" name="Content Placeholder 2"/>
          <p:cNvSpPr>
            <a:spLocks noGrp="1"/>
          </p:cNvSpPr>
          <p:nvPr>
            <p:ph idx="1"/>
          </p:nvPr>
        </p:nvSpPr>
        <p:spPr>
          <a:xfrm>
            <a:off x="838200" y="1378424"/>
            <a:ext cx="10515600" cy="4798539"/>
          </a:xfrm>
        </p:spPr>
        <p:txBody>
          <a:bodyPr>
            <a:normAutofit fontScale="70000" lnSpcReduction="20000"/>
          </a:bodyPr>
          <a:lstStyle/>
          <a:p>
            <a:r>
              <a:rPr lang="en-IN" dirty="0"/>
              <a:t>Social media are interactive technologies that facilitate the creation and sharing of information, ideas, interests, and other forms of expression through virtual communities and networks.</a:t>
            </a:r>
          </a:p>
          <a:p>
            <a:endParaRPr lang="en-IN" dirty="0"/>
          </a:p>
          <a:p>
            <a:r>
              <a:rPr lang="en-IN" dirty="0"/>
              <a:t>Websites and applications that enable users to create and share content or to participate in social networking.</a:t>
            </a:r>
          </a:p>
          <a:p>
            <a:endParaRPr lang="en-IN" dirty="0"/>
          </a:p>
          <a:p>
            <a:r>
              <a:rPr lang="en-IN" dirty="0"/>
              <a:t>Social media is a group of Internet based applications that build on the ideological and technological foundations of Web 2.0, and that allow the creation and exchange of user-generated content</a:t>
            </a:r>
          </a:p>
          <a:p>
            <a:endParaRPr lang="en-IN" dirty="0"/>
          </a:p>
          <a:p>
            <a:r>
              <a:rPr lang="en-IN" dirty="0"/>
              <a:t>Platforms that provide users the ability and tools to create and publish their own mini web sites or web pages</a:t>
            </a:r>
          </a:p>
          <a:p>
            <a:endParaRPr lang="en-IN" dirty="0"/>
          </a:p>
          <a:p>
            <a:r>
              <a:rPr lang="en-IN" dirty="0"/>
              <a:t>Social media is an ever-growing and evolving collection of online tools and toys, platforms and applications that enable all of us to interact with and share information. Increasingly, it’s both the </a:t>
            </a:r>
            <a:r>
              <a:rPr lang="en-IN" u="sng" dirty="0">
                <a:effectLst>
                  <a:outerShdw blurRad="38100" dist="38100" dir="2700000" algn="tl">
                    <a:srgbClr val="000000">
                      <a:alpha val="43137"/>
                    </a:srgbClr>
                  </a:outerShdw>
                </a:effectLst>
              </a:rPr>
              <a:t>connective tissue and neural net </a:t>
            </a:r>
            <a:r>
              <a:rPr lang="en-IN" dirty="0"/>
              <a:t>of the web.</a:t>
            </a:r>
          </a:p>
          <a:p>
            <a:endParaRPr lang="en-IN" dirty="0"/>
          </a:p>
        </p:txBody>
      </p:sp>
    </p:spTree>
    <p:extLst>
      <p:ext uri="{BB962C8B-B14F-4D97-AF65-F5344CB8AC3E}">
        <p14:creationId xmlns:p14="http://schemas.microsoft.com/office/powerpoint/2010/main" val="251378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dirty="0">
                <a:solidFill>
                  <a:srgbClr val="C00000"/>
                </a:solidFill>
                <a:latin typeface="Times New Roman" panose="02020603050405020304" pitchFamily="18" charset="0"/>
                <a:cs typeface="Times New Roman" panose="02020603050405020304" pitchFamily="18" charset="0"/>
              </a:rPr>
              <a:t>Mass Media Vs Social Media</a:t>
            </a:r>
          </a:p>
        </p:txBody>
      </p:sp>
      <p:sp>
        <p:nvSpPr>
          <p:cNvPr id="3" name="Content Placeholder 2"/>
          <p:cNvSpPr>
            <a:spLocks noGrp="1"/>
          </p:cNvSpPr>
          <p:nvPr>
            <p:ph idx="1"/>
          </p:nvPr>
        </p:nvSpPr>
        <p:spPr/>
        <p:txBody>
          <a:bodyPr>
            <a:normAutofit fontScale="92500" lnSpcReduction="10000"/>
          </a:bodyPr>
          <a:lstStyle/>
          <a:p>
            <a:r>
              <a:rPr lang="en-IN" dirty="0"/>
              <a:t>Mass Media</a:t>
            </a:r>
          </a:p>
          <a:p>
            <a:pPr lvl="1"/>
            <a:r>
              <a:rPr lang="en-IN" dirty="0"/>
              <a:t>Print Media: Newspaper, Magazine, Journals, Pamphlets</a:t>
            </a:r>
          </a:p>
          <a:p>
            <a:pPr lvl="1"/>
            <a:r>
              <a:rPr lang="en-IN" dirty="0"/>
              <a:t>Electronic Media: TV, Radio, Online News sites</a:t>
            </a:r>
          </a:p>
          <a:p>
            <a:r>
              <a:rPr lang="en-IN" dirty="0"/>
              <a:t>Features</a:t>
            </a:r>
          </a:p>
          <a:p>
            <a:pPr lvl="1"/>
            <a:r>
              <a:rPr lang="en-IN" dirty="0"/>
              <a:t>One to many( broadcast); centralised; capital intensive; mostly run by corporates</a:t>
            </a:r>
          </a:p>
          <a:p>
            <a:pPr lvl="1"/>
            <a:r>
              <a:rPr lang="en-IN" dirty="0"/>
              <a:t>content predominantly produced by professionals and/or professional media companies. </a:t>
            </a:r>
          </a:p>
          <a:p>
            <a:r>
              <a:rPr lang="en-IN" dirty="0"/>
              <a:t>Social Media</a:t>
            </a:r>
          </a:p>
          <a:p>
            <a:pPr lvl="1"/>
            <a:r>
              <a:rPr lang="en-IN" dirty="0"/>
              <a:t>Media using Internet and Web 2.0</a:t>
            </a:r>
          </a:p>
          <a:p>
            <a:pPr lvl="1"/>
            <a:r>
              <a:rPr lang="en-IN" dirty="0"/>
              <a:t>Facebook, You tube, Twitter, WhatsApp, Instagram, Pinterest</a:t>
            </a:r>
          </a:p>
          <a:p>
            <a:pPr lvl="1"/>
            <a:r>
              <a:rPr lang="en-IN" dirty="0"/>
              <a:t>Many to many; decentralised; can be started with low cost; big platforms are mostly run by corporates but contents are generated by users</a:t>
            </a:r>
          </a:p>
        </p:txBody>
      </p:sp>
    </p:spTree>
    <p:extLst>
      <p:ext uri="{BB962C8B-B14F-4D97-AF65-F5344CB8AC3E}">
        <p14:creationId xmlns:p14="http://schemas.microsoft.com/office/powerpoint/2010/main" val="51540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dirty="0">
                <a:solidFill>
                  <a:srgbClr val="C00000"/>
                </a:solidFill>
                <a:latin typeface="Times New Roman" panose="02020603050405020304" pitchFamily="18" charset="0"/>
                <a:cs typeface="Times New Roman" panose="02020603050405020304" pitchFamily="18" charset="0"/>
              </a:rPr>
              <a:t>*what do people do when in social media?</a:t>
            </a:r>
          </a:p>
        </p:txBody>
      </p:sp>
      <p:sp>
        <p:nvSpPr>
          <p:cNvPr id="3" name="Content Placeholder 2"/>
          <p:cNvSpPr>
            <a:spLocks noGrp="1"/>
          </p:cNvSpPr>
          <p:nvPr>
            <p:ph idx="1"/>
          </p:nvPr>
        </p:nvSpPr>
        <p:spPr/>
        <p:txBody>
          <a:bodyPr>
            <a:normAutofit fontScale="92500" lnSpcReduction="20000"/>
          </a:bodyPr>
          <a:lstStyle/>
          <a:p>
            <a:r>
              <a:rPr lang="en-IN" dirty="0"/>
              <a:t>music and movies are the most popular activities among those who participate in social networks</a:t>
            </a:r>
          </a:p>
          <a:p>
            <a:pPr lvl="1"/>
            <a:r>
              <a:rPr lang="en-IN" dirty="0"/>
              <a:t>China (86%), India (85%), Mexico (84%), Greece (83%), Turkey (78%), Tunisia (77%) and Italy (75%)</a:t>
            </a:r>
          </a:p>
          <a:p>
            <a:r>
              <a:rPr lang="en-IN" dirty="0"/>
              <a:t>for expressing political views and community issues</a:t>
            </a:r>
          </a:p>
          <a:p>
            <a:r>
              <a:rPr lang="en-IN" dirty="0"/>
              <a:t>product research, collaborative research</a:t>
            </a:r>
          </a:p>
          <a:p>
            <a:r>
              <a:rPr lang="en-IN" dirty="0"/>
              <a:t>religion is not a particularly popular topic among users of social networking. Only about a third or less have posted on religion in 14 countries in the study. The exceptions were Egypt (at 63%), Tunisia (63%) and Jordan (62%).</a:t>
            </a:r>
          </a:p>
          <a:p>
            <a:r>
              <a:rPr lang="en-IN" dirty="0"/>
              <a:t>Men are more likely to use social media for business or dating. Women are more likely to use social media for relationships, sharing, entertainment and self-help. </a:t>
            </a:r>
          </a:p>
        </p:txBody>
      </p:sp>
      <p:sp>
        <p:nvSpPr>
          <p:cNvPr id="4" name="TextBox 3">
            <a:extLst>
              <a:ext uri="{FF2B5EF4-FFF2-40B4-BE49-F238E27FC236}">
                <a16:creationId xmlns:a16="http://schemas.microsoft.com/office/drawing/2014/main" id="{78B7BA14-F9BB-62EE-5D79-090FC7A02735}"/>
              </a:ext>
            </a:extLst>
          </p:cNvPr>
          <p:cNvSpPr txBox="1"/>
          <p:nvPr/>
        </p:nvSpPr>
        <p:spPr>
          <a:xfrm>
            <a:off x="5457524" y="5957641"/>
            <a:ext cx="5659691" cy="369332"/>
          </a:xfrm>
          <a:prstGeom prst="rect">
            <a:avLst/>
          </a:prstGeom>
          <a:noFill/>
        </p:spPr>
        <p:txBody>
          <a:bodyPr wrap="none" rtlCol="0">
            <a:spAutoFit/>
          </a:bodyPr>
          <a:lstStyle/>
          <a:p>
            <a:r>
              <a:rPr lang="en-US" i="1" dirty="0"/>
              <a:t>*The Pew Research Center’s 2012 Global Attitude Project </a:t>
            </a:r>
            <a:endParaRPr lang="en-IN" i="1" dirty="0"/>
          </a:p>
        </p:txBody>
      </p:sp>
    </p:spTree>
    <p:extLst>
      <p:ext uri="{BB962C8B-B14F-4D97-AF65-F5344CB8AC3E}">
        <p14:creationId xmlns:p14="http://schemas.microsoft.com/office/powerpoint/2010/main" val="15463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8000" dirty="0">
                <a:solidFill>
                  <a:srgbClr val="C00000"/>
                </a:solidFill>
                <a:latin typeface="Bookman Old Style" panose="02050604050505020204" pitchFamily="18" charset="0"/>
              </a:rPr>
              <a:t>Social Media </a:t>
            </a:r>
          </a:p>
        </p:txBody>
      </p:sp>
      <p:sp>
        <p:nvSpPr>
          <p:cNvPr id="5" name="Subtitle 4"/>
          <p:cNvSpPr>
            <a:spLocks noGrp="1"/>
          </p:cNvSpPr>
          <p:nvPr>
            <p:ph type="subTitle" idx="1"/>
          </p:nvPr>
        </p:nvSpPr>
        <p:spPr/>
        <p:txBody>
          <a:bodyPr>
            <a:normAutofit/>
          </a:bodyPr>
          <a:lstStyle/>
          <a:p>
            <a:r>
              <a:rPr lang="en-IN" sz="3600" dirty="0">
                <a:solidFill>
                  <a:srgbClr val="00B0F0"/>
                </a:solidFill>
                <a:latin typeface="Book Antiqua" panose="02040602050305030304" pitchFamily="18" charset="0"/>
              </a:rPr>
              <a:t>Types: Categorisation</a:t>
            </a:r>
          </a:p>
        </p:txBody>
      </p:sp>
    </p:spTree>
    <p:extLst>
      <p:ext uri="{BB962C8B-B14F-4D97-AF65-F5344CB8AC3E}">
        <p14:creationId xmlns:p14="http://schemas.microsoft.com/office/powerpoint/2010/main" val="34644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06552" cy="426445"/>
          </a:xfrm>
        </p:spPr>
        <p:txBody>
          <a:bodyPr vert="horz" lIns="91440" tIns="45720" rIns="91440" bIns="45720" rtlCol="0" anchor="ctr">
            <a:normAutofit fontScale="90000"/>
          </a:bodyPr>
          <a:lstStyle/>
          <a:p>
            <a:r>
              <a:rPr lang="en-IN" dirty="0">
                <a:solidFill>
                  <a:srgbClr val="C00000"/>
                </a:solidFill>
                <a:latin typeface="Times New Roman" panose="02020603050405020304" pitchFamily="18" charset="0"/>
                <a:cs typeface="Times New Roman" panose="02020603050405020304" pitchFamily="18" charset="0"/>
              </a:rPr>
              <a:t>Types of Social Media</a:t>
            </a:r>
          </a:p>
        </p:txBody>
      </p:sp>
      <p:sp>
        <p:nvSpPr>
          <p:cNvPr id="3" name="Content Placeholder 2"/>
          <p:cNvSpPr>
            <a:spLocks noGrp="1"/>
          </p:cNvSpPr>
          <p:nvPr>
            <p:ph idx="1"/>
          </p:nvPr>
        </p:nvSpPr>
        <p:spPr>
          <a:xfrm>
            <a:off x="838200" y="964825"/>
            <a:ext cx="10515600" cy="5385393"/>
          </a:xfrm>
        </p:spPr>
        <p:txBody>
          <a:bodyPr>
            <a:normAutofit fontScale="85000" lnSpcReduction="10000"/>
          </a:bodyPr>
          <a:lstStyle/>
          <a:p>
            <a:r>
              <a:rPr lang="en-IN" b="1" dirty="0"/>
              <a:t>Social network sites (SNS)  or social networking sites </a:t>
            </a:r>
          </a:p>
          <a:p>
            <a:pPr lvl="1"/>
            <a:r>
              <a:rPr lang="en-US" dirty="0"/>
              <a:t>“web-based services that allow individuals to: (1) construct a public or semi-public profile within a bounded system; (2) articulate a list of other users with whom they share a connection; and (3) view and traverse their list of connections and those made by others within the system.”</a:t>
            </a:r>
            <a:endParaRPr lang="en-IN" dirty="0"/>
          </a:p>
          <a:p>
            <a:pPr lvl="1"/>
            <a:r>
              <a:rPr lang="en-IN" dirty="0"/>
              <a:t>Facebook, YouTube, WhatsApp, Instagram, WeChat, TikTok, </a:t>
            </a:r>
            <a:r>
              <a:rPr lang="en-IN" dirty="0" err="1"/>
              <a:t>Sina</a:t>
            </a:r>
            <a:r>
              <a:rPr lang="en-IN" dirty="0"/>
              <a:t> Weibo, LinkedIn</a:t>
            </a:r>
          </a:p>
          <a:p>
            <a:r>
              <a:rPr lang="en-IN" b="1" dirty="0"/>
              <a:t>Blogs (web logs)</a:t>
            </a:r>
          </a:p>
          <a:p>
            <a:pPr lvl="1"/>
            <a:r>
              <a:rPr lang="en-IN" dirty="0" err="1"/>
              <a:t>Wix</a:t>
            </a:r>
            <a:r>
              <a:rPr lang="en-IN" dirty="0"/>
              <a:t>, WordPress, Weebly, Medium , Ghost , Blogger , Tumblr</a:t>
            </a:r>
            <a:r>
              <a:rPr lang="en-IN" b="0" i="0" dirty="0">
                <a:solidFill>
                  <a:srgbClr val="202124"/>
                </a:solidFill>
                <a:effectLst/>
                <a:latin typeface="arial" panose="020B0604020202020204" pitchFamily="34" charset="0"/>
              </a:rPr>
              <a:t> </a:t>
            </a:r>
            <a:endParaRPr lang="en-IN" dirty="0"/>
          </a:p>
          <a:p>
            <a:r>
              <a:rPr lang="en-IN" b="1" dirty="0"/>
              <a:t>Wikis </a:t>
            </a:r>
          </a:p>
          <a:p>
            <a:pPr lvl="1"/>
            <a:r>
              <a:rPr lang="en-IN" dirty="0"/>
              <a:t>A wiki “is a piece of server software that allows users to freely create and edit web page content using any web browser.”</a:t>
            </a:r>
          </a:p>
          <a:p>
            <a:pPr lvl="1"/>
            <a:r>
              <a:rPr lang="en-IN" dirty="0"/>
              <a:t>Wikipedia, “a collaboratively edited, multilingual, free Internet encyclopaedia”</a:t>
            </a:r>
          </a:p>
          <a:p>
            <a:r>
              <a:rPr lang="en-IN" b="1" dirty="0"/>
              <a:t>Podcasts (</a:t>
            </a:r>
            <a:r>
              <a:rPr lang="en-IN" dirty="0"/>
              <a:t>i</a:t>
            </a:r>
            <a:r>
              <a:rPr lang="en-IN" b="1" u="sng" dirty="0"/>
              <a:t>Pod</a:t>
            </a:r>
            <a:r>
              <a:rPr lang="en-IN" dirty="0"/>
              <a:t> and Broad</a:t>
            </a:r>
            <a:r>
              <a:rPr lang="en-IN" b="1" u="sng" dirty="0"/>
              <a:t>cast</a:t>
            </a:r>
            <a:r>
              <a:rPr lang="en-IN" b="1" dirty="0"/>
              <a:t>) and webcasting (broadcasting over the Internet)</a:t>
            </a:r>
          </a:p>
          <a:p>
            <a:pPr lvl="1"/>
            <a:r>
              <a:rPr lang="en-US" dirty="0"/>
              <a:t>A podcast is a program made available in digital format for download over the Internet</a:t>
            </a:r>
          </a:p>
          <a:p>
            <a:pPr lvl="1"/>
            <a:r>
              <a:rPr lang="en-US" dirty="0"/>
              <a:t>Software: mp3 audio, RSS(Really Simple Syndication) feed, XML-formatted file</a:t>
            </a:r>
          </a:p>
          <a:p>
            <a:pPr lvl="1"/>
            <a:r>
              <a:rPr lang="en-US" dirty="0"/>
              <a:t>For example, an episodic series of BBC world news that a user can download to a personal device to listen to at a time of their choosing</a:t>
            </a:r>
            <a:endParaRPr lang="en-IN" dirty="0"/>
          </a:p>
        </p:txBody>
      </p:sp>
    </p:spTree>
    <p:extLst>
      <p:ext uri="{BB962C8B-B14F-4D97-AF65-F5344CB8AC3E}">
        <p14:creationId xmlns:p14="http://schemas.microsoft.com/office/powerpoint/2010/main" val="215113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E04F-2ADD-1CC4-D95B-5D0ABFF3470C}"/>
              </a:ext>
            </a:extLst>
          </p:cNvPr>
          <p:cNvSpPr>
            <a:spLocks noGrp="1"/>
          </p:cNvSpPr>
          <p:nvPr>
            <p:ph type="title"/>
          </p:nvPr>
        </p:nvSpPr>
        <p:spPr>
          <a:xfrm>
            <a:off x="838200" y="365125"/>
            <a:ext cx="9903594" cy="684029"/>
          </a:xfrm>
        </p:spPr>
        <p:txBody>
          <a:bodyPr vert="horz" lIns="91440" tIns="45720" rIns="91440" bIns="45720" rtlCol="0" anchor="ctr">
            <a:normAutofit fontScale="90000"/>
          </a:bodyPr>
          <a:lstStyle/>
          <a:p>
            <a:r>
              <a:rPr lang="en-IN" dirty="0">
                <a:solidFill>
                  <a:srgbClr val="C00000"/>
                </a:solidFill>
                <a:latin typeface="Times New Roman" panose="02020603050405020304" pitchFamily="18" charset="0"/>
                <a:cs typeface="Times New Roman" panose="02020603050405020304" pitchFamily="18" charset="0"/>
              </a:rPr>
              <a:t>Types of Social Media-2/2</a:t>
            </a:r>
          </a:p>
        </p:txBody>
      </p:sp>
      <p:sp>
        <p:nvSpPr>
          <p:cNvPr id="3" name="Content Placeholder 2">
            <a:extLst>
              <a:ext uri="{FF2B5EF4-FFF2-40B4-BE49-F238E27FC236}">
                <a16:creationId xmlns:a16="http://schemas.microsoft.com/office/drawing/2014/main" id="{7870A250-B223-FE55-DD83-44A954B8380D}"/>
              </a:ext>
            </a:extLst>
          </p:cNvPr>
          <p:cNvSpPr>
            <a:spLocks noGrp="1"/>
          </p:cNvSpPr>
          <p:nvPr>
            <p:ph idx="1"/>
          </p:nvPr>
        </p:nvSpPr>
        <p:spPr>
          <a:xfrm>
            <a:off x="838200" y="1116531"/>
            <a:ext cx="10515600" cy="5060432"/>
          </a:xfrm>
        </p:spPr>
        <p:txBody>
          <a:bodyPr>
            <a:normAutofit fontScale="85000" lnSpcReduction="10000"/>
          </a:bodyPr>
          <a:lstStyle/>
          <a:p>
            <a:r>
              <a:rPr lang="en-IN" dirty="0"/>
              <a:t> </a:t>
            </a:r>
            <a:r>
              <a:rPr lang="en-IN" b="1" dirty="0"/>
              <a:t>Forums</a:t>
            </a:r>
            <a:r>
              <a:rPr lang="en-IN" dirty="0"/>
              <a:t> </a:t>
            </a:r>
          </a:p>
          <a:p>
            <a:pPr lvl="1"/>
            <a:r>
              <a:rPr lang="en-IN" dirty="0"/>
              <a:t>online discussion sites where people can hold conversations in the form of posted messages</a:t>
            </a:r>
          </a:p>
          <a:p>
            <a:pPr lvl="1"/>
            <a:r>
              <a:rPr lang="en-US" dirty="0"/>
              <a:t>Topics are organized into threads that anyone can start</a:t>
            </a:r>
            <a:endParaRPr lang="en-IN" dirty="0"/>
          </a:p>
          <a:p>
            <a:pPr lvl="2"/>
            <a:r>
              <a:rPr lang="en-IN" dirty="0"/>
              <a:t>Reddit, Quora, Stack Overflow, XDA-Developers, </a:t>
            </a:r>
            <a:r>
              <a:rPr lang="en-IN" dirty="0" err="1"/>
              <a:t>GamesSpot</a:t>
            </a:r>
            <a:r>
              <a:rPr lang="en-IN" dirty="0"/>
              <a:t>, </a:t>
            </a:r>
            <a:r>
              <a:rPr lang="en-IN" dirty="0" err="1"/>
              <a:t>Volconvo</a:t>
            </a:r>
            <a:r>
              <a:rPr lang="en-IN" dirty="0"/>
              <a:t>, Perspectives</a:t>
            </a:r>
          </a:p>
          <a:p>
            <a:r>
              <a:rPr lang="en-IN" dirty="0"/>
              <a:t> </a:t>
            </a:r>
            <a:r>
              <a:rPr lang="en-IN" b="1" dirty="0"/>
              <a:t>Content communities </a:t>
            </a:r>
          </a:p>
          <a:p>
            <a:pPr lvl="1"/>
            <a:r>
              <a:rPr lang="en-IN" dirty="0"/>
              <a:t> </a:t>
            </a:r>
            <a:r>
              <a:rPr lang="en-US" dirty="0"/>
              <a:t>a group of people with common interests who come together for the purpose of creating, sharing, and consuming content</a:t>
            </a:r>
            <a:endParaRPr lang="en-IN" dirty="0"/>
          </a:p>
          <a:p>
            <a:pPr lvl="1"/>
            <a:r>
              <a:rPr lang="en-IN" dirty="0"/>
              <a:t>YouTube, Flickr, Facebook Groups, LinkedIn, Twitter, Pinterest, Quora,  Reddit , Medium, Slack Groups.</a:t>
            </a:r>
          </a:p>
          <a:p>
            <a:r>
              <a:rPr lang="en-IN" b="1" dirty="0"/>
              <a:t>Social Network Game</a:t>
            </a:r>
          </a:p>
          <a:p>
            <a:pPr lvl="1"/>
            <a:r>
              <a:rPr lang="en-US" dirty="0"/>
              <a:t>  Green Patch, Happy Farm, Mob Wars ,</a:t>
            </a:r>
            <a:r>
              <a:rPr lang="en-US" dirty="0" err="1"/>
              <a:t>FarmVille</a:t>
            </a:r>
            <a:r>
              <a:rPr lang="en-US" dirty="0"/>
              <a:t>, Mafia Wars, </a:t>
            </a:r>
            <a:r>
              <a:rPr lang="en-US" dirty="0" err="1"/>
              <a:t>Kantai</a:t>
            </a:r>
            <a:r>
              <a:rPr lang="en-US" dirty="0"/>
              <a:t> Collection, The Sims Social </a:t>
            </a:r>
            <a:endParaRPr lang="en-IN" dirty="0"/>
          </a:p>
          <a:p>
            <a:r>
              <a:rPr lang="en-IN" b="1" dirty="0"/>
              <a:t>Microblogging</a:t>
            </a:r>
          </a:p>
          <a:p>
            <a:pPr lvl="1"/>
            <a:r>
              <a:rPr lang="en-IN" dirty="0"/>
              <a:t>“is the practice of posting small pieces of digital content—which could be text, pictures, links, short videos, or other media—on the Internet”</a:t>
            </a:r>
          </a:p>
          <a:p>
            <a:pPr lvl="1"/>
            <a:r>
              <a:rPr lang="en-IN" dirty="0"/>
              <a:t>Twitter, Koo, Tumblr, </a:t>
            </a:r>
            <a:r>
              <a:rPr lang="en-IN" dirty="0" err="1"/>
              <a:t>Plurk</a:t>
            </a:r>
            <a:r>
              <a:rPr lang="en-IN" dirty="0"/>
              <a:t>, Twister, Gab , </a:t>
            </a:r>
            <a:r>
              <a:rPr lang="en-IN" dirty="0" err="1"/>
              <a:t>Micro.blog</a:t>
            </a:r>
            <a:r>
              <a:rPr lang="en-IN" dirty="0"/>
              <a:t> and </a:t>
            </a:r>
            <a:r>
              <a:rPr lang="en-IN" dirty="0" err="1"/>
              <a:t>Sina</a:t>
            </a:r>
            <a:r>
              <a:rPr lang="en-IN" dirty="0"/>
              <a:t> Weibo</a:t>
            </a:r>
          </a:p>
          <a:p>
            <a:endParaRPr lang="en-IN" dirty="0"/>
          </a:p>
        </p:txBody>
      </p:sp>
    </p:spTree>
    <p:extLst>
      <p:ext uri="{BB962C8B-B14F-4D97-AF65-F5344CB8AC3E}">
        <p14:creationId xmlns:p14="http://schemas.microsoft.com/office/powerpoint/2010/main" val="173822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8000" dirty="0">
                <a:solidFill>
                  <a:srgbClr val="C00000"/>
                </a:solidFill>
                <a:latin typeface="Bookman Old Style" panose="02050604050505020204" pitchFamily="18" charset="0"/>
              </a:rPr>
              <a:t>Social Media </a:t>
            </a:r>
          </a:p>
        </p:txBody>
      </p:sp>
      <p:sp>
        <p:nvSpPr>
          <p:cNvPr id="5" name="Subtitle 4"/>
          <p:cNvSpPr>
            <a:spLocks noGrp="1"/>
          </p:cNvSpPr>
          <p:nvPr>
            <p:ph type="subTitle" idx="1"/>
          </p:nvPr>
        </p:nvSpPr>
        <p:spPr/>
        <p:txBody>
          <a:bodyPr>
            <a:normAutofit/>
          </a:bodyPr>
          <a:lstStyle/>
          <a:p>
            <a:r>
              <a:rPr lang="en-IN" sz="3600" dirty="0">
                <a:solidFill>
                  <a:srgbClr val="00B0F0"/>
                </a:solidFill>
                <a:latin typeface="Book Antiqua" panose="02040602050305030304" pitchFamily="18" charset="0"/>
              </a:rPr>
              <a:t>Features/Characteristics</a:t>
            </a:r>
          </a:p>
        </p:txBody>
      </p:sp>
    </p:spTree>
    <p:extLst>
      <p:ext uri="{BB962C8B-B14F-4D97-AF65-F5344CB8AC3E}">
        <p14:creationId xmlns:p14="http://schemas.microsoft.com/office/powerpoint/2010/main" val="644736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6677</TotalTime>
  <Words>1346</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Book Antiqua</vt:lpstr>
      <vt:lpstr>Bookman Old Style</vt:lpstr>
      <vt:lpstr>Calibri</vt:lpstr>
      <vt:lpstr>Calibri Light</vt:lpstr>
      <vt:lpstr>Times New Roman</vt:lpstr>
      <vt:lpstr>Office Theme</vt:lpstr>
      <vt:lpstr>       ICT4D  Social Media For Development (SM4D)  </vt:lpstr>
      <vt:lpstr>Social Media </vt:lpstr>
      <vt:lpstr>Social Media: Definition</vt:lpstr>
      <vt:lpstr>Mass Media Vs Social Media</vt:lpstr>
      <vt:lpstr>*what do people do when in social media?</vt:lpstr>
      <vt:lpstr>Social Media </vt:lpstr>
      <vt:lpstr>Types of Social Media</vt:lpstr>
      <vt:lpstr>Types of Social Media-2/2</vt:lpstr>
      <vt:lpstr>Social Media </vt:lpstr>
      <vt:lpstr>Features of Social Media</vt:lpstr>
      <vt:lpstr>Social Media </vt:lpstr>
      <vt:lpstr>Developmental capabilities of Social Media</vt:lpstr>
      <vt:lpstr>PowerPoint Presentation</vt:lpstr>
      <vt:lpstr>PowerPoint Presentation</vt:lpstr>
      <vt:lpstr>Social Media for Development-1/2</vt:lpstr>
      <vt:lpstr>Social Media for Development-2/2</vt:lpstr>
      <vt:lpstr>Social Media </vt:lpstr>
      <vt:lpstr>Social Media – Challenges &amp; Issues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 8-9  Social Media For Development (SM4D)  </dc:title>
  <dc:creator>Pol Sc Help</dc:creator>
  <cp:lastModifiedBy>Pol Sc Help</cp:lastModifiedBy>
  <cp:revision>3</cp:revision>
  <dcterms:created xsi:type="dcterms:W3CDTF">2022-10-28T12:04:42Z</dcterms:created>
  <dcterms:modified xsi:type="dcterms:W3CDTF">2023-04-09T02:42:18Z</dcterms:modified>
</cp:coreProperties>
</file>