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70"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E641BF-F484-40F9-BC99-4BA9A452327F}" type="datetimeFigureOut">
              <a:rPr lang="en-IN" smtClean="0"/>
              <a:t>07-02-2023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D7007F-D578-4D97-B1C2-A0A459D4ECB4}" type="slidenum">
              <a:rPr lang="en-IN" smtClean="0"/>
              <a:t>‹#›</a:t>
            </a:fld>
            <a:endParaRPr lang="en-IN"/>
          </a:p>
        </p:txBody>
      </p:sp>
    </p:spTree>
    <p:extLst>
      <p:ext uri="{BB962C8B-B14F-4D97-AF65-F5344CB8AC3E}">
        <p14:creationId xmlns:p14="http://schemas.microsoft.com/office/powerpoint/2010/main" val="1165757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6ACE4CA-1434-4ED0-936A-C9A6E5653792}" type="datetime1">
              <a:rPr lang="en-IN" smtClean="0"/>
              <a:t>07-02-2023</a:t>
            </a:fld>
            <a:endParaRPr lang="en-IN"/>
          </a:p>
        </p:txBody>
      </p:sp>
      <p:sp>
        <p:nvSpPr>
          <p:cNvPr id="5" name="Footer Placeholder 4"/>
          <p:cNvSpPr>
            <a:spLocks noGrp="1"/>
          </p:cNvSpPr>
          <p:nvPr>
            <p:ph type="ftr" sz="quarter" idx="11"/>
          </p:nvPr>
        </p:nvSpPr>
        <p:spPr/>
        <p:txBody>
          <a:bodyPr/>
          <a:lstStyle/>
          <a:p>
            <a:r>
              <a:rPr lang="en-IN" smtClean="0"/>
              <a:t>Credits: https://dzone.com/refcardz/getting-started-domain-driven</a:t>
            </a:r>
            <a:endParaRPr lang="en-IN"/>
          </a:p>
        </p:txBody>
      </p:sp>
      <p:sp>
        <p:nvSpPr>
          <p:cNvPr id="6" name="Slide Number Placeholder 5"/>
          <p:cNvSpPr>
            <a:spLocks noGrp="1"/>
          </p:cNvSpPr>
          <p:nvPr>
            <p:ph type="sldNum" sz="quarter" idx="12"/>
          </p:nvPr>
        </p:nvSpPr>
        <p:spPr/>
        <p:txBody>
          <a:bodyPr/>
          <a:lstStyle/>
          <a:p>
            <a:fld id="{6FD3349C-275E-4F2F-A5F5-46A0F1C9CE85}" type="slidenum">
              <a:rPr lang="en-IN" smtClean="0"/>
              <a:t>‹#›</a:t>
            </a:fld>
            <a:endParaRPr lang="en-IN"/>
          </a:p>
        </p:txBody>
      </p:sp>
    </p:spTree>
    <p:extLst>
      <p:ext uri="{BB962C8B-B14F-4D97-AF65-F5344CB8AC3E}">
        <p14:creationId xmlns:p14="http://schemas.microsoft.com/office/powerpoint/2010/main" val="258222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4C7FECA-EADD-482C-9CB9-41E4546218E2}" type="datetime1">
              <a:rPr lang="en-IN" smtClean="0"/>
              <a:t>07-02-2023</a:t>
            </a:fld>
            <a:endParaRPr lang="en-IN"/>
          </a:p>
        </p:txBody>
      </p:sp>
      <p:sp>
        <p:nvSpPr>
          <p:cNvPr id="5" name="Footer Placeholder 4"/>
          <p:cNvSpPr>
            <a:spLocks noGrp="1"/>
          </p:cNvSpPr>
          <p:nvPr>
            <p:ph type="ftr" sz="quarter" idx="11"/>
          </p:nvPr>
        </p:nvSpPr>
        <p:spPr/>
        <p:txBody>
          <a:bodyPr/>
          <a:lstStyle/>
          <a:p>
            <a:r>
              <a:rPr lang="en-IN" smtClean="0"/>
              <a:t>Credits: https://dzone.com/refcardz/getting-started-domain-driven</a:t>
            </a:r>
            <a:endParaRPr lang="en-IN"/>
          </a:p>
        </p:txBody>
      </p:sp>
      <p:sp>
        <p:nvSpPr>
          <p:cNvPr id="6" name="Slide Number Placeholder 5"/>
          <p:cNvSpPr>
            <a:spLocks noGrp="1"/>
          </p:cNvSpPr>
          <p:nvPr>
            <p:ph type="sldNum" sz="quarter" idx="12"/>
          </p:nvPr>
        </p:nvSpPr>
        <p:spPr/>
        <p:txBody>
          <a:bodyPr/>
          <a:lstStyle/>
          <a:p>
            <a:fld id="{6FD3349C-275E-4F2F-A5F5-46A0F1C9CE85}" type="slidenum">
              <a:rPr lang="en-IN" smtClean="0"/>
              <a:t>‹#›</a:t>
            </a:fld>
            <a:endParaRPr lang="en-IN"/>
          </a:p>
        </p:txBody>
      </p:sp>
    </p:spTree>
    <p:extLst>
      <p:ext uri="{BB962C8B-B14F-4D97-AF65-F5344CB8AC3E}">
        <p14:creationId xmlns:p14="http://schemas.microsoft.com/office/powerpoint/2010/main" val="2521105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FEE7C4-3D19-49C6-8E25-130857CDF262}" type="datetime1">
              <a:rPr lang="en-IN" smtClean="0"/>
              <a:t>07-02-2023</a:t>
            </a:fld>
            <a:endParaRPr lang="en-IN"/>
          </a:p>
        </p:txBody>
      </p:sp>
      <p:sp>
        <p:nvSpPr>
          <p:cNvPr id="5" name="Footer Placeholder 4"/>
          <p:cNvSpPr>
            <a:spLocks noGrp="1"/>
          </p:cNvSpPr>
          <p:nvPr>
            <p:ph type="ftr" sz="quarter" idx="11"/>
          </p:nvPr>
        </p:nvSpPr>
        <p:spPr/>
        <p:txBody>
          <a:bodyPr/>
          <a:lstStyle/>
          <a:p>
            <a:r>
              <a:rPr lang="en-IN" smtClean="0"/>
              <a:t>Credits: https://dzone.com/refcardz/getting-started-domain-driven</a:t>
            </a:r>
            <a:endParaRPr lang="en-IN"/>
          </a:p>
        </p:txBody>
      </p:sp>
      <p:sp>
        <p:nvSpPr>
          <p:cNvPr id="6" name="Slide Number Placeholder 5"/>
          <p:cNvSpPr>
            <a:spLocks noGrp="1"/>
          </p:cNvSpPr>
          <p:nvPr>
            <p:ph type="sldNum" sz="quarter" idx="12"/>
          </p:nvPr>
        </p:nvSpPr>
        <p:spPr/>
        <p:txBody>
          <a:bodyPr/>
          <a:lstStyle/>
          <a:p>
            <a:fld id="{6FD3349C-275E-4F2F-A5F5-46A0F1C9CE85}" type="slidenum">
              <a:rPr lang="en-IN" smtClean="0"/>
              <a:t>‹#›</a:t>
            </a:fld>
            <a:endParaRPr lang="en-IN"/>
          </a:p>
        </p:txBody>
      </p:sp>
    </p:spTree>
    <p:extLst>
      <p:ext uri="{BB962C8B-B14F-4D97-AF65-F5344CB8AC3E}">
        <p14:creationId xmlns:p14="http://schemas.microsoft.com/office/powerpoint/2010/main" val="764076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11AB7C7-03C3-4A7E-B1FF-4806A561E4F8}" type="datetime1">
              <a:rPr lang="en-IN" smtClean="0"/>
              <a:t>07-02-2023</a:t>
            </a:fld>
            <a:endParaRPr lang="en-IN"/>
          </a:p>
        </p:txBody>
      </p:sp>
      <p:sp>
        <p:nvSpPr>
          <p:cNvPr id="5" name="Footer Placeholder 4"/>
          <p:cNvSpPr>
            <a:spLocks noGrp="1"/>
          </p:cNvSpPr>
          <p:nvPr>
            <p:ph type="ftr" sz="quarter" idx="11"/>
          </p:nvPr>
        </p:nvSpPr>
        <p:spPr/>
        <p:txBody>
          <a:bodyPr/>
          <a:lstStyle/>
          <a:p>
            <a:r>
              <a:rPr lang="en-IN" smtClean="0"/>
              <a:t>Credits: https://dzone.com/refcardz/getting-started-domain-driven</a:t>
            </a:r>
            <a:endParaRPr lang="en-IN"/>
          </a:p>
        </p:txBody>
      </p:sp>
      <p:sp>
        <p:nvSpPr>
          <p:cNvPr id="6" name="Slide Number Placeholder 5"/>
          <p:cNvSpPr>
            <a:spLocks noGrp="1"/>
          </p:cNvSpPr>
          <p:nvPr>
            <p:ph type="sldNum" sz="quarter" idx="12"/>
          </p:nvPr>
        </p:nvSpPr>
        <p:spPr/>
        <p:txBody>
          <a:bodyPr/>
          <a:lstStyle/>
          <a:p>
            <a:fld id="{6FD3349C-275E-4F2F-A5F5-46A0F1C9CE85}" type="slidenum">
              <a:rPr lang="en-IN" smtClean="0"/>
              <a:t>‹#›</a:t>
            </a:fld>
            <a:endParaRPr lang="en-IN"/>
          </a:p>
        </p:txBody>
      </p:sp>
    </p:spTree>
    <p:extLst>
      <p:ext uri="{BB962C8B-B14F-4D97-AF65-F5344CB8AC3E}">
        <p14:creationId xmlns:p14="http://schemas.microsoft.com/office/powerpoint/2010/main" val="1086438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1326D0-2D66-402E-85CE-90A3C46CCC68}" type="datetime1">
              <a:rPr lang="en-IN" smtClean="0"/>
              <a:t>07-02-2023</a:t>
            </a:fld>
            <a:endParaRPr lang="en-IN"/>
          </a:p>
        </p:txBody>
      </p:sp>
      <p:sp>
        <p:nvSpPr>
          <p:cNvPr id="5" name="Footer Placeholder 4"/>
          <p:cNvSpPr>
            <a:spLocks noGrp="1"/>
          </p:cNvSpPr>
          <p:nvPr>
            <p:ph type="ftr" sz="quarter" idx="11"/>
          </p:nvPr>
        </p:nvSpPr>
        <p:spPr/>
        <p:txBody>
          <a:bodyPr/>
          <a:lstStyle/>
          <a:p>
            <a:r>
              <a:rPr lang="en-IN" smtClean="0"/>
              <a:t>Credits: https://dzone.com/refcardz/getting-started-domain-driven</a:t>
            </a:r>
            <a:endParaRPr lang="en-IN"/>
          </a:p>
        </p:txBody>
      </p:sp>
      <p:sp>
        <p:nvSpPr>
          <p:cNvPr id="6" name="Slide Number Placeholder 5"/>
          <p:cNvSpPr>
            <a:spLocks noGrp="1"/>
          </p:cNvSpPr>
          <p:nvPr>
            <p:ph type="sldNum" sz="quarter" idx="12"/>
          </p:nvPr>
        </p:nvSpPr>
        <p:spPr/>
        <p:txBody>
          <a:bodyPr/>
          <a:lstStyle/>
          <a:p>
            <a:fld id="{6FD3349C-275E-4F2F-A5F5-46A0F1C9CE85}" type="slidenum">
              <a:rPr lang="en-IN" smtClean="0"/>
              <a:t>‹#›</a:t>
            </a:fld>
            <a:endParaRPr lang="en-IN"/>
          </a:p>
        </p:txBody>
      </p:sp>
    </p:spTree>
    <p:extLst>
      <p:ext uri="{BB962C8B-B14F-4D97-AF65-F5344CB8AC3E}">
        <p14:creationId xmlns:p14="http://schemas.microsoft.com/office/powerpoint/2010/main" val="4219883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B3AE196-6222-4E8A-AECE-391CCC8632FC}" type="datetime1">
              <a:rPr lang="en-IN" smtClean="0"/>
              <a:t>07-02-2023</a:t>
            </a:fld>
            <a:endParaRPr lang="en-IN"/>
          </a:p>
        </p:txBody>
      </p:sp>
      <p:sp>
        <p:nvSpPr>
          <p:cNvPr id="6" name="Footer Placeholder 5"/>
          <p:cNvSpPr>
            <a:spLocks noGrp="1"/>
          </p:cNvSpPr>
          <p:nvPr>
            <p:ph type="ftr" sz="quarter" idx="11"/>
          </p:nvPr>
        </p:nvSpPr>
        <p:spPr/>
        <p:txBody>
          <a:bodyPr/>
          <a:lstStyle/>
          <a:p>
            <a:r>
              <a:rPr lang="en-IN" smtClean="0"/>
              <a:t>Credits: https://dzone.com/refcardz/getting-started-domain-driven</a:t>
            </a:r>
            <a:endParaRPr lang="en-IN"/>
          </a:p>
        </p:txBody>
      </p:sp>
      <p:sp>
        <p:nvSpPr>
          <p:cNvPr id="7" name="Slide Number Placeholder 6"/>
          <p:cNvSpPr>
            <a:spLocks noGrp="1"/>
          </p:cNvSpPr>
          <p:nvPr>
            <p:ph type="sldNum" sz="quarter" idx="12"/>
          </p:nvPr>
        </p:nvSpPr>
        <p:spPr/>
        <p:txBody>
          <a:bodyPr/>
          <a:lstStyle/>
          <a:p>
            <a:fld id="{6FD3349C-275E-4F2F-A5F5-46A0F1C9CE85}" type="slidenum">
              <a:rPr lang="en-IN" smtClean="0"/>
              <a:t>‹#›</a:t>
            </a:fld>
            <a:endParaRPr lang="en-IN"/>
          </a:p>
        </p:txBody>
      </p:sp>
    </p:spTree>
    <p:extLst>
      <p:ext uri="{BB962C8B-B14F-4D97-AF65-F5344CB8AC3E}">
        <p14:creationId xmlns:p14="http://schemas.microsoft.com/office/powerpoint/2010/main" val="944747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3CC329F-D910-4E60-BBD4-0E9C74ECC916}" type="datetime1">
              <a:rPr lang="en-IN" smtClean="0"/>
              <a:t>07-02-2023</a:t>
            </a:fld>
            <a:endParaRPr lang="en-IN"/>
          </a:p>
        </p:txBody>
      </p:sp>
      <p:sp>
        <p:nvSpPr>
          <p:cNvPr id="8" name="Footer Placeholder 7"/>
          <p:cNvSpPr>
            <a:spLocks noGrp="1"/>
          </p:cNvSpPr>
          <p:nvPr>
            <p:ph type="ftr" sz="quarter" idx="11"/>
          </p:nvPr>
        </p:nvSpPr>
        <p:spPr/>
        <p:txBody>
          <a:bodyPr/>
          <a:lstStyle/>
          <a:p>
            <a:r>
              <a:rPr lang="en-IN" smtClean="0"/>
              <a:t>Credits: https://dzone.com/refcardz/getting-started-domain-driven</a:t>
            </a:r>
            <a:endParaRPr lang="en-IN"/>
          </a:p>
        </p:txBody>
      </p:sp>
      <p:sp>
        <p:nvSpPr>
          <p:cNvPr id="9" name="Slide Number Placeholder 8"/>
          <p:cNvSpPr>
            <a:spLocks noGrp="1"/>
          </p:cNvSpPr>
          <p:nvPr>
            <p:ph type="sldNum" sz="quarter" idx="12"/>
          </p:nvPr>
        </p:nvSpPr>
        <p:spPr/>
        <p:txBody>
          <a:bodyPr/>
          <a:lstStyle/>
          <a:p>
            <a:fld id="{6FD3349C-275E-4F2F-A5F5-46A0F1C9CE85}" type="slidenum">
              <a:rPr lang="en-IN" smtClean="0"/>
              <a:t>‹#›</a:t>
            </a:fld>
            <a:endParaRPr lang="en-IN"/>
          </a:p>
        </p:txBody>
      </p:sp>
    </p:spTree>
    <p:extLst>
      <p:ext uri="{BB962C8B-B14F-4D97-AF65-F5344CB8AC3E}">
        <p14:creationId xmlns:p14="http://schemas.microsoft.com/office/powerpoint/2010/main" val="3037774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104AA62-B621-4C63-8C14-3FE36A4D91AC}" type="datetime1">
              <a:rPr lang="en-IN" smtClean="0"/>
              <a:t>07-02-2023</a:t>
            </a:fld>
            <a:endParaRPr lang="en-IN"/>
          </a:p>
        </p:txBody>
      </p:sp>
      <p:sp>
        <p:nvSpPr>
          <p:cNvPr id="4" name="Footer Placeholder 3"/>
          <p:cNvSpPr>
            <a:spLocks noGrp="1"/>
          </p:cNvSpPr>
          <p:nvPr>
            <p:ph type="ftr" sz="quarter" idx="11"/>
          </p:nvPr>
        </p:nvSpPr>
        <p:spPr/>
        <p:txBody>
          <a:bodyPr/>
          <a:lstStyle/>
          <a:p>
            <a:r>
              <a:rPr lang="en-IN" smtClean="0"/>
              <a:t>Credits: https://dzone.com/refcardz/getting-started-domain-driven</a:t>
            </a:r>
            <a:endParaRPr lang="en-IN"/>
          </a:p>
        </p:txBody>
      </p:sp>
      <p:sp>
        <p:nvSpPr>
          <p:cNvPr id="5" name="Slide Number Placeholder 4"/>
          <p:cNvSpPr>
            <a:spLocks noGrp="1"/>
          </p:cNvSpPr>
          <p:nvPr>
            <p:ph type="sldNum" sz="quarter" idx="12"/>
          </p:nvPr>
        </p:nvSpPr>
        <p:spPr/>
        <p:txBody>
          <a:bodyPr/>
          <a:lstStyle/>
          <a:p>
            <a:fld id="{6FD3349C-275E-4F2F-A5F5-46A0F1C9CE85}" type="slidenum">
              <a:rPr lang="en-IN" smtClean="0"/>
              <a:t>‹#›</a:t>
            </a:fld>
            <a:endParaRPr lang="en-IN"/>
          </a:p>
        </p:txBody>
      </p:sp>
    </p:spTree>
    <p:extLst>
      <p:ext uri="{BB962C8B-B14F-4D97-AF65-F5344CB8AC3E}">
        <p14:creationId xmlns:p14="http://schemas.microsoft.com/office/powerpoint/2010/main" val="23981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E7E398-DE95-4802-AAF1-0B4AC04295AA}" type="datetime1">
              <a:rPr lang="en-IN" smtClean="0"/>
              <a:t>07-02-2023</a:t>
            </a:fld>
            <a:endParaRPr lang="en-IN"/>
          </a:p>
        </p:txBody>
      </p:sp>
      <p:sp>
        <p:nvSpPr>
          <p:cNvPr id="3" name="Footer Placeholder 2"/>
          <p:cNvSpPr>
            <a:spLocks noGrp="1"/>
          </p:cNvSpPr>
          <p:nvPr>
            <p:ph type="ftr" sz="quarter" idx="11"/>
          </p:nvPr>
        </p:nvSpPr>
        <p:spPr/>
        <p:txBody>
          <a:bodyPr/>
          <a:lstStyle/>
          <a:p>
            <a:r>
              <a:rPr lang="en-IN" smtClean="0"/>
              <a:t>Credits: https://dzone.com/refcardz/getting-started-domain-driven</a:t>
            </a:r>
            <a:endParaRPr lang="en-IN"/>
          </a:p>
        </p:txBody>
      </p:sp>
      <p:sp>
        <p:nvSpPr>
          <p:cNvPr id="4" name="Slide Number Placeholder 3"/>
          <p:cNvSpPr>
            <a:spLocks noGrp="1"/>
          </p:cNvSpPr>
          <p:nvPr>
            <p:ph type="sldNum" sz="quarter" idx="12"/>
          </p:nvPr>
        </p:nvSpPr>
        <p:spPr/>
        <p:txBody>
          <a:bodyPr/>
          <a:lstStyle/>
          <a:p>
            <a:fld id="{6FD3349C-275E-4F2F-A5F5-46A0F1C9CE85}" type="slidenum">
              <a:rPr lang="en-IN" smtClean="0"/>
              <a:t>‹#›</a:t>
            </a:fld>
            <a:endParaRPr lang="en-IN"/>
          </a:p>
        </p:txBody>
      </p:sp>
    </p:spTree>
    <p:extLst>
      <p:ext uri="{BB962C8B-B14F-4D97-AF65-F5344CB8AC3E}">
        <p14:creationId xmlns:p14="http://schemas.microsoft.com/office/powerpoint/2010/main" val="3105690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75F3C9-C29A-4A44-B9B8-E00A9DF7CEC8}" type="datetime1">
              <a:rPr lang="en-IN" smtClean="0"/>
              <a:t>07-02-2023</a:t>
            </a:fld>
            <a:endParaRPr lang="en-IN"/>
          </a:p>
        </p:txBody>
      </p:sp>
      <p:sp>
        <p:nvSpPr>
          <p:cNvPr id="6" name="Footer Placeholder 5"/>
          <p:cNvSpPr>
            <a:spLocks noGrp="1"/>
          </p:cNvSpPr>
          <p:nvPr>
            <p:ph type="ftr" sz="quarter" idx="11"/>
          </p:nvPr>
        </p:nvSpPr>
        <p:spPr/>
        <p:txBody>
          <a:bodyPr/>
          <a:lstStyle/>
          <a:p>
            <a:r>
              <a:rPr lang="en-IN" smtClean="0"/>
              <a:t>Credits: https://dzone.com/refcardz/getting-started-domain-driven</a:t>
            </a:r>
            <a:endParaRPr lang="en-IN"/>
          </a:p>
        </p:txBody>
      </p:sp>
      <p:sp>
        <p:nvSpPr>
          <p:cNvPr id="7" name="Slide Number Placeholder 6"/>
          <p:cNvSpPr>
            <a:spLocks noGrp="1"/>
          </p:cNvSpPr>
          <p:nvPr>
            <p:ph type="sldNum" sz="quarter" idx="12"/>
          </p:nvPr>
        </p:nvSpPr>
        <p:spPr/>
        <p:txBody>
          <a:bodyPr/>
          <a:lstStyle/>
          <a:p>
            <a:fld id="{6FD3349C-275E-4F2F-A5F5-46A0F1C9CE85}" type="slidenum">
              <a:rPr lang="en-IN" smtClean="0"/>
              <a:t>‹#›</a:t>
            </a:fld>
            <a:endParaRPr lang="en-IN"/>
          </a:p>
        </p:txBody>
      </p:sp>
    </p:spTree>
    <p:extLst>
      <p:ext uri="{BB962C8B-B14F-4D97-AF65-F5344CB8AC3E}">
        <p14:creationId xmlns:p14="http://schemas.microsoft.com/office/powerpoint/2010/main" val="305734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253C0E-A6E0-4BFA-8C89-F9EB85F22120}" type="datetime1">
              <a:rPr lang="en-IN" smtClean="0"/>
              <a:t>07-02-2023</a:t>
            </a:fld>
            <a:endParaRPr lang="en-IN"/>
          </a:p>
        </p:txBody>
      </p:sp>
      <p:sp>
        <p:nvSpPr>
          <p:cNvPr id="6" name="Footer Placeholder 5"/>
          <p:cNvSpPr>
            <a:spLocks noGrp="1"/>
          </p:cNvSpPr>
          <p:nvPr>
            <p:ph type="ftr" sz="quarter" idx="11"/>
          </p:nvPr>
        </p:nvSpPr>
        <p:spPr/>
        <p:txBody>
          <a:bodyPr/>
          <a:lstStyle/>
          <a:p>
            <a:r>
              <a:rPr lang="en-IN" smtClean="0"/>
              <a:t>Credits: https://dzone.com/refcardz/getting-started-domain-driven</a:t>
            </a:r>
            <a:endParaRPr lang="en-IN"/>
          </a:p>
        </p:txBody>
      </p:sp>
      <p:sp>
        <p:nvSpPr>
          <p:cNvPr id="7" name="Slide Number Placeholder 6"/>
          <p:cNvSpPr>
            <a:spLocks noGrp="1"/>
          </p:cNvSpPr>
          <p:nvPr>
            <p:ph type="sldNum" sz="quarter" idx="12"/>
          </p:nvPr>
        </p:nvSpPr>
        <p:spPr/>
        <p:txBody>
          <a:bodyPr/>
          <a:lstStyle/>
          <a:p>
            <a:fld id="{6FD3349C-275E-4F2F-A5F5-46A0F1C9CE85}" type="slidenum">
              <a:rPr lang="en-IN" smtClean="0"/>
              <a:t>‹#›</a:t>
            </a:fld>
            <a:endParaRPr lang="en-IN"/>
          </a:p>
        </p:txBody>
      </p:sp>
    </p:spTree>
    <p:extLst>
      <p:ext uri="{BB962C8B-B14F-4D97-AF65-F5344CB8AC3E}">
        <p14:creationId xmlns:p14="http://schemas.microsoft.com/office/powerpoint/2010/main" val="3524290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2C492B-BCAB-4115-9CF6-D4908CAEAF04}" type="datetime1">
              <a:rPr lang="en-IN" smtClean="0"/>
              <a:t>07-02-2023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Credits: https://dzone.com/refcardz/getting-started-domain-driven</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D3349C-275E-4F2F-A5F5-46A0F1C9CE85}" type="slidenum">
              <a:rPr lang="en-IN" smtClean="0"/>
              <a:t>‹#›</a:t>
            </a:fld>
            <a:endParaRPr lang="en-IN"/>
          </a:p>
        </p:txBody>
      </p:sp>
    </p:spTree>
    <p:extLst>
      <p:ext uri="{BB962C8B-B14F-4D97-AF65-F5344CB8AC3E}">
        <p14:creationId xmlns:p14="http://schemas.microsoft.com/office/powerpoint/2010/main" val="2418097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martinfowler.com/bliki/DomainDrivenDesign.html" TargetMode="External"/><Relationship Id="rId7" Type="http://schemas.openxmlformats.org/officeDocument/2006/relationships/hyperlink" Target="https://medium.com/microtica/the-concept-of-domain-driven-design-explained-3184c0fd7c3f" TargetMode="External"/><Relationship Id="rId2" Type="http://schemas.openxmlformats.org/officeDocument/2006/relationships/hyperlink" Target="https://dzone.com/refcardz/getting-started-domain-driven" TargetMode="External"/><Relationship Id="rId1" Type="http://schemas.openxmlformats.org/officeDocument/2006/relationships/slideLayout" Target="../slideLayouts/slideLayout2.xml"/><Relationship Id="rId6" Type="http://schemas.openxmlformats.org/officeDocument/2006/relationships/hyperlink" Target="https://www.ibm.com/garage/method/practices/code/domain-driven-design/" TargetMode="External"/><Relationship Id="rId5" Type="http://schemas.openxmlformats.org/officeDocument/2006/relationships/hyperlink" Target="https://medium.com/ssense-tech/domain-driven-design-everything-you-always-wanted-to-know-about-it-but-were-afraid-to-ask-a85e7b74497a" TargetMode="External"/><Relationship Id="rId4" Type="http://schemas.openxmlformats.org/officeDocument/2006/relationships/hyperlink" Target="https://dannorth.net/whats-in-a-stor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zone.com/refcardz/getting-started-domain-driven" TargetMode="External"/><Relationship Id="rId2" Type="http://schemas.openxmlformats.org/officeDocument/2006/relationships/hyperlink" Target="https://www.amazon.com/gp/product/0321125215/ref=as_li_tl?ie=UTF8&amp;camp=1789&amp;creative=9325&amp;creativeASIN=0321125215&amp;linkCode=as2&amp;tag=martinfowlerc-2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martinfowler.com/bliki/DomainDrivenDesign.html" TargetMode="External"/><Relationship Id="rId2" Type="http://schemas.openxmlformats.org/officeDocument/2006/relationships/hyperlink" Target="https://dzone.com/refcardz/getting-started-domain-driven" TargetMode="External"/><Relationship Id="rId1" Type="http://schemas.openxmlformats.org/officeDocument/2006/relationships/slideLayout" Target="../slideLayouts/slideLayout2.xml"/><Relationship Id="rId4" Type="http://schemas.openxmlformats.org/officeDocument/2006/relationships/hyperlink" Target="https://dannorth.net/whats-in-a-story/"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martinfowler.com/bliki/DomainDrivenDesign.html" TargetMode="External"/><Relationship Id="rId2" Type="http://schemas.openxmlformats.org/officeDocument/2006/relationships/hyperlink" Target="https://dzone.com/refcardz/getting-started-domain-driven" TargetMode="External"/><Relationship Id="rId1" Type="http://schemas.openxmlformats.org/officeDocument/2006/relationships/slideLayout" Target="../slideLayouts/slideLayout2.xml"/><Relationship Id="rId4" Type="http://schemas.openxmlformats.org/officeDocument/2006/relationships/hyperlink" Target="https://dannorth.net/whats-in-a-stor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Domain-Driven Design</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68869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Bounded Context</a:t>
            </a:r>
            <a:endParaRPr lang="en-IN" dirty="0"/>
          </a:p>
        </p:txBody>
      </p:sp>
      <p:sp>
        <p:nvSpPr>
          <p:cNvPr id="3" name="Content Placeholder 2"/>
          <p:cNvSpPr>
            <a:spLocks noGrp="1"/>
          </p:cNvSpPr>
          <p:nvPr>
            <p:ph idx="1"/>
          </p:nvPr>
        </p:nvSpPr>
        <p:spPr>
          <a:xfrm>
            <a:off x="467544" y="1124744"/>
            <a:ext cx="8229600" cy="4713387"/>
          </a:xfrm>
        </p:spPr>
        <p:txBody>
          <a:bodyPr>
            <a:noAutofit/>
          </a:bodyPr>
          <a:lstStyle/>
          <a:p>
            <a:r>
              <a:rPr lang="en-IN" sz="2400" b="1" dirty="0"/>
              <a:t>Bounded Context</a:t>
            </a:r>
            <a:r>
              <a:rPr lang="en-IN" sz="2400" dirty="0"/>
              <a:t>: A description of a boundary (typically a subsystem, or the work of a specific team) within which a particular model is defined and applicable.</a:t>
            </a:r>
          </a:p>
          <a:p>
            <a:endParaRPr lang="en-IN" sz="2400" dirty="0" smtClean="0"/>
          </a:p>
          <a:p>
            <a:r>
              <a:rPr lang="en-IN" sz="2400" dirty="0" smtClean="0"/>
              <a:t>Bounded </a:t>
            </a:r>
            <a:r>
              <a:rPr lang="en-IN" sz="2400" dirty="0"/>
              <a:t>Context is a central pattern in Domain-Driven Design</a:t>
            </a:r>
            <a:r>
              <a:rPr lang="en-IN" sz="2400" dirty="0" smtClean="0"/>
              <a:t>.</a:t>
            </a:r>
          </a:p>
          <a:p>
            <a:endParaRPr lang="en-IN" sz="2400" dirty="0" smtClean="0"/>
          </a:p>
          <a:p>
            <a:r>
              <a:rPr lang="en-IN" sz="2400" dirty="0" smtClean="0"/>
              <a:t> </a:t>
            </a:r>
            <a:r>
              <a:rPr lang="en-IN" sz="2400" dirty="0"/>
              <a:t>It is the focus of DDD's strategic design section which is all about dealing with large models and teams</a:t>
            </a:r>
            <a:r>
              <a:rPr lang="en-IN" sz="2400" dirty="0" smtClean="0"/>
              <a:t>.</a:t>
            </a:r>
          </a:p>
          <a:p>
            <a:endParaRPr lang="en-IN" sz="2400" dirty="0" smtClean="0"/>
          </a:p>
          <a:p>
            <a:r>
              <a:rPr lang="en-IN" sz="2400" dirty="0"/>
              <a:t>DD deals with large models by dividing them into different Bounded Contexts and being explicit about their interrelationships.</a:t>
            </a:r>
          </a:p>
        </p:txBody>
      </p:sp>
      <p:sp>
        <p:nvSpPr>
          <p:cNvPr id="4" name="TextBox 3"/>
          <p:cNvSpPr txBox="1"/>
          <p:nvPr/>
        </p:nvSpPr>
        <p:spPr>
          <a:xfrm>
            <a:off x="323528" y="6525344"/>
            <a:ext cx="5203476" cy="369332"/>
          </a:xfrm>
          <a:prstGeom prst="rect">
            <a:avLst/>
          </a:prstGeom>
          <a:noFill/>
        </p:spPr>
        <p:txBody>
          <a:bodyPr wrap="none" rtlCol="0">
            <a:spAutoFit/>
          </a:bodyPr>
          <a:lstStyle/>
          <a:p>
            <a:r>
              <a:rPr lang="en-IN" dirty="0"/>
              <a:t>https://martinfowler.com/bliki/BoundedContext.html</a:t>
            </a:r>
          </a:p>
        </p:txBody>
      </p:sp>
    </p:spTree>
    <p:extLst>
      <p:ext uri="{BB962C8B-B14F-4D97-AF65-F5344CB8AC3E}">
        <p14:creationId xmlns:p14="http://schemas.microsoft.com/office/powerpoint/2010/main" val="35648645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Bounded Context</a:t>
            </a:r>
            <a:endParaRPr lang="en-IN" dirty="0"/>
          </a:p>
        </p:txBody>
      </p:sp>
      <p:sp>
        <p:nvSpPr>
          <p:cNvPr id="4" name="Content Placeholder 3"/>
          <p:cNvSpPr>
            <a:spLocks noGrp="1"/>
          </p:cNvSpPr>
          <p:nvPr>
            <p:ph idx="1"/>
          </p:nvPr>
        </p:nvSpPr>
        <p:spPr/>
        <p:txBody>
          <a:bodyPr/>
          <a:lstStyle/>
          <a:p>
            <a:endParaRPr lang="en-IN"/>
          </a:p>
        </p:txBody>
      </p:sp>
      <p:pic>
        <p:nvPicPr>
          <p:cNvPr id="1026" name="Picture 2" descr="https://martinfowler.com/bliki/images/boundedContext/ske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742" y="1628800"/>
            <a:ext cx="7353300" cy="455295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23528" y="6525344"/>
            <a:ext cx="5203476" cy="369332"/>
          </a:xfrm>
          <a:prstGeom prst="rect">
            <a:avLst/>
          </a:prstGeom>
          <a:noFill/>
        </p:spPr>
        <p:txBody>
          <a:bodyPr wrap="none" rtlCol="0">
            <a:spAutoFit/>
          </a:bodyPr>
          <a:lstStyle/>
          <a:p>
            <a:r>
              <a:rPr lang="en-IN" dirty="0"/>
              <a:t>https://martinfowler.com/bliki/BoundedContext.html</a:t>
            </a:r>
          </a:p>
        </p:txBody>
      </p:sp>
    </p:spTree>
    <p:extLst>
      <p:ext uri="{BB962C8B-B14F-4D97-AF65-F5344CB8AC3E}">
        <p14:creationId xmlns:p14="http://schemas.microsoft.com/office/powerpoint/2010/main" val="26954233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Bounded Context</a:t>
            </a:r>
            <a:endParaRPr lang="en-IN" dirty="0"/>
          </a:p>
        </p:txBody>
      </p:sp>
      <p:sp>
        <p:nvSpPr>
          <p:cNvPr id="3" name="Content Placeholder 2"/>
          <p:cNvSpPr>
            <a:spLocks noGrp="1"/>
          </p:cNvSpPr>
          <p:nvPr>
            <p:ph idx="1"/>
          </p:nvPr>
        </p:nvSpPr>
        <p:spPr>
          <a:xfrm>
            <a:off x="467544" y="1484784"/>
            <a:ext cx="8229600" cy="4525963"/>
          </a:xfrm>
        </p:spPr>
        <p:txBody>
          <a:bodyPr>
            <a:noAutofit/>
          </a:bodyPr>
          <a:lstStyle/>
          <a:p>
            <a:r>
              <a:rPr lang="en-IN" sz="2400" dirty="0" smtClean="0"/>
              <a:t>In electricity </a:t>
            </a:r>
            <a:r>
              <a:rPr lang="en-IN" sz="2400" dirty="0"/>
              <a:t>utility - here the word "meter" meant subtly different things to different parts of the organization</a:t>
            </a:r>
            <a:r>
              <a:rPr lang="en-IN" sz="2400" dirty="0" smtClean="0"/>
              <a:t>:</a:t>
            </a:r>
          </a:p>
          <a:p>
            <a:pPr lvl="1"/>
            <a:r>
              <a:rPr lang="en-IN" sz="2400" dirty="0" smtClean="0"/>
              <a:t>was </a:t>
            </a:r>
            <a:r>
              <a:rPr lang="en-IN" sz="2400" dirty="0"/>
              <a:t>it the connection between the grid and a </a:t>
            </a:r>
            <a:r>
              <a:rPr lang="en-IN" sz="2400" dirty="0" smtClean="0"/>
              <a:t>location,</a:t>
            </a:r>
          </a:p>
          <a:p>
            <a:pPr lvl="1"/>
            <a:r>
              <a:rPr lang="en-IN" sz="2400" dirty="0" smtClean="0"/>
              <a:t>the </a:t>
            </a:r>
            <a:r>
              <a:rPr lang="en-IN" sz="2400" dirty="0"/>
              <a:t>grid and a customer</a:t>
            </a:r>
            <a:r>
              <a:rPr lang="en-IN" sz="2400" dirty="0" smtClean="0"/>
              <a:t>,</a:t>
            </a:r>
          </a:p>
          <a:p>
            <a:pPr lvl="1"/>
            <a:r>
              <a:rPr lang="en-IN" sz="2400" dirty="0" smtClean="0"/>
              <a:t> </a:t>
            </a:r>
            <a:r>
              <a:rPr lang="en-IN" sz="2400" dirty="0"/>
              <a:t>the physical meter itself (which could be replaced if faulty). </a:t>
            </a:r>
          </a:p>
          <a:p>
            <a:pPr lvl="1"/>
            <a:endParaRPr lang="en-IN" sz="2400" dirty="0" smtClean="0"/>
          </a:p>
          <a:p>
            <a:endParaRPr lang="en-IN" sz="2400" dirty="0" smtClean="0"/>
          </a:p>
          <a:p>
            <a:r>
              <a:rPr lang="en-IN" sz="2400" smtClean="0"/>
              <a:t>This </a:t>
            </a:r>
            <a:r>
              <a:rPr lang="en-IN" sz="2400" dirty="0"/>
              <a:t>confusion recur with </a:t>
            </a:r>
            <a:r>
              <a:rPr lang="en-IN" sz="2400" dirty="0" err="1"/>
              <a:t>polysemes</a:t>
            </a:r>
            <a:r>
              <a:rPr lang="en-IN" sz="2400" dirty="0"/>
              <a:t> like "Customer" and "Product".</a:t>
            </a:r>
          </a:p>
        </p:txBody>
      </p:sp>
      <p:sp>
        <p:nvSpPr>
          <p:cNvPr id="4" name="TextBox 3"/>
          <p:cNvSpPr txBox="1"/>
          <p:nvPr/>
        </p:nvSpPr>
        <p:spPr>
          <a:xfrm>
            <a:off x="323528" y="6525344"/>
            <a:ext cx="5203476" cy="369332"/>
          </a:xfrm>
          <a:prstGeom prst="rect">
            <a:avLst/>
          </a:prstGeom>
          <a:noFill/>
        </p:spPr>
        <p:txBody>
          <a:bodyPr wrap="none" rtlCol="0">
            <a:spAutoFit/>
          </a:bodyPr>
          <a:lstStyle/>
          <a:p>
            <a:r>
              <a:rPr lang="en-IN" dirty="0"/>
              <a:t>https://martinfowler.com/bliki/BoundedContext.html</a:t>
            </a:r>
          </a:p>
        </p:txBody>
      </p:sp>
    </p:spTree>
    <p:extLst>
      <p:ext uri="{BB962C8B-B14F-4D97-AF65-F5344CB8AC3E}">
        <p14:creationId xmlns:p14="http://schemas.microsoft.com/office/powerpoint/2010/main" val="3991631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dirty="0"/>
              <a:t>Bounded Contexts</a:t>
            </a:r>
            <a:br>
              <a:rPr lang="en-IN" dirty="0"/>
            </a:br>
            <a:endParaRPr lang="en-IN" dirty="0"/>
          </a:p>
        </p:txBody>
      </p:sp>
      <p:sp>
        <p:nvSpPr>
          <p:cNvPr id="3" name="Content Placeholder 2"/>
          <p:cNvSpPr>
            <a:spLocks noGrp="1"/>
          </p:cNvSpPr>
          <p:nvPr>
            <p:ph idx="1"/>
          </p:nvPr>
        </p:nvSpPr>
        <p:spPr>
          <a:xfrm>
            <a:off x="457200" y="1268760"/>
            <a:ext cx="8229600" cy="4857403"/>
          </a:xfrm>
        </p:spPr>
        <p:txBody>
          <a:bodyPr>
            <a:normAutofit fontScale="62500" lnSpcReduction="20000"/>
          </a:bodyPr>
          <a:lstStyle/>
          <a:p>
            <a:r>
              <a:rPr lang="en-IN" dirty="0"/>
              <a:t>For each model, deliberately and explicitly define the context in which it exists. There are no rules to creating a context, but it is important that everyone understands the boundary conditions of the context.</a:t>
            </a:r>
          </a:p>
          <a:p>
            <a:endParaRPr lang="en-IN" dirty="0" smtClean="0"/>
          </a:p>
          <a:p>
            <a:r>
              <a:rPr lang="en-IN" dirty="0" smtClean="0"/>
              <a:t>Contexts </a:t>
            </a:r>
            <a:r>
              <a:rPr lang="en-IN" dirty="0"/>
              <a:t>can be created from (but not limited to) the </a:t>
            </a:r>
            <a:r>
              <a:rPr lang="en-IN" dirty="0" smtClean="0"/>
              <a:t>following: </a:t>
            </a:r>
          </a:p>
          <a:p>
            <a:pPr lvl="1"/>
            <a:r>
              <a:rPr lang="en-IN" dirty="0" smtClean="0"/>
              <a:t>how </a:t>
            </a:r>
            <a:r>
              <a:rPr lang="en-IN" dirty="0"/>
              <a:t>teams are organized</a:t>
            </a:r>
          </a:p>
          <a:p>
            <a:pPr lvl="1"/>
            <a:r>
              <a:rPr lang="en-IN" dirty="0"/>
              <a:t>the structure and layout of the code base</a:t>
            </a:r>
          </a:p>
          <a:p>
            <a:pPr lvl="1"/>
            <a:r>
              <a:rPr lang="en-IN" dirty="0" smtClean="0"/>
              <a:t>usage </a:t>
            </a:r>
            <a:r>
              <a:rPr lang="en-IN" dirty="0"/>
              <a:t>within a specific part of the domain</a:t>
            </a:r>
          </a:p>
          <a:p>
            <a:endParaRPr lang="en-IN" dirty="0" smtClean="0"/>
          </a:p>
          <a:p>
            <a:r>
              <a:rPr lang="en-IN" dirty="0" smtClean="0"/>
              <a:t>Aim </a:t>
            </a:r>
            <a:r>
              <a:rPr lang="en-IN" dirty="0"/>
              <a:t>for consistency and unity inside the context and don't be distracted by how the model is used outside the context. </a:t>
            </a:r>
            <a:endParaRPr lang="en-IN" dirty="0" smtClean="0"/>
          </a:p>
          <a:p>
            <a:endParaRPr lang="en-IN" dirty="0" smtClean="0"/>
          </a:p>
          <a:p>
            <a:r>
              <a:rPr lang="en-IN" dirty="0" smtClean="0"/>
              <a:t>Other </a:t>
            </a:r>
            <a:r>
              <a:rPr lang="en-IN" dirty="0"/>
              <a:t>contexts will have different models with different concepts</a:t>
            </a:r>
            <a:r>
              <a:rPr lang="en-IN" dirty="0" smtClean="0"/>
              <a:t>.</a:t>
            </a:r>
          </a:p>
          <a:p>
            <a:endParaRPr lang="en-IN" dirty="0"/>
          </a:p>
          <a:p>
            <a:r>
              <a:rPr lang="en-IN" dirty="0" smtClean="0"/>
              <a:t> </a:t>
            </a:r>
            <a:r>
              <a:rPr lang="en-IN" dirty="0"/>
              <a:t>It is not uncommon for another context to use a different dialect of the domain's ubiquitous language.</a:t>
            </a:r>
          </a:p>
          <a:p>
            <a:endParaRPr lang="en-IN" dirty="0"/>
          </a:p>
        </p:txBody>
      </p:sp>
    </p:spTree>
    <p:extLst>
      <p:ext uri="{BB962C8B-B14F-4D97-AF65-F5344CB8AC3E}">
        <p14:creationId xmlns:p14="http://schemas.microsoft.com/office/powerpoint/2010/main" val="2681956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Context Maps</a:t>
            </a:r>
            <a:br>
              <a:rPr lang="en-IN" b="1" dirty="0"/>
            </a:br>
            <a:r>
              <a:rPr lang="en-IN" dirty="0"/>
              <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r>
              <a:rPr lang="en-IN" sz="2400" dirty="0"/>
              <a:t>Context mapping is a design process where the contact points and translations between bounded contexts are explicitly mapped out</a:t>
            </a:r>
            <a:r>
              <a:rPr lang="en-IN" sz="2400" dirty="0" smtClean="0"/>
              <a:t>.</a:t>
            </a:r>
          </a:p>
          <a:p>
            <a:pPr marL="0" indent="0">
              <a:buNone/>
            </a:pPr>
            <a:r>
              <a:rPr lang="en-IN" sz="2400" dirty="0" smtClean="0"/>
              <a:t>Patterns:</a:t>
            </a:r>
          </a:p>
          <a:p>
            <a:r>
              <a:rPr lang="en-IN" sz="2400" b="1" dirty="0"/>
              <a:t>Shared Kernel</a:t>
            </a:r>
            <a:endParaRPr lang="en-IN" sz="2400" dirty="0"/>
          </a:p>
          <a:p>
            <a:pPr lvl="1"/>
            <a:r>
              <a:rPr lang="en-IN" sz="1800" dirty="0"/>
              <a:t>This is a bounded context that is a subset of the domain that different teams agree to share. It requires really good communication and collaboration between the teams. </a:t>
            </a:r>
            <a:endParaRPr lang="en-IN" sz="1800" dirty="0" smtClean="0"/>
          </a:p>
          <a:p>
            <a:r>
              <a:rPr lang="en-IN" sz="2400" b="1" dirty="0"/>
              <a:t>Customer/Supplier Development Teams</a:t>
            </a:r>
          </a:p>
          <a:p>
            <a:pPr lvl="1"/>
            <a:r>
              <a:rPr lang="en-IN" sz="1800" dirty="0"/>
              <a:t>When one bounded context serves or feeds another bounded context, then the downstream context has a dependency on the upstream context. Knowing which context is upstream and downstream makes the role of supplier (upstream) and customer (downstream) explicit</a:t>
            </a:r>
            <a:r>
              <a:rPr lang="en-IN" sz="1800" dirty="0" smtClean="0"/>
              <a:t>.</a:t>
            </a:r>
          </a:p>
          <a:p>
            <a:r>
              <a:rPr lang="en-IN" sz="2400" b="1" dirty="0"/>
              <a:t>Conformist</a:t>
            </a:r>
            <a:endParaRPr lang="en-IN" dirty="0"/>
          </a:p>
          <a:p>
            <a:pPr lvl="1"/>
            <a:r>
              <a:rPr lang="en-IN" sz="1900" dirty="0"/>
              <a:t>When the team working with the downstream context has no influence or opportunity to collaborate with the team working on the upstream context, then there is little option but to conform to the upstream context.</a:t>
            </a:r>
          </a:p>
          <a:p>
            <a:pPr lvl="1"/>
            <a:endParaRPr lang="en-IN" sz="1800" dirty="0" smtClean="0"/>
          </a:p>
          <a:p>
            <a:pPr lvl="1"/>
            <a:endParaRPr lang="en-IN" sz="1800" dirty="0"/>
          </a:p>
          <a:p>
            <a:pPr lvl="1"/>
            <a:endParaRPr lang="en-IN" sz="2000" dirty="0"/>
          </a:p>
          <a:p>
            <a:endParaRPr lang="en-IN" sz="2400" dirty="0"/>
          </a:p>
        </p:txBody>
      </p:sp>
      <p:sp>
        <p:nvSpPr>
          <p:cNvPr id="4" name="TextBox 3"/>
          <p:cNvSpPr txBox="1"/>
          <p:nvPr/>
        </p:nvSpPr>
        <p:spPr>
          <a:xfrm>
            <a:off x="251520" y="6488668"/>
            <a:ext cx="5701048" cy="369332"/>
          </a:xfrm>
          <a:prstGeom prst="rect">
            <a:avLst/>
          </a:prstGeom>
          <a:noFill/>
        </p:spPr>
        <p:txBody>
          <a:bodyPr wrap="none" rtlCol="0">
            <a:spAutoFit/>
          </a:bodyPr>
          <a:lstStyle/>
          <a:p>
            <a:r>
              <a:rPr lang="en-IN" dirty="0"/>
              <a:t>https://dzone.com/refcardz/getting-started-domain-driven</a:t>
            </a:r>
          </a:p>
        </p:txBody>
      </p:sp>
    </p:spTree>
    <p:extLst>
      <p:ext uri="{BB962C8B-B14F-4D97-AF65-F5344CB8AC3E}">
        <p14:creationId xmlns:p14="http://schemas.microsoft.com/office/powerpoint/2010/main" val="52409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Patterns: Context Mapping</a:t>
            </a:r>
            <a:endParaRPr lang="en-IN" dirty="0"/>
          </a:p>
        </p:txBody>
      </p:sp>
      <p:sp>
        <p:nvSpPr>
          <p:cNvPr id="3" name="Content Placeholder 2"/>
          <p:cNvSpPr>
            <a:spLocks noGrp="1"/>
          </p:cNvSpPr>
          <p:nvPr>
            <p:ph idx="1"/>
          </p:nvPr>
        </p:nvSpPr>
        <p:spPr>
          <a:xfrm>
            <a:off x="457200" y="1600200"/>
            <a:ext cx="8229600" cy="4781128"/>
          </a:xfrm>
        </p:spPr>
        <p:txBody>
          <a:bodyPr>
            <a:normAutofit/>
          </a:bodyPr>
          <a:lstStyle/>
          <a:p>
            <a:r>
              <a:rPr lang="en-IN" sz="2400" b="1" dirty="0"/>
              <a:t>Anti-corruption Layer</a:t>
            </a:r>
            <a:endParaRPr lang="en-IN" sz="2400" dirty="0"/>
          </a:p>
          <a:p>
            <a:pPr lvl="1"/>
            <a:r>
              <a:rPr lang="en-IN" sz="1900" dirty="0"/>
              <a:t>When contexts exist in different systems and attempts to establish a relationship result in the 'bleeding' of one model into the other model, then the intention of both will be lost in the mangled combination of the models from the two contexts. </a:t>
            </a:r>
            <a:endParaRPr lang="en-IN" sz="1900" dirty="0" smtClean="0"/>
          </a:p>
          <a:p>
            <a:pPr lvl="1"/>
            <a:r>
              <a:rPr lang="en-IN" sz="1900" dirty="0" smtClean="0"/>
              <a:t>In </a:t>
            </a:r>
            <a:r>
              <a:rPr lang="en-IN" sz="1900" dirty="0"/>
              <a:t>this case, it is better to keep the two contexts well apart and introduce an isolating layer in-between that is responsible for translating in both directions</a:t>
            </a:r>
            <a:r>
              <a:rPr lang="en-IN" sz="1900" dirty="0" smtClean="0"/>
              <a:t>.</a:t>
            </a:r>
          </a:p>
          <a:p>
            <a:pPr lvl="1"/>
            <a:r>
              <a:rPr lang="en-IN" sz="1900" dirty="0" smtClean="0"/>
              <a:t> </a:t>
            </a:r>
            <a:r>
              <a:rPr lang="en-IN" sz="1900" dirty="0"/>
              <a:t>This anti-corruption layer allows clients to work in terms of their </a:t>
            </a:r>
            <a:r>
              <a:rPr lang="en-IN" sz="1900" dirty="0" smtClean="0"/>
              <a:t>own models</a:t>
            </a:r>
            <a:r>
              <a:rPr lang="en-IN" dirty="0"/>
              <a:t>.</a:t>
            </a:r>
          </a:p>
          <a:p>
            <a:r>
              <a:rPr lang="en-IN" sz="2400" b="1" dirty="0"/>
              <a:t>Separate Ways</a:t>
            </a:r>
            <a:endParaRPr lang="en-IN" sz="2400" dirty="0"/>
          </a:p>
          <a:p>
            <a:pPr lvl="1"/>
            <a:r>
              <a:rPr lang="en-IN" sz="1800" dirty="0"/>
              <a:t>Critically </a:t>
            </a:r>
            <a:r>
              <a:rPr lang="en-IN" sz="1800" dirty="0" err="1"/>
              <a:t>analyze</a:t>
            </a:r>
            <a:r>
              <a:rPr lang="en-IN" sz="1800" dirty="0"/>
              <a:t> the mappings between bounded contexts. If there are no indispensable functional relationships, then keep the context separate. </a:t>
            </a:r>
          </a:p>
          <a:p>
            <a:endParaRPr lang="en-IN" dirty="0"/>
          </a:p>
        </p:txBody>
      </p:sp>
      <p:sp>
        <p:nvSpPr>
          <p:cNvPr id="4" name="TextBox 3"/>
          <p:cNvSpPr txBox="1"/>
          <p:nvPr/>
        </p:nvSpPr>
        <p:spPr>
          <a:xfrm>
            <a:off x="251520" y="6488668"/>
            <a:ext cx="5701048" cy="369332"/>
          </a:xfrm>
          <a:prstGeom prst="rect">
            <a:avLst/>
          </a:prstGeom>
          <a:noFill/>
        </p:spPr>
        <p:txBody>
          <a:bodyPr wrap="none" rtlCol="0">
            <a:spAutoFit/>
          </a:bodyPr>
          <a:lstStyle/>
          <a:p>
            <a:r>
              <a:rPr lang="en-IN" dirty="0"/>
              <a:t>https://dzone.com/refcardz/getting-started-domain-driven</a:t>
            </a:r>
          </a:p>
        </p:txBody>
      </p:sp>
    </p:spTree>
    <p:extLst>
      <p:ext uri="{BB962C8B-B14F-4D97-AF65-F5344CB8AC3E}">
        <p14:creationId xmlns:p14="http://schemas.microsoft.com/office/powerpoint/2010/main" val="1640564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a:t>Modeling</a:t>
            </a:r>
            <a:r>
              <a:rPr lang="en-IN" b="1" dirty="0"/>
              <a:t> the Domain</a:t>
            </a:r>
            <a:br>
              <a:rPr lang="en-IN" b="1" dirty="0"/>
            </a:b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IN" b="1" dirty="0"/>
              <a:t>Dealing with Structure</a:t>
            </a:r>
          </a:p>
          <a:p>
            <a:pPr lvl="1"/>
            <a:r>
              <a:rPr lang="en-IN" dirty="0" smtClean="0"/>
              <a:t>Entities</a:t>
            </a:r>
          </a:p>
          <a:p>
            <a:pPr lvl="1"/>
            <a:r>
              <a:rPr lang="en-IN" dirty="0"/>
              <a:t>Value Objects</a:t>
            </a:r>
          </a:p>
          <a:p>
            <a:pPr lvl="1"/>
            <a:r>
              <a:rPr lang="en-IN" dirty="0"/>
              <a:t>Cardinality of Associations</a:t>
            </a:r>
          </a:p>
          <a:p>
            <a:pPr lvl="1"/>
            <a:r>
              <a:rPr lang="en-IN" dirty="0"/>
              <a:t>Services</a:t>
            </a:r>
          </a:p>
          <a:p>
            <a:pPr lvl="1"/>
            <a:r>
              <a:rPr lang="en-IN" dirty="0"/>
              <a:t>Aggregates</a:t>
            </a:r>
            <a:br>
              <a:rPr lang="en-IN" dirty="0"/>
            </a:br>
            <a:r>
              <a:rPr lang="en-IN" dirty="0"/>
              <a:t/>
            </a:r>
            <a:br>
              <a:rPr lang="en-IN" dirty="0"/>
            </a:br>
            <a:r>
              <a:rPr lang="en-IN" dirty="0"/>
              <a:t/>
            </a:r>
            <a:br>
              <a:rPr lang="en-IN" dirty="0"/>
            </a:br>
            <a:endParaRPr lang="en-IN" dirty="0"/>
          </a:p>
          <a:p>
            <a:endParaRPr lang="en-IN" dirty="0"/>
          </a:p>
        </p:txBody>
      </p:sp>
    </p:spTree>
    <p:extLst>
      <p:ext uri="{BB962C8B-B14F-4D97-AF65-F5344CB8AC3E}">
        <p14:creationId xmlns:p14="http://schemas.microsoft.com/office/powerpoint/2010/main" val="388197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Entities</a:t>
            </a:r>
            <a:endParaRPr lang="en-IN" dirty="0"/>
          </a:p>
        </p:txBody>
      </p:sp>
      <p:sp>
        <p:nvSpPr>
          <p:cNvPr id="3" name="Content Placeholder 2"/>
          <p:cNvSpPr>
            <a:spLocks noGrp="1"/>
          </p:cNvSpPr>
          <p:nvPr>
            <p:ph idx="1"/>
          </p:nvPr>
        </p:nvSpPr>
        <p:spPr>
          <a:xfrm>
            <a:off x="457200" y="1268760"/>
            <a:ext cx="8229600" cy="4857403"/>
          </a:xfrm>
        </p:spPr>
        <p:txBody>
          <a:bodyPr/>
          <a:lstStyle/>
          <a:p>
            <a:r>
              <a:rPr lang="en-IN" sz="2000" dirty="0" smtClean="0"/>
              <a:t>Entities </a:t>
            </a:r>
            <a:r>
              <a:rPr lang="en-IN" sz="2000" dirty="0"/>
              <a:t>are classes where the instances are globally identifiable and keep the same identity for life. There can be change of state in other properties, but the identity never changes.</a:t>
            </a:r>
          </a:p>
          <a:p>
            <a:endParaRPr lang="en-IN" dirty="0"/>
          </a:p>
        </p:txBody>
      </p:sp>
      <p:pic>
        <p:nvPicPr>
          <p:cNvPr id="2050" name="Picture 2" descr="struckture-chart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115003"/>
            <a:ext cx="5171479" cy="1800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51520" y="6488668"/>
            <a:ext cx="5701048" cy="369332"/>
          </a:xfrm>
          <a:prstGeom prst="rect">
            <a:avLst/>
          </a:prstGeom>
          <a:noFill/>
        </p:spPr>
        <p:txBody>
          <a:bodyPr wrap="none" rtlCol="0">
            <a:spAutoFit/>
          </a:bodyPr>
          <a:lstStyle/>
          <a:p>
            <a:r>
              <a:rPr lang="en-IN" dirty="0"/>
              <a:t>https://dzone.com/refcardz/getting-started-domain-driven</a:t>
            </a:r>
          </a:p>
        </p:txBody>
      </p:sp>
    </p:spTree>
    <p:extLst>
      <p:ext uri="{BB962C8B-B14F-4D97-AF65-F5344CB8AC3E}">
        <p14:creationId xmlns:p14="http://schemas.microsoft.com/office/powerpoint/2010/main" val="3942548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2670"/>
            <a:ext cx="8229600" cy="706090"/>
          </a:xfrm>
        </p:spPr>
        <p:txBody>
          <a:bodyPr>
            <a:normAutofit fontScale="90000"/>
          </a:bodyPr>
          <a:lstStyle/>
          <a:p>
            <a:r>
              <a:rPr lang="en-IN" b="1" dirty="0"/>
              <a:t>Value Objects</a:t>
            </a:r>
            <a:r>
              <a:rPr lang="en-IN" dirty="0"/>
              <a:t/>
            </a:r>
            <a:br>
              <a:rPr lang="en-IN" dirty="0"/>
            </a:br>
            <a:r>
              <a:rPr lang="en-IN" dirty="0"/>
              <a:t/>
            </a:r>
            <a:br>
              <a:rPr lang="en-IN" dirty="0"/>
            </a:br>
            <a:endParaRPr lang="en-IN" dirty="0"/>
          </a:p>
        </p:txBody>
      </p:sp>
      <p:sp>
        <p:nvSpPr>
          <p:cNvPr id="3" name="Content Placeholder 2"/>
          <p:cNvSpPr>
            <a:spLocks noGrp="1"/>
          </p:cNvSpPr>
          <p:nvPr>
            <p:ph idx="1"/>
          </p:nvPr>
        </p:nvSpPr>
        <p:spPr/>
        <p:txBody>
          <a:bodyPr>
            <a:noAutofit/>
          </a:bodyPr>
          <a:lstStyle/>
          <a:p>
            <a:r>
              <a:rPr lang="en-IN" sz="2000" dirty="0"/>
              <a:t>Value objects are lightweight, immutable objects that have no identity. </a:t>
            </a:r>
            <a:endParaRPr lang="en-IN" sz="2000" dirty="0" smtClean="0"/>
          </a:p>
          <a:p>
            <a:r>
              <a:rPr lang="en-IN" sz="2000" dirty="0" smtClean="0"/>
              <a:t>While </a:t>
            </a:r>
            <a:r>
              <a:rPr lang="en-IN" sz="2000" dirty="0"/>
              <a:t>their values are more important, they are not simple data transfer objects. </a:t>
            </a:r>
            <a:endParaRPr lang="en-IN" sz="2000" dirty="0" smtClean="0"/>
          </a:p>
          <a:p>
            <a:r>
              <a:rPr lang="en-IN" sz="2000" dirty="0" smtClean="0"/>
              <a:t>Value </a:t>
            </a:r>
            <a:r>
              <a:rPr lang="en-IN" sz="2000" dirty="0"/>
              <a:t>objects are a good place to put complex calculations, offloading heavy computational logic from entities. </a:t>
            </a:r>
            <a:endParaRPr lang="en-IN" sz="2000" dirty="0" smtClean="0"/>
          </a:p>
          <a:p>
            <a:r>
              <a:rPr lang="en-IN" sz="2000" dirty="0" smtClean="0"/>
              <a:t>They </a:t>
            </a:r>
            <a:r>
              <a:rPr lang="en-IN" sz="2000" dirty="0"/>
              <a:t>are much easier and safer to compose and by offloading heavy computational logic from the entities, they help entities focus on their role of life-cycle trackers.</a:t>
            </a:r>
          </a:p>
        </p:txBody>
      </p:sp>
      <p:pic>
        <p:nvPicPr>
          <p:cNvPr id="3074" name="Picture 2" descr="value-object-chart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8526" y="4653136"/>
            <a:ext cx="5505842" cy="201622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6488668"/>
            <a:ext cx="5701048" cy="369332"/>
          </a:xfrm>
          <a:prstGeom prst="rect">
            <a:avLst/>
          </a:prstGeom>
          <a:noFill/>
        </p:spPr>
        <p:txBody>
          <a:bodyPr wrap="none" rtlCol="0">
            <a:spAutoFit/>
          </a:bodyPr>
          <a:lstStyle/>
          <a:p>
            <a:r>
              <a:rPr lang="en-IN" dirty="0"/>
              <a:t>https://dzone.com/refcardz/getting-started-domain-driven</a:t>
            </a:r>
          </a:p>
        </p:txBody>
      </p:sp>
    </p:spTree>
    <p:extLst>
      <p:ext uri="{BB962C8B-B14F-4D97-AF65-F5344CB8AC3E}">
        <p14:creationId xmlns:p14="http://schemas.microsoft.com/office/powerpoint/2010/main" val="3382225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Cardinality of Associations</a:t>
            </a:r>
            <a:br>
              <a:rPr lang="en-IN" dirty="0"/>
            </a:br>
            <a:endParaRPr lang="en-IN" dirty="0"/>
          </a:p>
        </p:txBody>
      </p:sp>
      <p:sp>
        <p:nvSpPr>
          <p:cNvPr id="3" name="Content Placeholder 2"/>
          <p:cNvSpPr>
            <a:spLocks noGrp="1"/>
          </p:cNvSpPr>
          <p:nvPr>
            <p:ph idx="1"/>
          </p:nvPr>
        </p:nvSpPr>
        <p:spPr>
          <a:xfrm>
            <a:off x="457200" y="1124744"/>
            <a:ext cx="8229600" cy="5001419"/>
          </a:xfrm>
        </p:spPr>
        <p:txBody>
          <a:bodyPr/>
          <a:lstStyle/>
          <a:p>
            <a:r>
              <a:rPr lang="en-IN" sz="2000" dirty="0"/>
              <a:t>The greater the cardinality of associations between classes, the more complex the structure. Aim for lower cardinality by adding qualifiers</a:t>
            </a:r>
            <a:r>
              <a:rPr lang="en-IN" sz="2000" dirty="0" smtClean="0"/>
              <a:t>.</a:t>
            </a:r>
          </a:p>
          <a:p>
            <a:r>
              <a:rPr lang="en-IN" sz="2000" dirty="0"/>
              <a:t>Bi-directional associations also add complexity. Critically ask questions of the model to determine if it is absolutely essential to be able to navigate in both directions between two objects.</a:t>
            </a:r>
            <a:r>
              <a:rPr lang="en-IN" dirty="0"/>
              <a:t/>
            </a:r>
            <a:br>
              <a:rPr lang="en-IN" dirty="0"/>
            </a:br>
            <a:endParaRPr lang="en-IN" dirty="0"/>
          </a:p>
          <a:p>
            <a:endParaRPr lang="en-IN" dirty="0"/>
          </a:p>
        </p:txBody>
      </p:sp>
      <p:sp>
        <p:nvSpPr>
          <p:cNvPr id="4" name="TextBox 3"/>
          <p:cNvSpPr txBox="1"/>
          <p:nvPr/>
        </p:nvSpPr>
        <p:spPr>
          <a:xfrm>
            <a:off x="251520" y="6488668"/>
            <a:ext cx="5701048" cy="369332"/>
          </a:xfrm>
          <a:prstGeom prst="rect">
            <a:avLst/>
          </a:prstGeom>
          <a:noFill/>
        </p:spPr>
        <p:txBody>
          <a:bodyPr wrap="none" rtlCol="0">
            <a:spAutoFit/>
          </a:bodyPr>
          <a:lstStyle/>
          <a:p>
            <a:r>
              <a:rPr lang="en-IN" dirty="0"/>
              <a:t>https://dzone.com/refcardz/getting-started-domain-driven</a:t>
            </a:r>
          </a:p>
        </p:txBody>
      </p:sp>
      <p:pic>
        <p:nvPicPr>
          <p:cNvPr id="4098" name="Picture 2" descr="structure-chart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2817" y="2780928"/>
            <a:ext cx="5184576" cy="2706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477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dirty="0" smtClean="0"/>
              <a:t>Domain-Driven Design</a:t>
            </a:r>
            <a:endParaRPr lang="en-IN" dirty="0"/>
          </a:p>
        </p:txBody>
      </p:sp>
      <p:sp>
        <p:nvSpPr>
          <p:cNvPr id="3" name="Content Placeholder 2"/>
          <p:cNvSpPr>
            <a:spLocks noGrp="1"/>
          </p:cNvSpPr>
          <p:nvPr>
            <p:ph idx="1"/>
          </p:nvPr>
        </p:nvSpPr>
        <p:spPr>
          <a:xfrm>
            <a:off x="457200" y="1340768"/>
            <a:ext cx="8229600" cy="4785395"/>
          </a:xfrm>
        </p:spPr>
        <p:txBody>
          <a:bodyPr>
            <a:normAutofit fontScale="92500" lnSpcReduction="20000"/>
          </a:bodyPr>
          <a:lstStyle/>
          <a:p>
            <a:pPr fontAlgn="base"/>
            <a:r>
              <a:rPr lang="en-IN" sz="2400" dirty="0"/>
              <a:t>Domain-Driven Design is a concept introduced by a </a:t>
            </a:r>
            <a:r>
              <a:rPr lang="en-IN" sz="2400" dirty="0" smtClean="0"/>
              <a:t>programmer</a:t>
            </a:r>
            <a:r>
              <a:rPr lang="en-IN" sz="2400" dirty="0"/>
              <a:t> </a:t>
            </a:r>
            <a:r>
              <a:rPr lang="en-IN" sz="2400" b="1" dirty="0"/>
              <a:t>Eric Evans</a:t>
            </a:r>
            <a:r>
              <a:rPr lang="en-IN" sz="2400" dirty="0"/>
              <a:t> in 2004 in his book </a:t>
            </a:r>
            <a:r>
              <a:rPr lang="en-IN" sz="2400" b="1" dirty="0"/>
              <a:t>Domain-Driven Design: Tackling Complexity in Heart of Software</a:t>
            </a:r>
            <a:r>
              <a:rPr lang="en-IN" sz="2400" dirty="0"/>
              <a:t>.</a:t>
            </a:r>
          </a:p>
          <a:p>
            <a:pPr fontAlgn="base"/>
            <a:endParaRPr lang="en-IN" sz="2400" dirty="0" smtClean="0"/>
          </a:p>
          <a:p>
            <a:pPr fontAlgn="base"/>
            <a:r>
              <a:rPr lang="en-IN" sz="2400" dirty="0"/>
              <a:t>Domain-Driven Design is an approach to software design that glues the system’s implementation to a constantly evolving model, leaving aside irrelevant details like programming languages, infrastructure technologies, </a:t>
            </a:r>
            <a:r>
              <a:rPr lang="en-IN" sz="2400" dirty="0" err="1" smtClean="0"/>
              <a:t>etc</a:t>
            </a:r>
            <a:endParaRPr lang="en-IN" sz="2400" dirty="0" smtClean="0"/>
          </a:p>
          <a:p>
            <a:pPr fontAlgn="base"/>
            <a:endParaRPr lang="en-IN" sz="2400" dirty="0" smtClean="0"/>
          </a:p>
          <a:p>
            <a:r>
              <a:rPr lang="en-IN" sz="2400" b="1" dirty="0"/>
              <a:t>What is Domain ?</a:t>
            </a:r>
            <a:r>
              <a:rPr lang="en-IN" sz="2400" dirty="0" smtClean="0"/>
              <a:t/>
            </a:r>
            <a:br>
              <a:rPr lang="en-IN" sz="2400" dirty="0" smtClean="0"/>
            </a:br>
            <a:r>
              <a:rPr lang="en-IN" sz="2400" dirty="0" smtClean="0"/>
              <a:t>-The </a:t>
            </a:r>
            <a:r>
              <a:rPr lang="en-IN" sz="2400" dirty="0"/>
              <a:t>word Domain used in context of software development refers to </a:t>
            </a:r>
            <a:r>
              <a:rPr lang="en-IN" sz="2400" i="1" dirty="0"/>
              <a:t>business</a:t>
            </a:r>
            <a:r>
              <a:rPr lang="en-IN" sz="2400" dirty="0" smtClean="0"/>
              <a:t>.</a:t>
            </a:r>
          </a:p>
          <a:p>
            <a:endParaRPr lang="en-IN" sz="2400" dirty="0" smtClean="0"/>
          </a:p>
          <a:p>
            <a:r>
              <a:rPr lang="en-IN" sz="2400" dirty="0"/>
              <a:t> </a:t>
            </a:r>
            <a:r>
              <a:rPr lang="en-IN" sz="2400" i="1" dirty="0"/>
              <a:t>When we are developing software our focus should not be primarily on technology, rather it should be primarily on business</a:t>
            </a:r>
            <a:r>
              <a:rPr lang="en-IN" sz="2400" dirty="0"/>
              <a:t>.</a:t>
            </a:r>
          </a:p>
        </p:txBody>
      </p:sp>
      <p:sp>
        <p:nvSpPr>
          <p:cNvPr id="5" name="Footer Placeholder 4"/>
          <p:cNvSpPr>
            <a:spLocks noGrp="1"/>
          </p:cNvSpPr>
          <p:nvPr>
            <p:ph type="ftr" sz="quarter" idx="11"/>
          </p:nvPr>
        </p:nvSpPr>
        <p:spPr>
          <a:xfrm>
            <a:off x="0" y="6381328"/>
            <a:ext cx="7272808" cy="365125"/>
          </a:xfrm>
        </p:spPr>
        <p:txBody>
          <a:bodyPr/>
          <a:lstStyle/>
          <a:p>
            <a:pPr algn="l"/>
            <a:r>
              <a:rPr lang="en-IN" sz="1600" dirty="0" smtClean="0">
                <a:solidFill>
                  <a:srgbClr val="7030A0"/>
                </a:solidFill>
              </a:rPr>
              <a:t>Credits: https://dzone.com/refcardz/getting-started-domain-driven</a:t>
            </a:r>
            <a:endParaRPr lang="en-IN" sz="1600" dirty="0">
              <a:solidFill>
                <a:srgbClr val="7030A0"/>
              </a:solidFill>
            </a:endParaRPr>
          </a:p>
        </p:txBody>
      </p:sp>
    </p:spTree>
    <p:extLst>
      <p:ext uri="{BB962C8B-B14F-4D97-AF65-F5344CB8AC3E}">
        <p14:creationId xmlns:p14="http://schemas.microsoft.com/office/powerpoint/2010/main" val="31679508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Services</a:t>
            </a:r>
            <a:endParaRPr lang="en-IN" dirty="0"/>
          </a:p>
        </p:txBody>
      </p:sp>
      <p:sp>
        <p:nvSpPr>
          <p:cNvPr id="3" name="Content Placeholder 2"/>
          <p:cNvSpPr>
            <a:spLocks noGrp="1"/>
          </p:cNvSpPr>
          <p:nvPr>
            <p:ph idx="1"/>
          </p:nvPr>
        </p:nvSpPr>
        <p:spPr/>
        <p:txBody>
          <a:bodyPr>
            <a:normAutofit/>
          </a:bodyPr>
          <a:lstStyle/>
          <a:p>
            <a:r>
              <a:rPr lang="en-IN" sz="2400" dirty="0" smtClean="0"/>
              <a:t>Sometimes </a:t>
            </a:r>
            <a:r>
              <a:rPr lang="en-IN" sz="2400" dirty="0"/>
              <a:t>it is impossible to allocate </a:t>
            </a:r>
            <a:r>
              <a:rPr lang="en-IN" sz="2400" dirty="0" smtClean="0"/>
              <a:t>behaviour </a:t>
            </a:r>
            <a:r>
              <a:rPr lang="en-IN" sz="2400" dirty="0"/>
              <a:t>to any single class, be it an entity or value object. </a:t>
            </a:r>
            <a:endParaRPr lang="en-IN" sz="2400" dirty="0" smtClean="0"/>
          </a:p>
          <a:p>
            <a:endParaRPr lang="en-IN" sz="2400" dirty="0" smtClean="0"/>
          </a:p>
          <a:p>
            <a:r>
              <a:rPr lang="en-IN" sz="2400" dirty="0" smtClean="0"/>
              <a:t>These </a:t>
            </a:r>
            <a:r>
              <a:rPr lang="en-IN" sz="2400" dirty="0"/>
              <a:t>are cases of pure functionality that act on multiple classes without one single class taking responsibility for the </a:t>
            </a:r>
            <a:r>
              <a:rPr lang="en-IN" sz="2400" dirty="0" smtClean="0"/>
              <a:t>behaviour. </a:t>
            </a:r>
          </a:p>
          <a:p>
            <a:endParaRPr lang="en-IN" sz="2400" dirty="0"/>
          </a:p>
          <a:p>
            <a:r>
              <a:rPr lang="en-IN" sz="2400" dirty="0" smtClean="0"/>
              <a:t>In </a:t>
            </a:r>
            <a:r>
              <a:rPr lang="en-IN" sz="2400" dirty="0"/>
              <a:t>such cases, a stateless class, called a service class, is introduced to encapsulate this </a:t>
            </a:r>
            <a:r>
              <a:rPr lang="en-IN" sz="2400" dirty="0" smtClean="0"/>
              <a:t>behaviour.</a:t>
            </a:r>
            <a:endParaRPr lang="en-IN" sz="2400" dirty="0"/>
          </a:p>
          <a:p>
            <a:endParaRPr lang="en-IN" dirty="0"/>
          </a:p>
        </p:txBody>
      </p:sp>
      <p:sp>
        <p:nvSpPr>
          <p:cNvPr id="4" name="TextBox 3"/>
          <p:cNvSpPr txBox="1"/>
          <p:nvPr/>
        </p:nvSpPr>
        <p:spPr>
          <a:xfrm>
            <a:off x="251520" y="6488668"/>
            <a:ext cx="5701048" cy="369332"/>
          </a:xfrm>
          <a:prstGeom prst="rect">
            <a:avLst/>
          </a:prstGeom>
          <a:noFill/>
        </p:spPr>
        <p:txBody>
          <a:bodyPr wrap="none" rtlCol="0">
            <a:spAutoFit/>
          </a:bodyPr>
          <a:lstStyle/>
          <a:p>
            <a:r>
              <a:rPr lang="en-IN" dirty="0"/>
              <a:t>https://dzone.com/refcardz/getting-started-domain-driven</a:t>
            </a:r>
          </a:p>
        </p:txBody>
      </p:sp>
    </p:spTree>
    <p:extLst>
      <p:ext uri="{BB962C8B-B14F-4D97-AF65-F5344CB8AC3E}">
        <p14:creationId xmlns:p14="http://schemas.microsoft.com/office/powerpoint/2010/main" val="1332696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dirty="0"/>
              <a:t>Aggregates</a:t>
            </a:r>
          </a:p>
        </p:txBody>
      </p:sp>
      <p:sp>
        <p:nvSpPr>
          <p:cNvPr id="3" name="Content Placeholder 2"/>
          <p:cNvSpPr>
            <a:spLocks noGrp="1"/>
          </p:cNvSpPr>
          <p:nvPr>
            <p:ph idx="1"/>
          </p:nvPr>
        </p:nvSpPr>
        <p:spPr>
          <a:xfrm>
            <a:off x="467544" y="1052736"/>
            <a:ext cx="8229600" cy="4929411"/>
          </a:xfrm>
        </p:spPr>
        <p:txBody>
          <a:bodyPr>
            <a:normAutofit/>
          </a:bodyPr>
          <a:lstStyle/>
          <a:p>
            <a:r>
              <a:rPr lang="en-IN" sz="2000" dirty="0" smtClean="0"/>
              <a:t>Aggregates are consistency boundaries such that the classes inside the boundary are 'disconnected' from the rest of the object graph.</a:t>
            </a:r>
          </a:p>
          <a:p>
            <a:r>
              <a:rPr lang="en-IN" sz="2000" dirty="0" smtClean="0"/>
              <a:t>Each aggregate has one entity which acts as the 'root' of the aggregate.</a:t>
            </a:r>
          </a:p>
          <a:p>
            <a:r>
              <a:rPr lang="en-IN" sz="2000" dirty="0" smtClean="0"/>
              <a:t>When creating aggregates, ensure that the aggregate is still treated as a unit that is meaningful in the domain.</a:t>
            </a:r>
          </a:p>
          <a:p>
            <a:r>
              <a:rPr lang="en-IN" sz="2000" dirty="0" smtClean="0"/>
              <a:t> Also, test the correctness of the aggregate boundary by applying the 'delete' test.</a:t>
            </a:r>
            <a:endParaRPr lang="en-IN" sz="2000" dirty="0"/>
          </a:p>
        </p:txBody>
      </p:sp>
      <p:pic>
        <p:nvPicPr>
          <p:cNvPr id="5122" name="Picture 2" descr="structure-chart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5617" y="3425397"/>
            <a:ext cx="4576802" cy="343260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51520" y="6488668"/>
            <a:ext cx="5701048" cy="369332"/>
          </a:xfrm>
          <a:prstGeom prst="rect">
            <a:avLst/>
          </a:prstGeom>
          <a:noFill/>
        </p:spPr>
        <p:txBody>
          <a:bodyPr wrap="none" rtlCol="0">
            <a:spAutoFit/>
          </a:bodyPr>
          <a:lstStyle/>
          <a:p>
            <a:r>
              <a:rPr lang="en-IN" dirty="0"/>
              <a:t>https://dzone.com/refcardz/getting-started-domain-driven</a:t>
            </a:r>
          </a:p>
        </p:txBody>
      </p:sp>
    </p:spTree>
    <p:extLst>
      <p:ext uri="{BB962C8B-B14F-4D97-AF65-F5344CB8AC3E}">
        <p14:creationId xmlns:p14="http://schemas.microsoft.com/office/powerpoint/2010/main" val="1233176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576064"/>
          </a:xfrm>
        </p:spPr>
        <p:txBody>
          <a:bodyPr>
            <a:normAutofit fontScale="90000"/>
          </a:bodyPr>
          <a:lstStyle/>
          <a:p>
            <a:r>
              <a:rPr lang="en-IN" dirty="0"/>
              <a:t>Dealing with Life Cycles</a:t>
            </a:r>
            <a:br>
              <a:rPr lang="en-IN" dirty="0"/>
            </a:br>
            <a:endParaRPr lang="en-IN" dirty="0"/>
          </a:p>
        </p:txBody>
      </p:sp>
      <p:sp>
        <p:nvSpPr>
          <p:cNvPr id="3" name="Content Placeholder 2"/>
          <p:cNvSpPr>
            <a:spLocks noGrp="1"/>
          </p:cNvSpPr>
          <p:nvPr>
            <p:ph idx="1"/>
          </p:nvPr>
        </p:nvSpPr>
        <p:spPr>
          <a:xfrm>
            <a:off x="457200" y="908720"/>
            <a:ext cx="8229600" cy="5217443"/>
          </a:xfrm>
        </p:spPr>
        <p:txBody>
          <a:bodyPr/>
          <a:lstStyle/>
          <a:p>
            <a:r>
              <a:rPr lang="en-IN" sz="2400" b="1" dirty="0" smtClean="0"/>
              <a:t>Factories</a:t>
            </a:r>
            <a:r>
              <a:rPr lang="en-IN" sz="2400" dirty="0" smtClean="0"/>
              <a:t>: Factories </a:t>
            </a:r>
            <a:r>
              <a:rPr lang="en-IN" sz="2400" dirty="0"/>
              <a:t>manage the beginning of the life cycle of some aggregates</a:t>
            </a:r>
            <a:r>
              <a:rPr lang="en-IN" sz="2400" dirty="0" smtClean="0"/>
              <a:t>.</a:t>
            </a:r>
          </a:p>
          <a:p>
            <a:endParaRPr lang="en-IN" sz="2400" dirty="0"/>
          </a:p>
          <a:p>
            <a:endParaRPr lang="en-IN" sz="2400" dirty="0" smtClean="0"/>
          </a:p>
          <a:p>
            <a:r>
              <a:rPr lang="en-IN" sz="2400" b="1" dirty="0" smtClean="0"/>
              <a:t>Repositories: </a:t>
            </a:r>
            <a:r>
              <a:rPr lang="en-IN" sz="2400" dirty="0" smtClean="0"/>
              <a:t>While </a:t>
            </a:r>
            <a:r>
              <a:rPr lang="en-IN" sz="2400" dirty="0"/>
              <a:t>factories manage the start of the life cycle, repositories manage the middle and end of the life cycle. </a:t>
            </a:r>
            <a:endParaRPr lang="en-IN" sz="2400" dirty="0" smtClean="0"/>
          </a:p>
          <a:p>
            <a:r>
              <a:rPr lang="en-IN" sz="2400" dirty="0" smtClean="0"/>
              <a:t>Repositories </a:t>
            </a:r>
            <a:r>
              <a:rPr lang="en-IN" sz="2400" dirty="0"/>
              <a:t>might delegate persistence responsibilities to object-relational mappers for retrieval of objects.</a:t>
            </a:r>
          </a:p>
          <a:p>
            <a:endParaRPr lang="en-IN" sz="2400" dirty="0" smtClean="0"/>
          </a:p>
          <a:p>
            <a:endParaRPr lang="en-IN" sz="2400" dirty="0"/>
          </a:p>
          <a:p>
            <a:endParaRPr lang="en-IN" dirty="0"/>
          </a:p>
        </p:txBody>
      </p:sp>
      <p:pic>
        <p:nvPicPr>
          <p:cNvPr id="6146" name="Picture 2" descr="structure-chart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8480" y="1765975"/>
            <a:ext cx="3571875" cy="77152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structure-chart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8480" y="4720709"/>
            <a:ext cx="4029075" cy="19526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6488668"/>
            <a:ext cx="5701048" cy="369332"/>
          </a:xfrm>
          <a:prstGeom prst="rect">
            <a:avLst/>
          </a:prstGeom>
          <a:noFill/>
        </p:spPr>
        <p:txBody>
          <a:bodyPr wrap="none" rtlCol="0">
            <a:spAutoFit/>
          </a:bodyPr>
          <a:lstStyle/>
          <a:p>
            <a:r>
              <a:rPr lang="en-IN" dirty="0"/>
              <a:t>https://dzone.com/refcardz/getting-started-domain-driven</a:t>
            </a:r>
          </a:p>
        </p:txBody>
      </p:sp>
    </p:spTree>
    <p:extLst>
      <p:ext uri="{BB962C8B-B14F-4D97-AF65-F5344CB8AC3E}">
        <p14:creationId xmlns:p14="http://schemas.microsoft.com/office/powerpoint/2010/main" val="19166807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57102"/>
            <a:ext cx="8229600" cy="4412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09382" y="6381328"/>
            <a:ext cx="9046194" cy="369332"/>
          </a:xfrm>
          <a:prstGeom prst="rect">
            <a:avLst/>
          </a:prstGeom>
          <a:noFill/>
        </p:spPr>
        <p:txBody>
          <a:bodyPr wrap="none" rtlCol="0">
            <a:spAutoFit/>
          </a:bodyPr>
          <a:lstStyle/>
          <a:p>
            <a:r>
              <a:rPr lang="en-IN" dirty="0"/>
              <a:t>https://medium.com/microtica/the-concept-of-domain-driven-design-explained-3184c0fd7c3f</a:t>
            </a:r>
          </a:p>
        </p:txBody>
      </p:sp>
    </p:spTree>
    <p:extLst>
      <p:ext uri="{BB962C8B-B14F-4D97-AF65-F5344CB8AC3E}">
        <p14:creationId xmlns:p14="http://schemas.microsoft.com/office/powerpoint/2010/main" val="1651263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IN" sz="2800" dirty="0"/>
              <a:t>Advantages </a:t>
            </a:r>
            <a:r>
              <a:rPr lang="en-IN" sz="2800" dirty="0" smtClean="0"/>
              <a:t>and </a:t>
            </a:r>
            <a:r>
              <a:rPr lang="en-IN" sz="2800" dirty="0"/>
              <a:t>Downsides </a:t>
            </a:r>
            <a:r>
              <a:rPr lang="en-IN" sz="2800" dirty="0" smtClean="0"/>
              <a:t>of DDD</a:t>
            </a:r>
            <a:endParaRPr lang="en-IN" sz="2800" dirty="0"/>
          </a:p>
        </p:txBody>
      </p:sp>
      <p:sp>
        <p:nvSpPr>
          <p:cNvPr id="3" name="Content Placeholder 2"/>
          <p:cNvSpPr>
            <a:spLocks noGrp="1"/>
          </p:cNvSpPr>
          <p:nvPr>
            <p:ph idx="1"/>
          </p:nvPr>
        </p:nvSpPr>
        <p:spPr/>
        <p:txBody>
          <a:bodyPr>
            <a:normAutofit lnSpcReduction="10000"/>
          </a:bodyPr>
          <a:lstStyle/>
          <a:p>
            <a:pPr marL="0" indent="0">
              <a:buNone/>
            </a:pPr>
            <a:r>
              <a:rPr lang="en-IN" sz="2400" b="1" dirty="0"/>
              <a:t>Advantages of Domain-Driven Design</a:t>
            </a:r>
          </a:p>
          <a:p>
            <a:r>
              <a:rPr lang="en-IN" sz="2400" dirty="0" smtClean="0"/>
              <a:t>Simpler communication.</a:t>
            </a:r>
          </a:p>
          <a:p>
            <a:r>
              <a:rPr lang="en-IN" sz="2400" dirty="0" smtClean="0"/>
              <a:t>More flexibility</a:t>
            </a:r>
          </a:p>
          <a:p>
            <a:r>
              <a:rPr lang="en-IN" sz="2400" dirty="0" smtClean="0"/>
              <a:t>The domain is more important than UI/UX.</a:t>
            </a:r>
          </a:p>
          <a:p>
            <a:endParaRPr lang="en-IN" sz="2400" dirty="0"/>
          </a:p>
          <a:p>
            <a:endParaRPr lang="en-IN" sz="2400" dirty="0" smtClean="0"/>
          </a:p>
          <a:p>
            <a:pPr marL="0" indent="0">
              <a:buNone/>
            </a:pPr>
            <a:r>
              <a:rPr lang="en-IN" sz="2400" b="1" dirty="0" smtClean="0"/>
              <a:t>Downsides </a:t>
            </a:r>
            <a:r>
              <a:rPr lang="en-IN" sz="2400" b="1" dirty="0"/>
              <a:t>of Domain-Driven </a:t>
            </a:r>
            <a:r>
              <a:rPr lang="en-IN" sz="2400" b="1" dirty="0" smtClean="0"/>
              <a:t>Design</a:t>
            </a:r>
            <a:endParaRPr lang="en-IN" sz="2400" b="1" dirty="0"/>
          </a:p>
          <a:p>
            <a:r>
              <a:rPr lang="en-IN" sz="2400" dirty="0"/>
              <a:t>Deep domain knowledge is </a:t>
            </a:r>
            <a:r>
              <a:rPr lang="en-IN" sz="2400" dirty="0" smtClean="0"/>
              <a:t>needed</a:t>
            </a:r>
          </a:p>
          <a:p>
            <a:r>
              <a:rPr lang="en-IN" sz="2400" dirty="0"/>
              <a:t>Contains repetitive practices</a:t>
            </a:r>
            <a:r>
              <a:rPr lang="en-IN" sz="2400" dirty="0" smtClean="0"/>
              <a:t>.</a:t>
            </a:r>
          </a:p>
          <a:p>
            <a:r>
              <a:rPr lang="en-IN" sz="2400" dirty="0" smtClean="0"/>
              <a:t>It </a:t>
            </a:r>
            <a:r>
              <a:rPr lang="en-IN" sz="2400" dirty="0"/>
              <a:t>might not work best for highly-technical projects</a:t>
            </a:r>
            <a:br>
              <a:rPr lang="en-IN" sz="2400" dirty="0"/>
            </a:br>
            <a:endParaRPr lang="en-IN" sz="2400" dirty="0"/>
          </a:p>
          <a:p>
            <a:endParaRPr lang="en-IN" sz="2400" dirty="0"/>
          </a:p>
        </p:txBody>
      </p:sp>
    </p:spTree>
    <p:extLst>
      <p:ext uri="{BB962C8B-B14F-4D97-AF65-F5344CB8AC3E}">
        <p14:creationId xmlns:p14="http://schemas.microsoft.com/office/powerpoint/2010/main" val="2925737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normAutofit fontScale="47500" lnSpcReduction="20000"/>
          </a:bodyPr>
          <a:lstStyle/>
          <a:p>
            <a:r>
              <a:rPr lang="en-IN" dirty="0">
                <a:solidFill>
                  <a:srgbClr val="7030A0"/>
                </a:solidFill>
                <a:hlinkClick r:id="rId2"/>
              </a:rPr>
              <a:t>Domain-Driven Design Tackling Complexity in the Heart of Software</a:t>
            </a:r>
            <a:r>
              <a:rPr lang="en-IN" dirty="0" smtClean="0">
                <a:solidFill>
                  <a:srgbClr val="7030A0"/>
                </a:solidFill>
                <a:hlinkClick r:id="rId2"/>
              </a:rPr>
              <a:t>.</a:t>
            </a:r>
          </a:p>
          <a:p>
            <a:endParaRPr lang="en-IN" dirty="0">
              <a:solidFill>
                <a:srgbClr val="7030A0"/>
              </a:solidFill>
              <a:hlinkClick r:id="rId2"/>
            </a:endParaRPr>
          </a:p>
          <a:p>
            <a:r>
              <a:rPr lang="en-IN" dirty="0" smtClean="0">
                <a:solidFill>
                  <a:srgbClr val="7030A0"/>
                </a:solidFill>
                <a:hlinkClick r:id="rId2"/>
              </a:rPr>
              <a:t>https</a:t>
            </a:r>
            <a:r>
              <a:rPr lang="en-IN" dirty="0">
                <a:solidFill>
                  <a:srgbClr val="7030A0"/>
                </a:solidFill>
                <a:hlinkClick r:id="rId2"/>
              </a:rPr>
              <a:t>://</a:t>
            </a:r>
            <a:r>
              <a:rPr lang="en-IN" dirty="0" smtClean="0">
                <a:solidFill>
                  <a:srgbClr val="7030A0"/>
                </a:solidFill>
                <a:hlinkClick r:id="rId2"/>
              </a:rPr>
              <a:t>dzone.com/refcardz/getting-started-domain-driven</a:t>
            </a:r>
            <a:endParaRPr lang="en-IN" dirty="0" smtClean="0">
              <a:solidFill>
                <a:srgbClr val="7030A0"/>
              </a:solidFill>
            </a:endParaRPr>
          </a:p>
          <a:p>
            <a:endParaRPr lang="en-IN" dirty="0">
              <a:solidFill>
                <a:srgbClr val="7030A0"/>
              </a:solidFill>
            </a:endParaRPr>
          </a:p>
          <a:p>
            <a:r>
              <a:rPr lang="en-IN" dirty="0">
                <a:solidFill>
                  <a:srgbClr val="7030A0"/>
                </a:solidFill>
                <a:hlinkClick r:id="rId3"/>
              </a:rPr>
              <a:t>https://</a:t>
            </a:r>
            <a:r>
              <a:rPr lang="en-IN" dirty="0" smtClean="0">
                <a:solidFill>
                  <a:srgbClr val="7030A0"/>
                </a:solidFill>
                <a:hlinkClick r:id="rId3"/>
              </a:rPr>
              <a:t>martinfowler.com/bliki/DomainDrivenDesign.html</a:t>
            </a:r>
            <a:endParaRPr lang="en-IN" dirty="0" smtClean="0">
              <a:solidFill>
                <a:srgbClr val="7030A0"/>
              </a:solidFill>
            </a:endParaRPr>
          </a:p>
          <a:p>
            <a:endParaRPr lang="en-IN" dirty="0">
              <a:solidFill>
                <a:srgbClr val="7030A0"/>
              </a:solidFill>
            </a:endParaRPr>
          </a:p>
          <a:p>
            <a:r>
              <a:rPr lang="en-IN" dirty="0">
                <a:solidFill>
                  <a:srgbClr val="7030A0"/>
                </a:solidFill>
                <a:hlinkClick r:id="rId4"/>
              </a:rPr>
              <a:t>https://dannorth.net/whats-in-a-story</a:t>
            </a:r>
            <a:r>
              <a:rPr lang="en-IN" dirty="0" smtClean="0">
                <a:solidFill>
                  <a:srgbClr val="7030A0"/>
                </a:solidFill>
                <a:hlinkClick r:id="rId4"/>
              </a:rPr>
              <a:t>/</a:t>
            </a:r>
            <a:endParaRPr lang="en-IN" dirty="0" smtClean="0">
              <a:solidFill>
                <a:srgbClr val="7030A0"/>
              </a:solidFill>
            </a:endParaRPr>
          </a:p>
          <a:p>
            <a:endParaRPr lang="en-IN" dirty="0" smtClean="0"/>
          </a:p>
          <a:p>
            <a:r>
              <a:rPr lang="en-IN" dirty="0" smtClean="0">
                <a:hlinkClick r:id="rId2"/>
              </a:rPr>
              <a:t>https</a:t>
            </a:r>
            <a:r>
              <a:rPr lang="en-IN" dirty="0">
                <a:hlinkClick r:id="rId2"/>
              </a:rPr>
              <a:t>://</a:t>
            </a:r>
            <a:r>
              <a:rPr lang="en-IN" dirty="0" smtClean="0">
                <a:hlinkClick r:id="rId2"/>
              </a:rPr>
              <a:t>dzone.com/refcardz/getting-started-domain-driven</a:t>
            </a:r>
            <a:endParaRPr lang="en-IN" dirty="0" smtClean="0"/>
          </a:p>
          <a:p>
            <a:endParaRPr lang="en-IN" dirty="0"/>
          </a:p>
          <a:p>
            <a:r>
              <a:rPr lang="en-IN" dirty="0" smtClean="0">
                <a:hlinkClick r:id="rId5"/>
              </a:rPr>
              <a:t>https</a:t>
            </a:r>
            <a:r>
              <a:rPr lang="en-IN" dirty="0">
                <a:hlinkClick r:id="rId5"/>
              </a:rPr>
              <a:t>://</a:t>
            </a:r>
            <a:r>
              <a:rPr lang="en-IN" dirty="0" smtClean="0">
                <a:hlinkClick r:id="rId5"/>
              </a:rPr>
              <a:t>medium.com/ssense-tech/domain-driven-design-everything-you-always-wanted-to-know-about-it-but-were-afraid-to-ask-a85e7b74497a</a:t>
            </a:r>
            <a:endParaRPr lang="en-IN" dirty="0" smtClean="0"/>
          </a:p>
          <a:p>
            <a:endParaRPr lang="en-IN" dirty="0" smtClean="0"/>
          </a:p>
          <a:p>
            <a:r>
              <a:rPr lang="en-IN" dirty="0" smtClean="0">
                <a:hlinkClick r:id="rId6"/>
              </a:rPr>
              <a:t>https</a:t>
            </a:r>
            <a:r>
              <a:rPr lang="en-IN" dirty="0">
                <a:hlinkClick r:id="rId6"/>
              </a:rPr>
              <a:t>://www.ibm.com/garage/method/practices/code/domain-driven-design</a:t>
            </a:r>
            <a:r>
              <a:rPr lang="en-IN" dirty="0" smtClean="0">
                <a:hlinkClick r:id="rId6"/>
              </a:rPr>
              <a:t>/</a:t>
            </a:r>
            <a:endParaRPr lang="en-IN" dirty="0" smtClean="0"/>
          </a:p>
          <a:p>
            <a:endParaRPr lang="en-IN" dirty="0" smtClean="0"/>
          </a:p>
          <a:p>
            <a:r>
              <a:rPr lang="en-IN" dirty="0">
                <a:hlinkClick r:id="rId7"/>
              </a:rPr>
              <a:t>https://</a:t>
            </a:r>
            <a:r>
              <a:rPr lang="en-IN" dirty="0" smtClean="0">
                <a:hlinkClick r:id="rId7"/>
              </a:rPr>
              <a:t>medium.com/microtica/the-concept-of-domain-driven-design-explained-3184c0fd7c3f</a:t>
            </a:r>
            <a:endParaRPr lang="en-IN" dirty="0" smtClean="0"/>
          </a:p>
          <a:p>
            <a:endParaRPr lang="en-IN" dirty="0"/>
          </a:p>
        </p:txBody>
      </p:sp>
    </p:spTree>
    <p:extLst>
      <p:ext uri="{BB962C8B-B14F-4D97-AF65-F5344CB8AC3E}">
        <p14:creationId xmlns:p14="http://schemas.microsoft.com/office/powerpoint/2010/main" val="1687043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Autofit/>
          </a:bodyPr>
          <a:lstStyle/>
          <a:p>
            <a:pPr algn="just"/>
            <a:r>
              <a:rPr lang="en-IN" sz="2000" dirty="0"/>
              <a:t>Domain-Driven Design is an approach to software development that </a:t>
            </a:r>
            <a:r>
              <a:rPr lang="en-IN" sz="2000" dirty="0" err="1"/>
              <a:t>centers</a:t>
            </a:r>
            <a:r>
              <a:rPr lang="en-IN" sz="2000" dirty="0"/>
              <a:t> the development on programming a domain model that has a rich understanding of the </a:t>
            </a:r>
            <a:r>
              <a:rPr lang="en-IN" sz="2000" dirty="0" smtClean="0"/>
              <a:t>processes </a:t>
            </a:r>
            <a:r>
              <a:rPr lang="en-IN" sz="2000" dirty="0"/>
              <a:t>and rules of a domain. </a:t>
            </a:r>
            <a:endParaRPr lang="en-IN" sz="2000" dirty="0" smtClean="0"/>
          </a:p>
          <a:p>
            <a:pPr algn="just"/>
            <a:endParaRPr lang="en-IN" sz="2000" dirty="0" smtClean="0"/>
          </a:p>
          <a:p>
            <a:pPr algn="just"/>
            <a:r>
              <a:rPr lang="en-IN" sz="2000" dirty="0"/>
              <a:t>Domain-Driven Design is all about design and creating highly expressive models. DDD also aims to create models that are understandable by everyone involved in the software development, not just software developers</a:t>
            </a:r>
            <a:r>
              <a:rPr lang="en-IN" sz="2000" dirty="0" smtClean="0"/>
              <a:t>.</a:t>
            </a:r>
          </a:p>
          <a:p>
            <a:pPr algn="just"/>
            <a:endParaRPr lang="en-IN" sz="2000" dirty="0"/>
          </a:p>
          <a:p>
            <a:r>
              <a:rPr lang="en-IN" sz="2000" dirty="0"/>
              <a:t>Since non-technical people also work with these models, it is convenient if the models can be represented in different ways. Typically, a model of a domain can be depicted as a UML sketch, as code, and in the language of </a:t>
            </a:r>
            <a:r>
              <a:rPr lang="en-IN" sz="2000" dirty="0" smtClean="0"/>
              <a:t>the domain</a:t>
            </a:r>
            <a:r>
              <a:rPr lang="en-IN" sz="2000" dirty="0"/>
              <a:t>.</a:t>
            </a:r>
            <a:br>
              <a:rPr lang="en-IN" sz="2000" dirty="0"/>
            </a:br>
            <a:endParaRPr lang="en-IN" sz="2000" dirty="0"/>
          </a:p>
        </p:txBody>
      </p:sp>
      <p:sp>
        <p:nvSpPr>
          <p:cNvPr id="5" name="Footer Placeholder 4"/>
          <p:cNvSpPr>
            <a:spLocks noGrp="1"/>
          </p:cNvSpPr>
          <p:nvPr>
            <p:ph type="ftr" sz="quarter" idx="11"/>
          </p:nvPr>
        </p:nvSpPr>
        <p:spPr>
          <a:xfrm>
            <a:off x="0" y="6381328"/>
            <a:ext cx="7272808" cy="365125"/>
          </a:xfrm>
        </p:spPr>
        <p:txBody>
          <a:bodyPr/>
          <a:lstStyle/>
          <a:p>
            <a:pPr algn="l"/>
            <a:r>
              <a:rPr lang="en-IN" sz="1600" dirty="0" smtClean="0">
                <a:solidFill>
                  <a:srgbClr val="7030A0"/>
                </a:solidFill>
              </a:rPr>
              <a:t>Credits: https://dzone.com/refcardz/getting-started-domain-driven</a:t>
            </a:r>
            <a:endParaRPr lang="en-IN" sz="1600" dirty="0">
              <a:solidFill>
                <a:srgbClr val="7030A0"/>
              </a:solidFill>
            </a:endParaRPr>
          </a:p>
        </p:txBody>
      </p:sp>
    </p:spTree>
    <p:extLst>
      <p:ext uri="{BB962C8B-B14F-4D97-AF65-F5344CB8AC3E}">
        <p14:creationId xmlns:p14="http://schemas.microsoft.com/office/powerpoint/2010/main" val="3354162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Using Language</a:t>
            </a:r>
          </a:p>
          <a:p>
            <a:pPr marL="0" indent="0" algn="just">
              <a:buNone/>
            </a:pPr>
            <a:endParaRPr lang="en-IN" sz="2800" i="1" dirty="0" smtClean="0"/>
          </a:p>
          <a:p>
            <a:pPr marL="0" indent="0" algn="just">
              <a:buNone/>
            </a:pPr>
            <a:r>
              <a:rPr lang="en-IN" sz="2800" i="1" dirty="0" smtClean="0"/>
              <a:t>“A </a:t>
            </a:r>
            <a:r>
              <a:rPr lang="en-IN" sz="2800" i="1" dirty="0"/>
              <a:t>person that is looking at attending a training course searches for courses based on topic, cost and the course schedule. When a course is booked, a registration is issued which the person can cancel or accept at a later date</a:t>
            </a:r>
            <a:r>
              <a:rPr lang="en-IN" sz="2800" i="1" dirty="0" smtClean="0"/>
              <a:t>.”</a:t>
            </a:r>
            <a:endParaRPr lang="en-IN" sz="2800" i="1" dirty="0"/>
          </a:p>
          <a:p>
            <a:endParaRPr lang="en-IN" dirty="0"/>
          </a:p>
        </p:txBody>
      </p:sp>
      <p:sp>
        <p:nvSpPr>
          <p:cNvPr id="5" name="Footer Placeholder 4"/>
          <p:cNvSpPr>
            <a:spLocks noGrp="1"/>
          </p:cNvSpPr>
          <p:nvPr>
            <p:ph type="ftr" sz="quarter" idx="11"/>
          </p:nvPr>
        </p:nvSpPr>
        <p:spPr>
          <a:xfrm>
            <a:off x="0" y="6381328"/>
            <a:ext cx="7272808" cy="365125"/>
          </a:xfrm>
        </p:spPr>
        <p:txBody>
          <a:bodyPr/>
          <a:lstStyle/>
          <a:p>
            <a:pPr algn="l"/>
            <a:r>
              <a:rPr lang="en-IN" sz="1600" dirty="0" smtClean="0">
                <a:solidFill>
                  <a:srgbClr val="7030A0"/>
                </a:solidFill>
              </a:rPr>
              <a:t>Credits: https://dzone.com/refcardz/getting-started-domain-driven</a:t>
            </a:r>
            <a:endParaRPr lang="en-IN" sz="1600" dirty="0">
              <a:solidFill>
                <a:srgbClr val="7030A0"/>
              </a:solidFill>
            </a:endParaRPr>
          </a:p>
        </p:txBody>
      </p:sp>
    </p:spTree>
    <p:extLst>
      <p:ext uri="{BB962C8B-B14F-4D97-AF65-F5344CB8AC3E}">
        <p14:creationId xmlns:p14="http://schemas.microsoft.com/office/powerpoint/2010/main" val="2985215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980728"/>
            <a:ext cx="8229600" cy="418058"/>
          </a:xfrm>
        </p:spPr>
        <p:txBody>
          <a:bodyPr>
            <a:noAutofit/>
          </a:bodyPr>
          <a:lstStyle/>
          <a:p>
            <a:pPr algn="l"/>
            <a:r>
              <a:rPr lang="en-IN" sz="3200" b="1" dirty="0"/>
              <a:t>Using Code:</a:t>
            </a:r>
            <a:br>
              <a:rPr lang="en-IN" sz="3200" b="1" dirty="0"/>
            </a:br>
            <a:endParaRPr lang="en-IN" sz="3200" dirty="0"/>
          </a:p>
        </p:txBody>
      </p:sp>
      <p:sp>
        <p:nvSpPr>
          <p:cNvPr id="3" name="Content Placeholder 2"/>
          <p:cNvSpPr>
            <a:spLocks noGrp="1"/>
          </p:cNvSpPr>
          <p:nvPr>
            <p:ph idx="1"/>
          </p:nvPr>
        </p:nvSpPr>
        <p:spPr>
          <a:solidFill>
            <a:schemeClr val="tx1"/>
          </a:solidFill>
        </p:spPr>
        <p:txBody>
          <a:bodyPr>
            <a:normAutofit fontScale="62500" lnSpcReduction="20000"/>
          </a:bodyPr>
          <a:lstStyle/>
          <a:p>
            <a:pPr marL="0" indent="0">
              <a:buNone/>
            </a:pPr>
            <a:r>
              <a:rPr lang="en-IN" dirty="0" smtClean="0">
                <a:solidFill>
                  <a:srgbClr val="569CD6"/>
                </a:solidFill>
                <a:latin typeface="Consolas"/>
              </a:rPr>
              <a:t>class</a:t>
            </a:r>
            <a:r>
              <a:rPr lang="en-IN" dirty="0" smtClean="0">
                <a:solidFill>
                  <a:srgbClr val="D4D4D4"/>
                </a:solidFill>
                <a:latin typeface="Consolas"/>
              </a:rPr>
              <a:t> </a:t>
            </a:r>
            <a:r>
              <a:rPr lang="en-IN" dirty="0">
                <a:solidFill>
                  <a:srgbClr val="4EC9B0"/>
                </a:solidFill>
                <a:latin typeface="Consolas"/>
              </a:rPr>
              <a:t>Person</a:t>
            </a:r>
            <a:r>
              <a:rPr lang="en-IN" dirty="0">
                <a:solidFill>
                  <a:srgbClr val="D4D4D4"/>
                </a:solidFill>
                <a:latin typeface="Consolas"/>
              </a:rPr>
              <a:t> {</a:t>
            </a:r>
          </a:p>
          <a:p>
            <a:pPr marL="0" indent="0">
              <a:buNone/>
            </a:pPr>
            <a:r>
              <a:rPr lang="en-IN" dirty="0">
                <a:solidFill>
                  <a:srgbClr val="D4D4D4"/>
                </a:solidFill>
                <a:latin typeface="Consolas"/>
              </a:rPr>
              <a:t>   </a:t>
            </a:r>
            <a:r>
              <a:rPr lang="en-IN" dirty="0">
                <a:solidFill>
                  <a:srgbClr val="569CD6"/>
                </a:solidFill>
                <a:latin typeface="Consolas"/>
              </a:rPr>
              <a:t>public</a:t>
            </a:r>
            <a:r>
              <a:rPr lang="en-IN" dirty="0">
                <a:solidFill>
                  <a:srgbClr val="D4D4D4"/>
                </a:solidFill>
                <a:latin typeface="Consolas"/>
              </a:rPr>
              <a:t> </a:t>
            </a:r>
            <a:r>
              <a:rPr lang="en-IN" dirty="0">
                <a:solidFill>
                  <a:srgbClr val="9CDCFE"/>
                </a:solidFill>
                <a:latin typeface="Consolas"/>
              </a:rPr>
              <a:t>Registration</a:t>
            </a:r>
            <a:r>
              <a:rPr lang="en-IN" dirty="0">
                <a:solidFill>
                  <a:srgbClr val="D4D4D4"/>
                </a:solidFill>
                <a:latin typeface="Consolas"/>
              </a:rPr>
              <a:t> </a:t>
            </a:r>
            <a:r>
              <a:rPr lang="en-IN" dirty="0" err="1">
                <a:solidFill>
                  <a:srgbClr val="DCDCAA"/>
                </a:solidFill>
                <a:latin typeface="Consolas"/>
              </a:rPr>
              <a:t>bookCourse</a:t>
            </a:r>
            <a:r>
              <a:rPr lang="en-IN" dirty="0">
                <a:solidFill>
                  <a:srgbClr val="D4D4D4"/>
                </a:solidFill>
                <a:latin typeface="Consolas"/>
              </a:rPr>
              <a:t>(</a:t>
            </a:r>
            <a:r>
              <a:rPr lang="en-IN" dirty="0">
                <a:solidFill>
                  <a:srgbClr val="9CDCFE"/>
                </a:solidFill>
                <a:latin typeface="Consolas"/>
              </a:rPr>
              <a:t>Course</a:t>
            </a:r>
            <a:r>
              <a:rPr lang="en-IN" dirty="0">
                <a:solidFill>
                  <a:srgbClr val="D4D4D4"/>
                </a:solidFill>
                <a:latin typeface="Consolas"/>
              </a:rPr>
              <a:t> </a:t>
            </a:r>
            <a:r>
              <a:rPr lang="en-IN" dirty="0">
                <a:solidFill>
                  <a:srgbClr val="9CDCFE"/>
                </a:solidFill>
                <a:latin typeface="Consolas"/>
              </a:rPr>
              <a:t>c</a:t>
            </a:r>
            <a:r>
              <a:rPr lang="en-IN" dirty="0">
                <a:solidFill>
                  <a:srgbClr val="D4D4D4"/>
                </a:solidFill>
                <a:latin typeface="Consolas"/>
              </a:rPr>
              <a:t>) { </a:t>
            </a:r>
            <a:r>
              <a:rPr lang="en-IN" dirty="0">
                <a:solidFill>
                  <a:srgbClr val="CE9178"/>
                </a:solidFill>
                <a:latin typeface="Consolas"/>
              </a:rPr>
              <a:t>' </a:t>
            </a:r>
            <a:r>
              <a:rPr lang="en-IN" dirty="0">
                <a:solidFill>
                  <a:srgbClr val="F44747"/>
                </a:solidFill>
                <a:latin typeface="Consolas"/>
              </a:rPr>
              <a:t>}</a:t>
            </a:r>
            <a:endParaRPr lang="en-IN" dirty="0">
              <a:solidFill>
                <a:srgbClr val="D4D4D4"/>
              </a:solidFill>
              <a:latin typeface="Consolas"/>
            </a:endParaRPr>
          </a:p>
          <a:p>
            <a:pPr marL="0" indent="0">
              <a:buNone/>
            </a:pPr>
            <a:r>
              <a:rPr lang="en-IN" dirty="0" smtClean="0">
                <a:solidFill>
                  <a:srgbClr val="D4D4D4"/>
                </a:solidFill>
                <a:latin typeface="Consolas"/>
              </a:rPr>
              <a:t>}</a:t>
            </a:r>
            <a:endParaRPr lang="en-IN" dirty="0">
              <a:solidFill>
                <a:srgbClr val="D4D4D4"/>
              </a:solidFill>
              <a:latin typeface="Consolas"/>
            </a:endParaRPr>
          </a:p>
          <a:p>
            <a:pPr marL="0" indent="0">
              <a:buNone/>
            </a:pPr>
            <a:r>
              <a:rPr lang="en-IN" dirty="0">
                <a:solidFill>
                  <a:srgbClr val="569CD6"/>
                </a:solidFill>
                <a:latin typeface="Consolas"/>
              </a:rPr>
              <a:t>abstract</a:t>
            </a:r>
            <a:r>
              <a:rPr lang="en-IN" dirty="0">
                <a:solidFill>
                  <a:srgbClr val="D4D4D4"/>
                </a:solidFill>
                <a:latin typeface="Consolas"/>
              </a:rPr>
              <a:t> </a:t>
            </a:r>
            <a:r>
              <a:rPr lang="en-IN" dirty="0">
                <a:solidFill>
                  <a:srgbClr val="569CD6"/>
                </a:solidFill>
                <a:latin typeface="Consolas"/>
              </a:rPr>
              <a:t>class</a:t>
            </a:r>
            <a:r>
              <a:rPr lang="en-IN" dirty="0">
                <a:solidFill>
                  <a:srgbClr val="D4D4D4"/>
                </a:solidFill>
                <a:latin typeface="Consolas"/>
              </a:rPr>
              <a:t> </a:t>
            </a:r>
            <a:r>
              <a:rPr lang="en-IN" dirty="0">
                <a:solidFill>
                  <a:srgbClr val="4EC9B0"/>
                </a:solidFill>
                <a:latin typeface="Consolas"/>
              </a:rPr>
              <a:t>Registration</a:t>
            </a:r>
            <a:r>
              <a:rPr lang="en-IN" dirty="0">
                <a:solidFill>
                  <a:srgbClr val="D4D4D4"/>
                </a:solidFill>
                <a:latin typeface="Consolas"/>
              </a:rPr>
              <a:t> {</a:t>
            </a:r>
          </a:p>
          <a:p>
            <a:pPr marL="0" indent="0">
              <a:buNone/>
            </a:pPr>
            <a:r>
              <a:rPr lang="en-IN" dirty="0">
                <a:solidFill>
                  <a:srgbClr val="D4D4D4"/>
                </a:solidFill>
                <a:latin typeface="Consolas"/>
              </a:rPr>
              <a:t>    </a:t>
            </a:r>
            <a:r>
              <a:rPr lang="en-IN" dirty="0">
                <a:solidFill>
                  <a:srgbClr val="569CD6"/>
                </a:solidFill>
                <a:latin typeface="Consolas"/>
              </a:rPr>
              <a:t>public</a:t>
            </a:r>
            <a:r>
              <a:rPr lang="en-IN" dirty="0">
                <a:solidFill>
                  <a:srgbClr val="D4D4D4"/>
                </a:solidFill>
                <a:latin typeface="Consolas"/>
              </a:rPr>
              <a:t> </a:t>
            </a:r>
            <a:r>
              <a:rPr lang="en-IN" dirty="0">
                <a:solidFill>
                  <a:srgbClr val="569CD6"/>
                </a:solidFill>
                <a:latin typeface="Consolas"/>
              </a:rPr>
              <a:t>abstract</a:t>
            </a:r>
            <a:r>
              <a:rPr lang="en-IN" dirty="0">
                <a:solidFill>
                  <a:srgbClr val="D4D4D4"/>
                </a:solidFill>
                <a:latin typeface="Consolas"/>
              </a:rPr>
              <a:t> </a:t>
            </a:r>
            <a:r>
              <a:rPr lang="en-IN" dirty="0">
                <a:solidFill>
                  <a:srgbClr val="9CDCFE"/>
                </a:solidFill>
                <a:latin typeface="Consolas"/>
              </a:rPr>
              <a:t>void</a:t>
            </a:r>
            <a:r>
              <a:rPr lang="en-IN" dirty="0">
                <a:solidFill>
                  <a:srgbClr val="D4D4D4"/>
                </a:solidFill>
                <a:latin typeface="Consolas"/>
              </a:rPr>
              <a:t> </a:t>
            </a:r>
            <a:r>
              <a:rPr lang="en-IN" dirty="0">
                <a:solidFill>
                  <a:srgbClr val="DCDCAA"/>
                </a:solidFill>
                <a:latin typeface="Consolas"/>
              </a:rPr>
              <a:t>accept</a:t>
            </a:r>
            <a:r>
              <a:rPr lang="en-IN" dirty="0">
                <a:solidFill>
                  <a:srgbClr val="D4D4D4"/>
                </a:solidFill>
                <a:latin typeface="Consolas"/>
              </a:rPr>
              <a:t>();</a:t>
            </a:r>
          </a:p>
          <a:p>
            <a:pPr marL="0" indent="0">
              <a:buNone/>
            </a:pPr>
            <a:r>
              <a:rPr lang="en-IN" dirty="0">
                <a:solidFill>
                  <a:srgbClr val="D4D4D4"/>
                </a:solidFill>
                <a:latin typeface="Consolas"/>
              </a:rPr>
              <a:t>    </a:t>
            </a:r>
            <a:r>
              <a:rPr lang="en-IN" dirty="0">
                <a:solidFill>
                  <a:srgbClr val="569CD6"/>
                </a:solidFill>
                <a:latin typeface="Consolas"/>
              </a:rPr>
              <a:t>public</a:t>
            </a:r>
            <a:r>
              <a:rPr lang="en-IN" dirty="0">
                <a:solidFill>
                  <a:srgbClr val="D4D4D4"/>
                </a:solidFill>
                <a:latin typeface="Consolas"/>
              </a:rPr>
              <a:t> </a:t>
            </a:r>
            <a:r>
              <a:rPr lang="en-IN" dirty="0">
                <a:solidFill>
                  <a:srgbClr val="569CD6"/>
                </a:solidFill>
                <a:latin typeface="Consolas"/>
              </a:rPr>
              <a:t>abstract</a:t>
            </a:r>
            <a:r>
              <a:rPr lang="en-IN" dirty="0">
                <a:solidFill>
                  <a:srgbClr val="D4D4D4"/>
                </a:solidFill>
                <a:latin typeface="Consolas"/>
              </a:rPr>
              <a:t> </a:t>
            </a:r>
            <a:r>
              <a:rPr lang="en-IN" dirty="0">
                <a:solidFill>
                  <a:srgbClr val="9CDCFE"/>
                </a:solidFill>
                <a:latin typeface="Consolas"/>
              </a:rPr>
              <a:t>void</a:t>
            </a:r>
            <a:r>
              <a:rPr lang="en-IN" dirty="0">
                <a:solidFill>
                  <a:srgbClr val="D4D4D4"/>
                </a:solidFill>
                <a:latin typeface="Consolas"/>
              </a:rPr>
              <a:t> </a:t>
            </a:r>
            <a:r>
              <a:rPr lang="en-IN" dirty="0">
                <a:solidFill>
                  <a:srgbClr val="DCDCAA"/>
                </a:solidFill>
                <a:latin typeface="Consolas"/>
              </a:rPr>
              <a:t>cancel</a:t>
            </a:r>
            <a:r>
              <a:rPr lang="en-IN" dirty="0">
                <a:solidFill>
                  <a:srgbClr val="D4D4D4"/>
                </a:solidFill>
                <a:latin typeface="Consolas"/>
              </a:rPr>
              <a:t>();</a:t>
            </a:r>
          </a:p>
          <a:p>
            <a:pPr marL="0" indent="0">
              <a:buNone/>
            </a:pPr>
            <a:r>
              <a:rPr lang="en-IN" dirty="0">
                <a:solidFill>
                  <a:srgbClr val="D4D4D4"/>
                </a:solidFill>
                <a:latin typeface="Consolas"/>
              </a:rPr>
              <a:t>}</a:t>
            </a:r>
          </a:p>
          <a:p>
            <a:pPr marL="0" indent="0">
              <a:buNone/>
            </a:pPr>
            <a:r>
              <a:rPr lang="en-IN" dirty="0">
                <a:solidFill>
                  <a:srgbClr val="D4D4D4"/>
                </a:solidFill>
                <a:latin typeface="Consolas"/>
              </a:rPr>
              <a:t/>
            </a:r>
            <a:br>
              <a:rPr lang="en-IN" dirty="0">
                <a:solidFill>
                  <a:srgbClr val="D4D4D4"/>
                </a:solidFill>
                <a:latin typeface="Consolas"/>
              </a:rPr>
            </a:br>
            <a:r>
              <a:rPr lang="en-IN" dirty="0">
                <a:solidFill>
                  <a:srgbClr val="569CD6"/>
                </a:solidFill>
                <a:latin typeface="Consolas"/>
              </a:rPr>
              <a:t>class</a:t>
            </a:r>
            <a:r>
              <a:rPr lang="en-IN" dirty="0">
                <a:solidFill>
                  <a:srgbClr val="D4D4D4"/>
                </a:solidFill>
                <a:latin typeface="Consolas"/>
              </a:rPr>
              <a:t> </a:t>
            </a:r>
            <a:r>
              <a:rPr lang="en-IN" dirty="0" err="1">
                <a:solidFill>
                  <a:srgbClr val="4EC9B0"/>
                </a:solidFill>
                <a:latin typeface="Consolas"/>
              </a:rPr>
              <a:t>ReservedRegistration</a:t>
            </a:r>
            <a:r>
              <a:rPr lang="en-IN" dirty="0">
                <a:solidFill>
                  <a:srgbClr val="D4D4D4"/>
                </a:solidFill>
                <a:latin typeface="Consolas"/>
              </a:rPr>
              <a:t> </a:t>
            </a:r>
            <a:r>
              <a:rPr lang="en-IN" dirty="0">
                <a:solidFill>
                  <a:srgbClr val="569CD6"/>
                </a:solidFill>
                <a:latin typeface="Consolas"/>
              </a:rPr>
              <a:t>extends</a:t>
            </a:r>
            <a:r>
              <a:rPr lang="en-IN" dirty="0">
                <a:solidFill>
                  <a:srgbClr val="D4D4D4"/>
                </a:solidFill>
                <a:latin typeface="Consolas"/>
              </a:rPr>
              <a:t> </a:t>
            </a:r>
            <a:r>
              <a:rPr lang="en-IN" dirty="0">
                <a:solidFill>
                  <a:srgbClr val="4EC9B0"/>
                </a:solidFill>
                <a:latin typeface="Consolas"/>
              </a:rPr>
              <a:t>Registration</a:t>
            </a:r>
            <a:r>
              <a:rPr lang="en-IN" dirty="0">
                <a:solidFill>
                  <a:srgbClr val="D4D4D4"/>
                </a:solidFill>
                <a:latin typeface="Consolas"/>
              </a:rPr>
              <a:t> { </a:t>
            </a:r>
            <a:r>
              <a:rPr lang="en-IN" dirty="0">
                <a:solidFill>
                  <a:srgbClr val="CE9178"/>
                </a:solidFill>
                <a:latin typeface="Consolas"/>
              </a:rPr>
              <a:t>' </a:t>
            </a:r>
            <a:r>
              <a:rPr lang="en-IN" dirty="0">
                <a:solidFill>
                  <a:srgbClr val="F44747"/>
                </a:solidFill>
                <a:latin typeface="Consolas"/>
              </a:rPr>
              <a:t>}</a:t>
            </a:r>
            <a:endParaRPr lang="en-IN" dirty="0">
              <a:solidFill>
                <a:srgbClr val="D4D4D4"/>
              </a:solidFill>
              <a:latin typeface="Consolas"/>
            </a:endParaRPr>
          </a:p>
          <a:p>
            <a:pPr marL="0" indent="0">
              <a:buNone/>
            </a:pPr>
            <a:r>
              <a:rPr lang="en-IN" dirty="0">
                <a:solidFill>
                  <a:srgbClr val="569CD6"/>
                </a:solidFill>
                <a:latin typeface="Consolas"/>
              </a:rPr>
              <a:t>class</a:t>
            </a:r>
            <a:r>
              <a:rPr lang="en-IN" dirty="0">
                <a:solidFill>
                  <a:srgbClr val="D4D4D4"/>
                </a:solidFill>
                <a:latin typeface="Consolas"/>
              </a:rPr>
              <a:t> </a:t>
            </a:r>
            <a:r>
              <a:rPr lang="en-IN" dirty="0" err="1">
                <a:solidFill>
                  <a:srgbClr val="4EC9B0"/>
                </a:solidFill>
                <a:latin typeface="Consolas"/>
              </a:rPr>
              <a:t>AcceptedRegistration</a:t>
            </a:r>
            <a:r>
              <a:rPr lang="en-IN" dirty="0">
                <a:solidFill>
                  <a:srgbClr val="D4D4D4"/>
                </a:solidFill>
                <a:latin typeface="Consolas"/>
              </a:rPr>
              <a:t> </a:t>
            </a:r>
            <a:r>
              <a:rPr lang="en-IN" dirty="0">
                <a:solidFill>
                  <a:srgbClr val="569CD6"/>
                </a:solidFill>
                <a:latin typeface="Consolas"/>
              </a:rPr>
              <a:t>extends</a:t>
            </a:r>
            <a:r>
              <a:rPr lang="en-IN" dirty="0">
                <a:solidFill>
                  <a:srgbClr val="D4D4D4"/>
                </a:solidFill>
                <a:latin typeface="Consolas"/>
              </a:rPr>
              <a:t> </a:t>
            </a:r>
            <a:r>
              <a:rPr lang="en-IN" dirty="0">
                <a:solidFill>
                  <a:srgbClr val="4EC9B0"/>
                </a:solidFill>
                <a:latin typeface="Consolas"/>
              </a:rPr>
              <a:t>Registration</a:t>
            </a:r>
            <a:r>
              <a:rPr lang="en-IN" dirty="0">
                <a:solidFill>
                  <a:srgbClr val="D4D4D4"/>
                </a:solidFill>
                <a:latin typeface="Consolas"/>
              </a:rPr>
              <a:t> { </a:t>
            </a:r>
            <a:r>
              <a:rPr lang="en-IN" dirty="0">
                <a:solidFill>
                  <a:srgbClr val="CE9178"/>
                </a:solidFill>
                <a:latin typeface="Consolas"/>
              </a:rPr>
              <a:t>' </a:t>
            </a:r>
            <a:r>
              <a:rPr lang="en-IN" dirty="0">
                <a:solidFill>
                  <a:srgbClr val="F44747"/>
                </a:solidFill>
                <a:latin typeface="Consolas"/>
              </a:rPr>
              <a:t>}</a:t>
            </a:r>
            <a:endParaRPr lang="en-IN" dirty="0">
              <a:solidFill>
                <a:srgbClr val="D4D4D4"/>
              </a:solidFill>
              <a:latin typeface="Consolas"/>
            </a:endParaRPr>
          </a:p>
          <a:p>
            <a:pPr marL="0" indent="0">
              <a:buNone/>
            </a:pPr>
            <a:r>
              <a:rPr lang="en-IN" dirty="0">
                <a:solidFill>
                  <a:srgbClr val="9CDCFE"/>
                </a:solidFill>
                <a:latin typeface="Consolas"/>
              </a:rPr>
              <a:t>interface</a:t>
            </a:r>
            <a:r>
              <a:rPr lang="en-IN" dirty="0">
                <a:solidFill>
                  <a:srgbClr val="D4D4D4"/>
                </a:solidFill>
                <a:latin typeface="Consolas"/>
              </a:rPr>
              <a:t> </a:t>
            </a:r>
            <a:r>
              <a:rPr lang="en-IN" dirty="0" err="1">
                <a:solidFill>
                  <a:srgbClr val="4EC9B0"/>
                </a:solidFill>
                <a:latin typeface="Consolas"/>
              </a:rPr>
              <a:t>CourseRepository</a:t>
            </a:r>
            <a:r>
              <a:rPr lang="en-IN" dirty="0">
                <a:solidFill>
                  <a:srgbClr val="D4D4D4"/>
                </a:solidFill>
                <a:latin typeface="Consolas"/>
              </a:rPr>
              <a:t> {</a:t>
            </a:r>
          </a:p>
          <a:p>
            <a:pPr marL="0" indent="0">
              <a:buNone/>
            </a:pPr>
            <a:r>
              <a:rPr lang="en-IN" dirty="0">
                <a:solidFill>
                  <a:srgbClr val="D4D4D4"/>
                </a:solidFill>
                <a:latin typeface="Consolas"/>
              </a:rPr>
              <a:t>    </a:t>
            </a:r>
            <a:r>
              <a:rPr lang="en-IN" dirty="0">
                <a:solidFill>
                  <a:srgbClr val="9CDCFE"/>
                </a:solidFill>
                <a:latin typeface="Consolas"/>
              </a:rPr>
              <a:t>public</a:t>
            </a:r>
            <a:r>
              <a:rPr lang="en-IN" dirty="0">
                <a:solidFill>
                  <a:srgbClr val="D4D4D4"/>
                </a:solidFill>
                <a:latin typeface="Consolas"/>
              </a:rPr>
              <a:t> </a:t>
            </a:r>
            <a:r>
              <a:rPr lang="en-IN" dirty="0">
                <a:solidFill>
                  <a:srgbClr val="DCDCAA"/>
                </a:solidFill>
                <a:latin typeface="Consolas"/>
              </a:rPr>
              <a:t>List</a:t>
            </a:r>
            <a:r>
              <a:rPr lang="en-IN" dirty="0">
                <a:solidFill>
                  <a:srgbClr val="D4D4D4"/>
                </a:solidFill>
                <a:latin typeface="Consolas"/>
              </a:rPr>
              <a:t>&lt;</a:t>
            </a:r>
            <a:r>
              <a:rPr lang="en-IN" dirty="0">
                <a:solidFill>
                  <a:srgbClr val="4EC9B0"/>
                </a:solidFill>
                <a:latin typeface="Consolas"/>
              </a:rPr>
              <a:t>Course</a:t>
            </a:r>
            <a:r>
              <a:rPr lang="en-IN" dirty="0">
                <a:solidFill>
                  <a:srgbClr val="D4D4D4"/>
                </a:solidFill>
                <a:latin typeface="Consolas"/>
              </a:rPr>
              <a:t>&gt; </a:t>
            </a:r>
            <a:r>
              <a:rPr lang="en-IN" dirty="0">
                <a:solidFill>
                  <a:srgbClr val="DCDCAA"/>
                </a:solidFill>
                <a:latin typeface="Consolas"/>
              </a:rPr>
              <a:t>find</a:t>
            </a:r>
            <a:r>
              <a:rPr lang="en-IN" dirty="0">
                <a:solidFill>
                  <a:srgbClr val="D4D4D4"/>
                </a:solidFill>
                <a:latin typeface="Consolas"/>
              </a:rPr>
              <a:t>(</a:t>
            </a:r>
            <a:r>
              <a:rPr lang="en-IN" dirty="0">
                <a:solidFill>
                  <a:srgbClr val="CE9178"/>
                </a:solidFill>
                <a:latin typeface="Consolas"/>
              </a:rPr>
              <a:t>')</a:t>
            </a:r>
            <a:r>
              <a:rPr lang="en-IN" dirty="0">
                <a:solidFill>
                  <a:srgbClr val="F44747"/>
                </a:solidFill>
                <a:latin typeface="Consolas"/>
              </a:rPr>
              <a:t>;</a:t>
            </a:r>
            <a:endParaRPr lang="en-IN" dirty="0">
              <a:solidFill>
                <a:srgbClr val="D4D4D4"/>
              </a:solidFill>
              <a:latin typeface="Consolas"/>
            </a:endParaRPr>
          </a:p>
          <a:p>
            <a:pPr marL="0" indent="0">
              <a:buNone/>
            </a:pPr>
            <a:r>
              <a:rPr lang="en-IN" dirty="0">
                <a:solidFill>
                  <a:srgbClr val="D4D4D4"/>
                </a:solidFill>
                <a:latin typeface="Consolas"/>
              </a:rPr>
              <a:t>}</a:t>
            </a:r>
          </a:p>
          <a:p>
            <a:endParaRPr lang="en-IN" b="1" dirty="0" smtClean="0"/>
          </a:p>
        </p:txBody>
      </p:sp>
      <p:sp>
        <p:nvSpPr>
          <p:cNvPr id="5" name="Footer Placeholder 4"/>
          <p:cNvSpPr>
            <a:spLocks noGrp="1"/>
          </p:cNvSpPr>
          <p:nvPr>
            <p:ph type="ftr" sz="quarter" idx="11"/>
          </p:nvPr>
        </p:nvSpPr>
        <p:spPr>
          <a:xfrm>
            <a:off x="0" y="6381328"/>
            <a:ext cx="7272808" cy="365125"/>
          </a:xfrm>
        </p:spPr>
        <p:txBody>
          <a:bodyPr/>
          <a:lstStyle/>
          <a:p>
            <a:pPr algn="l"/>
            <a:r>
              <a:rPr lang="en-IN" sz="1600" dirty="0" smtClean="0">
                <a:solidFill>
                  <a:srgbClr val="7030A0"/>
                </a:solidFill>
              </a:rPr>
              <a:t>Credits: https://dzone.com/refcardz/getting-started-domain-driven</a:t>
            </a:r>
            <a:endParaRPr lang="en-IN" sz="1600" dirty="0">
              <a:solidFill>
                <a:srgbClr val="7030A0"/>
              </a:solidFill>
            </a:endParaRPr>
          </a:p>
        </p:txBody>
      </p:sp>
    </p:spTree>
    <p:extLst>
      <p:ext uri="{BB962C8B-B14F-4D97-AF65-F5344CB8AC3E}">
        <p14:creationId xmlns:p14="http://schemas.microsoft.com/office/powerpoint/2010/main" val="36936362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457200" y="1124744"/>
            <a:ext cx="8229600" cy="5001419"/>
          </a:xfrm>
        </p:spPr>
        <p:txBody>
          <a:bodyPr/>
          <a:lstStyle/>
          <a:p>
            <a:r>
              <a:rPr lang="en-IN" b="1" dirty="0"/>
              <a:t>Using a UML </a:t>
            </a:r>
            <a:r>
              <a:rPr lang="en-IN" b="1" dirty="0" smtClean="0"/>
              <a:t>Sketch</a:t>
            </a:r>
          </a:p>
          <a:p>
            <a:endParaRPr lang="en-IN" b="1" dirty="0"/>
          </a:p>
          <a:p>
            <a:pPr marL="0" indent="0">
              <a:buNone/>
            </a:pP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512" y="2276872"/>
            <a:ext cx="6991102" cy="3960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4"/>
          <p:cNvSpPr>
            <a:spLocks noGrp="1"/>
          </p:cNvSpPr>
          <p:nvPr>
            <p:ph type="ftr" sz="quarter" idx="11"/>
          </p:nvPr>
        </p:nvSpPr>
        <p:spPr>
          <a:xfrm>
            <a:off x="0" y="6381328"/>
            <a:ext cx="7272808" cy="365125"/>
          </a:xfrm>
        </p:spPr>
        <p:txBody>
          <a:bodyPr/>
          <a:lstStyle/>
          <a:p>
            <a:pPr algn="l"/>
            <a:r>
              <a:rPr lang="en-IN" sz="1600" dirty="0" smtClean="0">
                <a:solidFill>
                  <a:srgbClr val="7030A0"/>
                </a:solidFill>
              </a:rPr>
              <a:t>Credits: https://dzone.com/refcardz/getting-started-domain-driven</a:t>
            </a:r>
            <a:endParaRPr lang="en-IN" sz="1600" dirty="0">
              <a:solidFill>
                <a:srgbClr val="7030A0"/>
              </a:solidFill>
            </a:endParaRPr>
          </a:p>
        </p:txBody>
      </p:sp>
    </p:spTree>
    <p:extLst>
      <p:ext uri="{BB962C8B-B14F-4D97-AF65-F5344CB8AC3E}">
        <p14:creationId xmlns:p14="http://schemas.microsoft.com/office/powerpoint/2010/main" val="10479138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Ubiquitous Language</a:t>
            </a:r>
            <a:br>
              <a:rPr lang="en-IN" b="1" dirty="0"/>
            </a:br>
            <a:endParaRPr lang="en-IN" dirty="0"/>
          </a:p>
        </p:txBody>
      </p:sp>
      <p:sp>
        <p:nvSpPr>
          <p:cNvPr id="3" name="Content Placeholder 2"/>
          <p:cNvSpPr>
            <a:spLocks noGrp="1"/>
          </p:cNvSpPr>
          <p:nvPr>
            <p:ph idx="1"/>
          </p:nvPr>
        </p:nvSpPr>
        <p:spPr>
          <a:xfrm>
            <a:off x="457200" y="1340768"/>
            <a:ext cx="8229600" cy="4785395"/>
          </a:xfrm>
        </p:spPr>
        <p:txBody>
          <a:bodyPr>
            <a:normAutofit/>
          </a:bodyPr>
          <a:lstStyle/>
          <a:p>
            <a:r>
              <a:rPr lang="en-IN" sz="2400" dirty="0" smtClean="0"/>
              <a:t>Ubiquitous </a:t>
            </a:r>
            <a:r>
              <a:rPr lang="en-IN" sz="2400" dirty="0"/>
              <a:t>Language is the term Eric Evans uses in </a:t>
            </a:r>
            <a:r>
              <a:rPr lang="en-IN" sz="2400" dirty="0">
                <a:hlinkClick r:id="rId2"/>
              </a:rPr>
              <a:t>Domain Driven Design</a:t>
            </a:r>
            <a:r>
              <a:rPr lang="en-IN" sz="2400" dirty="0"/>
              <a:t> for the practice of building up a common, rigorous language between developers and users</a:t>
            </a:r>
            <a:r>
              <a:rPr lang="en-IN" sz="2400" dirty="0" smtClean="0"/>
              <a:t>.</a:t>
            </a:r>
          </a:p>
          <a:p>
            <a:endParaRPr lang="en-IN" sz="2400" dirty="0" smtClean="0"/>
          </a:p>
          <a:p>
            <a:r>
              <a:rPr lang="en-IN" sz="2400" dirty="0" smtClean="0"/>
              <a:t>The </a:t>
            </a:r>
            <a:r>
              <a:rPr lang="en-IN" sz="2400" dirty="0"/>
              <a:t>consistent use of unambiguous language is essential in understanding and communicating insights discovered in the domain</a:t>
            </a:r>
            <a:r>
              <a:rPr lang="en-IN" sz="2400" dirty="0" smtClean="0"/>
              <a:t>.</a:t>
            </a:r>
          </a:p>
          <a:p>
            <a:endParaRPr lang="en-IN" sz="2400" dirty="0" smtClean="0"/>
          </a:p>
          <a:p>
            <a:r>
              <a:rPr lang="en-IN" sz="2400" dirty="0" smtClean="0"/>
              <a:t>In </a:t>
            </a:r>
            <a:r>
              <a:rPr lang="en-IN" sz="2400" dirty="0"/>
              <a:t>DDD, it is less about the nouns and verbs and more about the concepts. </a:t>
            </a:r>
            <a:endParaRPr lang="en-IN" sz="2400" dirty="0" smtClean="0"/>
          </a:p>
          <a:p>
            <a:endParaRPr lang="en-IN" dirty="0"/>
          </a:p>
        </p:txBody>
      </p:sp>
      <p:sp>
        <p:nvSpPr>
          <p:cNvPr id="5" name="Footer Placeholder 4"/>
          <p:cNvSpPr>
            <a:spLocks noGrp="1"/>
          </p:cNvSpPr>
          <p:nvPr>
            <p:ph type="ftr" sz="quarter" idx="11"/>
          </p:nvPr>
        </p:nvSpPr>
        <p:spPr>
          <a:xfrm>
            <a:off x="0" y="6381328"/>
            <a:ext cx="7272808" cy="365125"/>
          </a:xfrm>
        </p:spPr>
        <p:txBody>
          <a:bodyPr/>
          <a:lstStyle/>
          <a:p>
            <a:pPr algn="l"/>
            <a:r>
              <a:rPr lang="en-IN" sz="1600" dirty="0" smtClean="0">
                <a:solidFill>
                  <a:srgbClr val="7030A0"/>
                </a:solidFill>
              </a:rPr>
              <a:t>Credits: </a:t>
            </a:r>
            <a:r>
              <a:rPr lang="en-IN" sz="1600" dirty="0" smtClean="0">
                <a:solidFill>
                  <a:srgbClr val="7030A0"/>
                </a:solidFill>
                <a:hlinkClick r:id="rId3"/>
              </a:rPr>
              <a:t>https://dzone.com/refcardz/getting-started-domain-driven</a:t>
            </a:r>
            <a:endParaRPr lang="en-IN" sz="1600" dirty="0" smtClean="0">
              <a:solidFill>
                <a:srgbClr val="7030A0"/>
              </a:solidFill>
            </a:endParaRPr>
          </a:p>
          <a:p>
            <a:pPr algn="l"/>
            <a:r>
              <a:rPr lang="en-IN" sz="1600" dirty="0">
                <a:solidFill>
                  <a:srgbClr val="7030A0"/>
                </a:solidFill>
              </a:rPr>
              <a:t>https://martinfowler.com/bliki/DomainDrivenDesign.html</a:t>
            </a:r>
          </a:p>
        </p:txBody>
      </p:sp>
    </p:spTree>
    <p:extLst>
      <p:ext uri="{BB962C8B-B14F-4D97-AF65-F5344CB8AC3E}">
        <p14:creationId xmlns:p14="http://schemas.microsoft.com/office/powerpoint/2010/main" val="40153770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Ubiquitous Language</a:t>
            </a:r>
            <a:br>
              <a:rPr lang="en-IN" b="1" dirty="0"/>
            </a:br>
            <a:endParaRPr lang="en-IN" dirty="0"/>
          </a:p>
        </p:txBody>
      </p:sp>
      <p:sp>
        <p:nvSpPr>
          <p:cNvPr id="3" name="Content Placeholder 2"/>
          <p:cNvSpPr>
            <a:spLocks noGrp="1"/>
          </p:cNvSpPr>
          <p:nvPr>
            <p:ph idx="1"/>
          </p:nvPr>
        </p:nvSpPr>
        <p:spPr/>
        <p:txBody>
          <a:bodyPr/>
          <a:lstStyle/>
          <a:p>
            <a:r>
              <a:rPr lang="en-IN" sz="2400" dirty="0"/>
              <a:t>Evans makes clear that using the ubiquitous language in conversations with domain experts is an important part of testing it, and hence the domain model. </a:t>
            </a:r>
            <a:endParaRPr lang="en-IN" sz="2400" dirty="0" smtClean="0"/>
          </a:p>
          <a:p>
            <a:endParaRPr lang="en-IN" sz="2400" dirty="0" smtClean="0"/>
          </a:p>
          <a:p>
            <a:r>
              <a:rPr lang="en-IN" sz="2400" dirty="0" smtClean="0"/>
              <a:t>He </a:t>
            </a:r>
            <a:r>
              <a:rPr lang="en-IN" sz="2400" dirty="0"/>
              <a:t>also stresses that the language (and model) should evolve as the team's </a:t>
            </a:r>
            <a:r>
              <a:rPr lang="en-IN" sz="2400" dirty="0" smtClean="0"/>
              <a:t>understanding </a:t>
            </a:r>
            <a:r>
              <a:rPr lang="en-IN" sz="2400" dirty="0"/>
              <a:t>of the domain grows</a:t>
            </a:r>
            <a:r>
              <a:rPr lang="en-IN" dirty="0" smtClean="0"/>
              <a:t>.</a:t>
            </a:r>
          </a:p>
          <a:p>
            <a:endParaRPr lang="en-IN" dirty="0" smtClean="0"/>
          </a:p>
          <a:p>
            <a:r>
              <a:rPr lang="en-IN" sz="2400" dirty="0"/>
              <a:t>When you work with a ubiquitous language, the collaboration with domain experts is more creative and valuable for everyone.</a:t>
            </a:r>
          </a:p>
        </p:txBody>
      </p:sp>
      <p:sp>
        <p:nvSpPr>
          <p:cNvPr id="4" name="Footer Placeholder 4"/>
          <p:cNvSpPr>
            <a:spLocks noGrp="1"/>
          </p:cNvSpPr>
          <p:nvPr>
            <p:ph type="ftr" sz="quarter" idx="11"/>
          </p:nvPr>
        </p:nvSpPr>
        <p:spPr>
          <a:xfrm>
            <a:off x="-3645" y="6463524"/>
            <a:ext cx="7272808" cy="365125"/>
          </a:xfrm>
        </p:spPr>
        <p:txBody>
          <a:bodyPr/>
          <a:lstStyle/>
          <a:p>
            <a:pPr algn="l"/>
            <a:r>
              <a:rPr lang="en-IN" sz="1600" dirty="0" smtClean="0">
                <a:solidFill>
                  <a:srgbClr val="7030A0"/>
                </a:solidFill>
              </a:rPr>
              <a:t>Credits: </a:t>
            </a:r>
            <a:r>
              <a:rPr lang="en-IN" sz="1600" dirty="0" smtClean="0">
                <a:solidFill>
                  <a:srgbClr val="7030A0"/>
                </a:solidFill>
                <a:hlinkClick r:id="rId2"/>
              </a:rPr>
              <a:t>https://dzone.com/refcardz/getting-started-domain-driven</a:t>
            </a:r>
            <a:endParaRPr lang="en-IN" sz="1600" dirty="0" smtClean="0">
              <a:solidFill>
                <a:srgbClr val="7030A0"/>
              </a:solidFill>
            </a:endParaRPr>
          </a:p>
          <a:p>
            <a:pPr algn="l"/>
            <a:r>
              <a:rPr lang="en-IN" sz="1600" dirty="0">
                <a:solidFill>
                  <a:srgbClr val="7030A0"/>
                </a:solidFill>
                <a:hlinkClick r:id="rId3"/>
              </a:rPr>
              <a:t>https://</a:t>
            </a:r>
            <a:r>
              <a:rPr lang="en-IN" sz="1600" dirty="0" smtClean="0">
                <a:solidFill>
                  <a:srgbClr val="7030A0"/>
                </a:solidFill>
                <a:hlinkClick r:id="rId3"/>
              </a:rPr>
              <a:t>martinfowler.com/bliki/DomainDrivenDesign.html</a:t>
            </a:r>
            <a:endParaRPr lang="en-IN" sz="1600" dirty="0" smtClean="0">
              <a:solidFill>
                <a:srgbClr val="7030A0"/>
              </a:solidFill>
            </a:endParaRPr>
          </a:p>
          <a:p>
            <a:pPr algn="l"/>
            <a:r>
              <a:rPr lang="en-IN" sz="1600" dirty="0">
                <a:solidFill>
                  <a:srgbClr val="7030A0"/>
                </a:solidFill>
                <a:hlinkClick r:id="rId4"/>
              </a:rPr>
              <a:t>https://dannorth.net/whats-in-a-story</a:t>
            </a:r>
            <a:r>
              <a:rPr lang="en-IN" sz="1600" dirty="0" smtClean="0">
                <a:solidFill>
                  <a:srgbClr val="7030A0"/>
                </a:solidFill>
                <a:hlinkClick r:id="rId4"/>
              </a:rPr>
              <a:t>/</a:t>
            </a:r>
            <a:endParaRPr lang="en-IN" sz="1600" dirty="0" smtClean="0">
              <a:solidFill>
                <a:srgbClr val="7030A0"/>
              </a:solidFill>
            </a:endParaRPr>
          </a:p>
          <a:p>
            <a:pPr algn="l"/>
            <a:endParaRPr lang="en-IN" sz="1600" dirty="0">
              <a:solidFill>
                <a:srgbClr val="7030A0"/>
              </a:solidFill>
            </a:endParaRPr>
          </a:p>
        </p:txBody>
      </p:sp>
    </p:spTree>
    <p:extLst>
      <p:ext uri="{BB962C8B-B14F-4D97-AF65-F5344CB8AC3E}">
        <p14:creationId xmlns:p14="http://schemas.microsoft.com/office/powerpoint/2010/main" val="33335744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Strategic Design</a:t>
            </a:r>
            <a:br>
              <a:rPr lang="en-IN" b="1" dirty="0"/>
            </a:br>
            <a:endParaRPr lang="en-IN" dirty="0"/>
          </a:p>
        </p:txBody>
      </p:sp>
      <p:sp>
        <p:nvSpPr>
          <p:cNvPr id="3" name="Content Placeholder 2"/>
          <p:cNvSpPr>
            <a:spLocks noGrp="1"/>
          </p:cNvSpPr>
          <p:nvPr>
            <p:ph idx="1"/>
          </p:nvPr>
        </p:nvSpPr>
        <p:spPr>
          <a:xfrm>
            <a:off x="457200" y="1124744"/>
            <a:ext cx="8229600" cy="5001419"/>
          </a:xfrm>
        </p:spPr>
        <p:txBody>
          <a:bodyPr>
            <a:normAutofit/>
          </a:bodyPr>
          <a:lstStyle/>
          <a:p>
            <a:r>
              <a:rPr lang="en-IN" sz="2400" dirty="0"/>
              <a:t>Strategic design is about design in the large, and helps focus on the many parts that make up the large model, and how these parts relate to </a:t>
            </a:r>
            <a:r>
              <a:rPr lang="en-IN" sz="2400" dirty="0" smtClean="0"/>
              <a:t>each other.  	</a:t>
            </a:r>
          </a:p>
          <a:p>
            <a:endParaRPr lang="en-IN" sz="2400" dirty="0" smtClean="0"/>
          </a:p>
          <a:p>
            <a:r>
              <a:rPr lang="en-IN" sz="2400" dirty="0" smtClean="0"/>
              <a:t>In </a:t>
            </a:r>
            <a:r>
              <a:rPr lang="en-IN" sz="2400" dirty="0"/>
              <a:t>DDD, these smaller models reside in bounded contexts. The manner in which these bounded contexts relate to each other is known as context mapping.</a:t>
            </a:r>
          </a:p>
          <a:p>
            <a:endParaRPr lang="en-IN" sz="2400" b="1" dirty="0" smtClean="0"/>
          </a:p>
          <a:p>
            <a:pPr marL="0" indent="0">
              <a:buNone/>
            </a:pPr>
            <a:r>
              <a:rPr lang="en-IN" sz="2400" dirty="0"/>
              <a:t/>
            </a:r>
            <a:br>
              <a:rPr lang="en-IN" sz="2400" dirty="0"/>
            </a:br>
            <a:endParaRPr lang="en-IN" sz="2400" dirty="0"/>
          </a:p>
        </p:txBody>
      </p:sp>
      <p:sp>
        <p:nvSpPr>
          <p:cNvPr id="4" name="Footer Placeholder 4"/>
          <p:cNvSpPr>
            <a:spLocks noGrp="1"/>
          </p:cNvSpPr>
          <p:nvPr>
            <p:ph type="ftr" sz="quarter" idx="11"/>
          </p:nvPr>
        </p:nvSpPr>
        <p:spPr>
          <a:xfrm>
            <a:off x="-3645" y="6463524"/>
            <a:ext cx="7272808" cy="365125"/>
          </a:xfrm>
        </p:spPr>
        <p:txBody>
          <a:bodyPr/>
          <a:lstStyle/>
          <a:p>
            <a:pPr algn="l"/>
            <a:r>
              <a:rPr lang="en-IN" sz="1600" dirty="0" smtClean="0">
                <a:solidFill>
                  <a:srgbClr val="7030A0"/>
                </a:solidFill>
              </a:rPr>
              <a:t>Credits: </a:t>
            </a:r>
            <a:r>
              <a:rPr lang="en-IN" sz="1600" dirty="0" smtClean="0">
                <a:solidFill>
                  <a:srgbClr val="7030A0"/>
                </a:solidFill>
                <a:hlinkClick r:id="rId2"/>
              </a:rPr>
              <a:t>https://dzone.com/refcardz/getting-started-domain-driven</a:t>
            </a:r>
            <a:endParaRPr lang="en-IN" sz="1600" dirty="0" smtClean="0">
              <a:solidFill>
                <a:srgbClr val="7030A0"/>
              </a:solidFill>
            </a:endParaRPr>
          </a:p>
          <a:p>
            <a:pPr algn="l"/>
            <a:r>
              <a:rPr lang="en-IN" sz="1600" dirty="0">
                <a:solidFill>
                  <a:srgbClr val="7030A0"/>
                </a:solidFill>
                <a:hlinkClick r:id="rId3"/>
              </a:rPr>
              <a:t>https://</a:t>
            </a:r>
            <a:r>
              <a:rPr lang="en-IN" sz="1600" dirty="0" smtClean="0">
                <a:solidFill>
                  <a:srgbClr val="7030A0"/>
                </a:solidFill>
                <a:hlinkClick r:id="rId3"/>
              </a:rPr>
              <a:t>martinfowler.com/bliki/DomainDrivenDesign.html</a:t>
            </a:r>
            <a:endParaRPr lang="en-IN" sz="1600" dirty="0" smtClean="0">
              <a:solidFill>
                <a:srgbClr val="7030A0"/>
              </a:solidFill>
            </a:endParaRPr>
          </a:p>
          <a:p>
            <a:pPr algn="l"/>
            <a:r>
              <a:rPr lang="en-IN" sz="1600" dirty="0">
                <a:solidFill>
                  <a:srgbClr val="7030A0"/>
                </a:solidFill>
                <a:hlinkClick r:id="rId4"/>
              </a:rPr>
              <a:t>https://dannorth.net/whats-in-a-story</a:t>
            </a:r>
            <a:r>
              <a:rPr lang="en-IN" sz="1600" dirty="0" smtClean="0">
                <a:solidFill>
                  <a:srgbClr val="7030A0"/>
                </a:solidFill>
                <a:hlinkClick r:id="rId4"/>
              </a:rPr>
              <a:t>/</a:t>
            </a:r>
            <a:endParaRPr lang="en-IN" sz="1600" dirty="0" smtClean="0">
              <a:solidFill>
                <a:srgbClr val="7030A0"/>
              </a:solidFill>
            </a:endParaRPr>
          </a:p>
          <a:p>
            <a:pPr algn="l"/>
            <a:endParaRPr lang="en-IN" sz="1600" dirty="0">
              <a:solidFill>
                <a:srgbClr val="7030A0"/>
              </a:solidFill>
            </a:endParaRPr>
          </a:p>
        </p:txBody>
      </p:sp>
    </p:spTree>
    <p:extLst>
      <p:ext uri="{BB962C8B-B14F-4D97-AF65-F5344CB8AC3E}">
        <p14:creationId xmlns:p14="http://schemas.microsoft.com/office/powerpoint/2010/main" val="26363723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TotalTime>
  <Words>1213</Words>
  <Application>Microsoft Office PowerPoint</Application>
  <PresentationFormat>On-screen Show (4:3)</PresentationFormat>
  <Paragraphs>185</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Domain-Driven Design</vt:lpstr>
      <vt:lpstr>Domain-Driven Design</vt:lpstr>
      <vt:lpstr>PowerPoint Presentation</vt:lpstr>
      <vt:lpstr>PowerPoint Presentation</vt:lpstr>
      <vt:lpstr>Using Code: </vt:lpstr>
      <vt:lpstr>PowerPoint Presentation</vt:lpstr>
      <vt:lpstr>Ubiquitous Language </vt:lpstr>
      <vt:lpstr>Ubiquitous Language </vt:lpstr>
      <vt:lpstr>Strategic Design </vt:lpstr>
      <vt:lpstr>Bounded Context</vt:lpstr>
      <vt:lpstr>Bounded Context</vt:lpstr>
      <vt:lpstr>Bounded Context</vt:lpstr>
      <vt:lpstr>Bounded Contexts </vt:lpstr>
      <vt:lpstr>Context Maps  </vt:lpstr>
      <vt:lpstr>Patterns: Context Mapping</vt:lpstr>
      <vt:lpstr>Modeling the Domain  </vt:lpstr>
      <vt:lpstr>Entities</vt:lpstr>
      <vt:lpstr>Value Objects  </vt:lpstr>
      <vt:lpstr>Cardinality of Associations </vt:lpstr>
      <vt:lpstr>Services</vt:lpstr>
      <vt:lpstr>Aggregates</vt:lpstr>
      <vt:lpstr>Dealing with Life Cycles </vt:lpstr>
      <vt:lpstr>Example</vt:lpstr>
      <vt:lpstr>Advantages and Downsides of DDD</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Girish</dc:creator>
  <cp:lastModifiedBy>Girish</cp:lastModifiedBy>
  <cp:revision>22</cp:revision>
  <dcterms:created xsi:type="dcterms:W3CDTF">2022-02-24T04:24:39Z</dcterms:created>
  <dcterms:modified xsi:type="dcterms:W3CDTF">2023-02-07T03:42:55Z</dcterms:modified>
</cp:coreProperties>
</file>