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70" r:id="rId9"/>
    <p:sldId id="271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2" r:id="rId18"/>
    <p:sldId id="273" r:id="rId19"/>
    <p:sldId id="275" r:id="rId20"/>
    <p:sldId id="276" r:id="rId21"/>
    <p:sldId id="277" r:id="rId22"/>
    <p:sldId id="279" r:id="rId23"/>
    <p:sldId id="280" r:id="rId24"/>
    <p:sldId id="281" r:id="rId25"/>
    <p:sldId id="278" r:id="rId26"/>
    <p:sldId id="274" r:id="rId27"/>
    <p:sldId id="282" r:id="rId28"/>
    <p:sldId id="284" r:id="rId29"/>
    <p:sldId id="285" r:id="rId30"/>
    <p:sldId id="287" r:id="rId31"/>
    <p:sldId id="286" r:id="rId32"/>
    <p:sldId id="288" r:id="rId33"/>
    <p:sldId id="283" r:id="rId34"/>
    <p:sldId id="289" r:id="rId35"/>
    <p:sldId id="290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8C2A3-241A-4F2F-8E96-E301031C06C0}" v="14" dt="2023-01-23T17:41:44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87" autoAdjust="0"/>
  </p:normalViewPr>
  <p:slideViewPr>
    <p:cSldViewPr>
      <p:cViewPr varScale="1">
        <p:scale>
          <a:sx n="74" d="100"/>
          <a:sy n="74" d="100"/>
        </p:scale>
        <p:origin x="-16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GN" userId="625313e3a1b95115" providerId="LiveId" clId="{C4D8C2A3-241A-4F2F-8E96-E301031C06C0}"/>
    <pc:docChg chg="undo custSel addSld modSld">
      <pc:chgData name="GIRISH GN" userId="625313e3a1b95115" providerId="LiveId" clId="{C4D8C2A3-241A-4F2F-8E96-E301031C06C0}" dt="2023-01-27T06:23:16.662" v="244" actId="20577"/>
      <pc:docMkLst>
        <pc:docMk/>
      </pc:docMkLst>
      <pc:sldChg chg="modSp mod">
        <pc:chgData name="GIRISH GN" userId="625313e3a1b95115" providerId="LiveId" clId="{C4D8C2A3-241A-4F2F-8E96-E301031C06C0}" dt="2023-01-21T13:24:19.212" v="18" actId="20577"/>
        <pc:sldMkLst>
          <pc:docMk/>
          <pc:sldMk cId="3448548877" sldId="258"/>
        </pc:sldMkLst>
        <pc:spChg chg="mod">
          <ac:chgData name="GIRISH GN" userId="625313e3a1b95115" providerId="LiveId" clId="{C4D8C2A3-241A-4F2F-8E96-E301031C06C0}" dt="2023-01-21T13:24:19.212" v="18" actId="20577"/>
          <ac:spMkLst>
            <pc:docMk/>
            <pc:sldMk cId="3448548877" sldId="258"/>
            <ac:spMk id="2" creationId="{00000000-0000-0000-0000-000000000000}"/>
          </ac:spMkLst>
        </pc:spChg>
      </pc:sldChg>
      <pc:sldChg chg="modSp mod">
        <pc:chgData name="GIRISH GN" userId="625313e3a1b95115" providerId="LiveId" clId="{C4D8C2A3-241A-4F2F-8E96-E301031C06C0}" dt="2023-01-27T06:23:16.662" v="244" actId="20577"/>
        <pc:sldMkLst>
          <pc:docMk/>
          <pc:sldMk cId="1315922537" sldId="264"/>
        </pc:sldMkLst>
        <pc:spChg chg="mod">
          <ac:chgData name="GIRISH GN" userId="625313e3a1b95115" providerId="LiveId" clId="{C4D8C2A3-241A-4F2F-8E96-E301031C06C0}" dt="2023-01-27T06:23:16.662" v="244" actId="20577"/>
          <ac:spMkLst>
            <pc:docMk/>
            <pc:sldMk cId="1315922537" sldId="264"/>
            <ac:spMk id="5" creationId="{00000000-0000-0000-0000-000000000000}"/>
          </ac:spMkLst>
        </pc:spChg>
      </pc:sldChg>
      <pc:sldChg chg="mod modShow">
        <pc:chgData name="GIRISH GN" userId="625313e3a1b95115" providerId="LiveId" clId="{C4D8C2A3-241A-4F2F-8E96-E301031C06C0}" dt="2023-01-27T06:17:30.678" v="238" actId="729"/>
        <pc:sldMkLst>
          <pc:docMk/>
          <pc:sldMk cId="1260888661" sldId="265"/>
        </pc:sldMkLst>
      </pc:sldChg>
      <pc:sldChg chg="modSp">
        <pc:chgData name="GIRISH GN" userId="625313e3a1b95115" providerId="LiveId" clId="{C4D8C2A3-241A-4F2F-8E96-E301031C06C0}" dt="2023-01-21T13:24:06.535" v="1" actId="1036"/>
        <pc:sldMkLst>
          <pc:docMk/>
          <pc:sldMk cId="3564254168" sldId="267"/>
        </pc:sldMkLst>
        <pc:picChg chg="mod">
          <ac:chgData name="GIRISH GN" userId="625313e3a1b95115" providerId="LiveId" clId="{C4D8C2A3-241A-4F2F-8E96-E301031C06C0}" dt="2023-01-21T13:24:06.535" v="1" actId="1036"/>
          <ac:picMkLst>
            <pc:docMk/>
            <pc:sldMk cId="3564254168" sldId="267"/>
            <ac:picMk id="9218" creationId="{00000000-0000-0000-0000-000000000000}"/>
          </ac:picMkLst>
        </pc:picChg>
      </pc:sldChg>
      <pc:sldChg chg="modSp">
        <pc:chgData name="GIRISH GN" userId="625313e3a1b95115" providerId="LiveId" clId="{C4D8C2A3-241A-4F2F-8E96-E301031C06C0}" dt="2023-01-21T13:43:54.793" v="19" actId="1036"/>
        <pc:sldMkLst>
          <pc:docMk/>
          <pc:sldMk cId="3625937338" sldId="268"/>
        </pc:sldMkLst>
        <pc:picChg chg="mod">
          <ac:chgData name="GIRISH GN" userId="625313e3a1b95115" providerId="LiveId" clId="{C4D8C2A3-241A-4F2F-8E96-E301031C06C0}" dt="2023-01-21T13:43:54.793" v="19" actId="1036"/>
          <ac:picMkLst>
            <pc:docMk/>
            <pc:sldMk cId="3625937338" sldId="268"/>
            <ac:picMk id="11266" creationId="{00000000-0000-0000-0000-000000000000}"/>
          </ac:picMkLst>
        </pc:picChg>
      </pc:sldChg>
      <pc:sldChg chg="modSp mod">
        <pc:chgData name="GIRISH GN" userId="625313e3a1b95115" providerId="LiveId" clId="{C4D8C2A3-241A-4F2F-8E96-E301031C06C0}" dt="2023-01-23T17:41:49.033" v="226" actId="20577"/>
        <pc:sldMkLst>
          <pc:docMk/>
          <pc:sldMk cId="100849610" sldId="273"/>
        </pc:sldMkLst>
        <pc:spChg chg="mod">
          <ac:chgData name="GIRISH GN" userId="625313e3a1b95115" providerId="LiveId" clId="{C4D8C2A3-241A-4F2F-8E96-E301031C06C0}" dt="2023-01-23T17:41:49.033" v="226" actId="20577"/>
          <ac:spMkLst>
            <pc:docMk/>
            <pc:sldMk cId="100849610" sldId="273"/>
            <ac:spMk id="3" creationId="{00000000-0000-0000-0000-000000000000}"/>
          </ac:spMkLst>
        </pc:spChg>
      </pc:sldChg>
      <pc:sldChg chg="modSp mod">
        <pc:chgData name="GIRISH GN" userId="625313e3a1b95115" providerId="LiveId" clId="{C4D8C2A3-241A-4F2F-8E96-E301031C06C0}" dt="2023-01-23T17:42:07.703" v="231" actId="20577"/>
        <pc:sldMkLst>
          <pc:docMk/>
          <pc:sldMk cId="2726850510" sldId="275"/>
        </pc:sldMkLst>
        <pc:spChg chg="mod">
          <ac:chgData name="GIRISH GN" userId="625313e3a1b95115" providerId="LiveId" clId="{C4D8C2A3-241A-4F2F-8E96-E301031C06C0}" dt="2023-01-23T17:42:07.703" v="231" actId="20577"/>
          <ac:spMkLst>
            <pc:docMk/>
            <pc:sldMk cId="2726850510" sldId="275"/>
            <ac:spMk id="3" creationId="{00000000-0000-0000-0000-000000000000}"/>
          </ac:spMkLst>
        </pc:spChg>
      </pc:sldChg>
      <pc:sldChg chg="modSp mod">
        <pc:chgData name="GIRISH GN" userId="625313e3a1b95115" providerId="LiveId" clId="{C4D8C2A3-241A-4F2F-8E96-E301031C06C0}" dt="2023-01-23T17:42:32.942" v="237" actId="27636"/>
        <pc:sldMkLst>
          <pc:docMk/>
          <pc:sldMk cId="3410144948" sldId="276"/>
        </pc:sldMkLst>
        <pc:spChg chg="mod">
          <ac:chgData name="GIRISH GN" userId="625313e3a1b95115" providerId="LiveId" clId="{C4D8C2A3-241A-4F2F-8E96-E301031C06C0}" dt="2023-01-23T17:42:32.942" v="237" actId="27636"/>
          <ac:spMkLst>
            <pc:docMk/>
            <pc:sldMk cId="3410144948" sldId="276"/>
            <ac:spMk id="3" creationId="{00000000-0000-0000-0000-000000000000}"/>
          </ac:spMkLst>
        </pc:spChg>
      </pc:sldChg>
      <pc:sldChg chg="addSp delSp modSp new mod">
        <pc:chgData name="GIRISH GN" userId="625313e3a1b95115" providerId="LiveId" clId="{C4D8C2A3-241A-4F2F-8E96-E301031C06C0}" dt="2023-01-23T17:40:20.430" v="219" actId="20577"/>
        <pc:sldMkLst>
          <pc:docMk/>
          <pc:sldMk cId="886722525" sldId="279"/>
        </pc:sldMkLst>
        <pc:spChg chg="mod">
          <ac:chgData name="GIRISH GN" userId="625313e3a1b95115" providerId="LiveId" clId="{C4D8C2A3-241A-4F2F-8E96-E301031C06C0}" dt="2023-01-23T17:39:04.364" v="101" actId="20577"/>
          <ac:spMkLst>
            <pc:docMk/>
            <pc:sldMk cId="886722525" sldId="279"/>
            <ac:spMk id="2" creationId="{CCFA219C-E4CD-2A82-9641-646BC0A55BBF}"/>
          </ac:spMkLst>
        </pc:spChg>
        <pc:spChg chg="mod">
          <ac:chgData name="GIRISH GN" userId="625313e3a1b95115" providerId="LiveId" clId="{C4D8C2A3-241A-4F2F-8E96-E301031C06C0}" dt="2023-01-23T17:40:20.430" v="219" actId="20577"/>
          <ac:spMkLst>
            <pc:docMk/>
            <pc:sldMk cId="886722525" sldId="279"/>
            <ac:spMk id="3" creationId="{FB5538B3-64CD-1CFC-4641-4A613CD00514}"/>
          </ac:spMkLst>
        </pc:spChg>
        <pc:picChg chg="add del mod">
          <ac:chgData name="GIRISH GN" userId="625313e3a1b95115" providerId="LiveId" clId="{C4D8C2A3-241A-4F2F-8E96-E301031C06C0}" dt="2023-01-23T17:40:10.261" v="213" actId="478"/>
          <ac:picMkLst>
            <pc:docMk/>
            <pc:sldMk cId="886722525" sldId="279"/>
            <ac:picMk id="1026" creationId="{2D55C69C-188D-0B61-28E0-A0AE86A0098E}"/>
          </ac:picMkLst>
        </pc:picChg>
      </pc:sldChg>
      <pc:sldChg chg="delSp modSp add mod">
        <pc:chgData name="GIRISH GN" userId="625313e3a1b95115" providerId="LiveId" clId="{C4D8C2A3-241A-4F2F-8E96-E301031C06C0}" dt="2023-01-23T17:35:29.821" v="64" actId="27636"/>
        <pc:sldMkLst>
          <pc:docMk/>
          <pc:sldMk cId="825204830" sldId="280"/>
        </pc:sldMkLst>
        <pc:spChg chg="mod">
          <ac:chgData name="GIRISH GN" userId="625313e3a1b95115" providerId="LiveId" clId="{C4D8C2A3-241A-4F2F-8E96-E301031C06C0}" dt="2023-01-23T17:35:29.821" v="64" actId="27636"/>
          <ac:spMkLst>
            <pc:docMk/>
            <pc:sldMk cId="825204830" sldId="280"/>
            <ac:spMk id="3" creationId="{FB5538B3-64CD-1CFC-4641-4A613CD00514}"/>
          </ac:spMkLst>
        </pc:spChg>
        <pc:picChg chg="del">
          <ac:chgData name="GIRISH GN" userId="625313e3a1b95115" providerId="LiveId" clId="{C4D8C2A3-241A-4F2F-8E96-E301031C06C0}" dt="2023-01-23T17:32:32.452" v="40" actId="478"/>
          <ac:picMkLst>
            <pc:docMk/>
            <pc:sldMk cId="825204830" sldId="280"/>
            <ac:picMk id="1026" creationId="{2D55C69C-188D-0B61-28E0-A0AE86A0098E}"/>
          </ac:picMkLst>
        </pc:picChg>
      </pc:sldChg>
      <pc:sldChg chg="modSp add mod">
        <pc:chgData name="GIRISH GN" userId="625313e3a1b95115" providerId="LiveId" clId="{C4D8C2A3-241A-4F2F-8E96-E301031C06C0}" dt="2023-01-23T17:35:58.845" v="69" actId="27636"/>
        <pc:sldMkLst>
          <pc:docMk/>
          <pc:sldMk cId="1634028046" sldId="281"/>
        </pc:sldMkLst>
        <pc:spChg chg="mod">
          <ac:chgData name="GIRISH GN" userId="625313e3a1b95115" providerId="LiveId" clId="{C4D8C2A3-241A-4F2F-8E96-E301031C06C0}" dt="2023-01-23T17:35:58.845" v="69" actId="27636"/>
          <ac:spMkLst>
            <pc:docMk/>
            <pc:sldMk cId="1634028046" sldId="281"/>
            <ac:spMk id="3" creationId="{FB5538B3-64CD-1CFC-4641-4A613CD005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5CCAA-7DA9-456B-BAC2-F6689F0D81B9}" type="datetimeFigureOut">
              <a:rPr lang="en-IN" smtClean="0"/>
              <a:pPr/>
              <a:t>10-02-2023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53BC4-C18D-4A09-9869-C962698252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273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53BC4-C18D-4A09-9869-C9626982521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158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"CREATE TABLE students (name VARCHAR(255), branch VARCHAR(255),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roll_no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VARCHAR(12))";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"ALTER TABLE students ADD COLUMN id INT AUTO_INCREMENT";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"ALTER TABLE students add  primary key 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roll_no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)";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"DROP TABLE students";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53BC4-C18D-4A09-9869-C9626982521A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163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53BC4-C18D-4A09-9869-C9626982521A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4315-067C-4479-AB3F-CFF2FA0DE051}" type="datetimeFigureOut">
              <a:rPr lang="en-IN" smtClean="0"/>
              <a:pPr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3616-AAD0-4FD8-9ADA-2D5CE0D10F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460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4315-067C-4479-AB3F-CFF2FA0DE051}" type="datetimeFigureOut">
              <a:rPr lang="en-IN" smtClean="0"/>
              <a:pPr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3616-AAD0-4FD8-9ADA-2D5CE0D10F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746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4315-067C-4479-AB3F-CFF2FA0DE051}" type="datetimeFigureOut">
              <a:rPr lang="en-IN" smtClean="0"/>
              <a:pPr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3616-AAD0-4FD8-9ADA-2D5CE0D10F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962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4315-067C-4479-AB3F-CFF2FA0DE051}" type="datetimeFigureOut">
              <a:rPr lang="en-IN" smtClean="0"/>
              <a:pPr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3616-AAD0-4FD8-9ADA-2D5CE0D10F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701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4315-067C-4479-AB3F-CFF2FA0DE051}" type="datetimeFigureOut">
              <a:rPr lang="en-IN" smtClean="0"/>
              <a:pPr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3616-AAD0-4FD8-9ADA-2D5CE0D10F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383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4315-067C-4479-AB3F-CFF2FA0DE051}" type="datetimeFigureOut">
              <a:rPr lang="en-IN" smtClean="0"/>
              <a:pPr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3616-AAD0-4FD8-9ADA-2D5CE0D10F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6204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4315-067C-4479-AB3F-CFF2FA0DE051}" type="datetimeFigureOut">
              <a:rPr lang="en-IN" smtClean="0"/>
              <a:pPr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3616-AAD0-4FD8-9ADA-2D5CE0D10F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033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4315-067C-4479-AB3F-CFF2FA0DE051}" type="datetimeFigureOut">
              <a:rPr lang="en-IN" smtClean="0"/>
              <a:pPr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3616-AAD0-4FD8-9ADA-2D5CE0D10F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37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4315-067C-4479-AB3F-CFF2FA0DE051}" type="datetimeFigureOut">
              <a:rPr lang="en-IN" smtClean="0"/>
              <a:pPr/>
              <a:t>10-02-2023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3616-AAD0-4FD8-9ADA-2D5CE0D10F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914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4315-067C-4479-AB3F-CFF2FA0DE051}" type="datetimeFigureOut">
              <a:rPr lang="en-IN" smtClean="0"/>
              <a:pPr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3616-AAD0-4FD8-9ADA-2D5CE0D10F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37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4315-067C-4479-AB3F-CFF2FA0DE051}" type="datetimeFigureOut">
              <a:rPr lang="en-IN" smtClean="0"/>
              <a:pPr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3616-AAD0-4FD8-9ADA-2D5CE0D10F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970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94315-067C-4479-AB3F-CFF2FA0DE051}" type="datetimeFigureOut">
              <a:rPr lang="en-IN" smtClean="0"/>
              <a:pPr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03616-AAD0-4FD8-9ADA-2D5CE0D10F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463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texas.edu/~mitra/csSummer2022/hsra/lectures/sq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method/db.collection.distinct/" TargetMode="External"/><Relationship Id="rId2" Type="http://schemas.openxmlformats.org/officeDocument/2006/relationships/hyperlink" Target="https://www.mongodb.com/docs/manual/reference/method/db.collection.count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Concepts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881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815" r="19460" b="67954"/>
          <a:stretch/>
        </p:blipFill>
        <p:spPr bwMode="auto">
          <a:xfrm>
            <a:off x="539552" y="116632"/>
            <a:ext cx="4639602" cy="46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675" y="700088"/>
            <a:ext cx="748665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7056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dirty="0"/>
              <a:t>SELECT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301208"/>
            <a:ext cx="8801699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sz="2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2600" dirty="0">
                <a:solidFill>
                  <a:srgbClr val="A31515"/>
                </a:solidFill>
                <a:latin typeface="Consolas"/>
              </a:rPr>
              <a:t>"SELECT name, branch from students"</a:t>
            </a:r>
            <a:r>
              <a:rPr lang="en-US" sz="2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49714"/>
            <a:ext cx="6264696" cy="369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9953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406" b="68814"/>
          <a:stretch/>
        </p:blipFill>
        <p:spPr bwMode="auto">
          <a:xfrm>
            <a:off x="323528" y="-315416"/>
            <a:ext cx="6329520" cy="205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" t="55573" r="-1783" b="20519"/>
          <a:stretch/>
        </p:blipFill>
        <p:spPr bwMode="auto">
          <a:xfrm>
            <a:off x="373756" y="4365104"/>
            <a:ext cx="6669542" cy="1576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169" y="1484784"/>
            <a:ext cx="53149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5934670"/>
            <a:ext cx="84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"SELECT name,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roll_no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from students WHERE branch='CSE'"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417189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204" b="67969"/>
          <a:stretch/>
        </p:blipFill>
        <p:spPr bwMode="auto">
          <a:xfrm>
            <a:off x="395535" y="188640"/>
            <a:ext cx="6493995" cy="206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68" y="3717032"/>
            <a:ext cx="837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"SELECT name,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roll_no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from students WHERE branch='CSE' ORDER BY NAME DESC"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68" y="2492306"/>
            <a:ext cx="837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"SELECT name,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roll_no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from students WHERE branch=‘ECE' ORDER BY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roll_no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411682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6524246" cy="610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2204864"/>
            <a:ext cx="8116548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“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DELETE from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students WHERE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roll_no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=‘22201'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526" y="4941168"/>
            <a:ext cx="8116548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“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DROP TABLE students”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31592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7200800" cy="5437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608886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r="-2695" b="40835"/>
          <a:stretch/>
        </p:blipFill>
        <p:spPr bwMode="auto">
          <a:xfrm>
            <a:off x="485436" y="401915"/>
            <a:ext cx="5872320" cy="392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397" y="4359013"/>
            <a:ext cx="7425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"SELECT name,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roll_no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from students WHERE branch='CSE' LIMIT 4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"SELECT name,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roll_no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from students WHERE branch='CSE' LIMIT 4 OFFSET 2"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05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2000" dirty="0">
                <a:solidFill>
                  <a:srgbClr val="A31515"/>
                </a:solidFill>
                <a:latin typeface="Consolas"/>
              </a:rPr>
              <a:t>"CREATE TABLE </a:t>
            </a:r>
            <a:r>
              <a:rPr lang="en-IN" sz="2000" dirty="0" err="1">
                <a:solidFill>
                  <a:srgbClr val="A31515"/>
                </a:solidFill>
                <a:latin typeface="Consolas"/>
              </a:rPr>
              <a:t>course_reg</a:t>
            </a:r>
            <a:r>
              <a:rPr lang="en-IN" sz="2000" dirty="0">
                <a:solidFill>
                  <a:srgbClr val="A31515"/>
                </a:solidFill>
                <a:latin typeface="Consolas"/>
              </a:rPr>
              <a:t>(</a:t>
            </a:r>
            <a:r>
              <a:rPr lang="en-IN" sz="2000" dirty="0" err="1">
                <a:solidFill>
                  <a:srgbClr val="A31515"/>
                </a:solidFill>
                <a:latin typeface="Consolas"/>
              </a:rPr>
              <a:t>course_reg_no</a:t>
            </a:r>
            <a:r>
              <a:rPr lang="en-IN" sz="2000" dirty="0">
                <a:solidFill>
                  <a:srgbClr val="A31515"/>
                </a:solidFill>
                <a:latin typeface="Consolas"/>
              </a:rPr>
              <a:t> INT AUTO_INCREMENT PRIMARY KEY, </a:t>
            </a:r>
            <a:r>
              <a:rPr lang="en-IN" sz="2000" dirty="0" err="1">
                <a:solidFill>
                  <a:srgbClr val="A31515"/>
                </a:solidFill>
                <a:latin typeface="Consolas"/>
              </a:rPr>
              <a:t>student_id</a:t>
            </a:r>
            <a:r>
              <a:rPr lang="en-IN" sz="2000" dirty="0">
                <a:solidFill>
                  <a:srgbClr val="A31515"/>
                </a:solidFill>
                <a:latin typeface="Consolas"/>
              </a:rPr>
              <a:t> INT, </a:t>
            </a:r>
            <a:r>
              <a:rPr lang="en-IN" sz="2000" dirty="0" err="1">
                <a:solidFill>
                  <a:srgbClr val="A31515"/>
                </a:solidFill>
                <a:latin typeface="Consolas"/>
              </a:rPr>
              <a:t>course_id</a:t>
            </a:r>
            <a:r>
              <a:rPr lang="en-IN" sz="2000" dirty="0">
                <a:solidFill>
                  <a:srgbClr val="A31515"/>
                </a:solidFill>
                <a:latin typeface="Consolas"/>
              </a:rPr>
              <a:t> INT,CONSTRAINT </a:t>
            </a:r>
            <a:r>
              <a:rPr lang="en-IN" sz="2000" dirty="0" err="1">
                <a:solidFill>
                  <a:srgbClr val="A31515"/>
                </a:solidFill>
                <a:latin typeface="Consolas"/>
              </a:rPr>
              <a:t>FK_StudentID</a:t>
            </a:r>
            <a:r>
              <a:rPr lang="en-IN" sz="2000" dirty="0">
                <a:solidFill>
                  <a:srgbClr val="A31515"/>
                </a:solidFill>
                <a:latin typeface="Consolas"/>
              </a:rPr>
              <a:t>  FOREIGN KEY(</a:t>
            </a:r>
            <a:r>
              <a:rPr lang="en-IN" sz="2000" dirty="0" err="1">
                <a:solidFill>
                  <a:srgbClr val="A31515"/>
                </a:solidFill>
                <a:latin typeface="Consolas"/>
              </a:rPr>
              <a:t>student_id</a:t>
            </a:r>
            <a:r>
              <a:rPr lang="en-IN" sz="2000" dirty="0">
                <a:solidFill>
                  <a:srgbClr val="A31515"/>
                </a:solidFill>
                <a:latin typeface="Consolas"/>
              </a:rPr>
              <a:t>) REFERENCES students(</a:t>
            </a:r>
            <a:r>
              <a:rPr lang="en-IN" sz="2000" dirty="0" err="1">
                <a:solidFill>
                  <a:srgbClr val="A31515"/>
                </a:solidFill>
                <a:latin typeface="Consolas"/>
              </a:rPr>
              <a:t>roll_no</a:t>
            </a:r>
            <a:r>
              <a:rPr lang="en-IN" sz="2000" dirty="0">
                <a:solidFill>
                  <a:srgbClr val="A31515"/>
                </a:solidFill>
                <a:latin typeface="Consolas"/>
              </a:rPr>
              <a:t>), CONSTRAINT </a:t>
            </a:r>
            <a:r>
              <a:rPr lang="en-IN" sz="2000" dirty="0" err="1">
                <a:solidFill>
                  <a:srgbClr val="A31515"/>
                </a:solidFill>
                <a:latin typeface="Consolas"/>
              </a:rPr>
              <a:t>FK_Course_reg</a:t>
            </a:r>
            <a:r>
              <a:rPr lang="en-IN" sz="2000" dirty="0">
                <a:solidFill>
                  <a:srgbClr val="A31515"/>
                </a:solidFill>
                <a:latin typeface="Consolas"/>
              </a:rPr>
              <a:t> FOREIGN KEY(</a:t>
            </a:r>
            <a:r>
              <a:rPr lang="en-IN" sz="2000" dirty="0" err="1">
                <a:solidFill>
                  <a:srgbClr val="A31515"/>
                </a:solidFill>
                <a:latin typeface="Consolas"/>
              </a:rPr>
              <a:t>course_id</a:t>
            </a:r>
            <a:r>
              <a:rPr lang="en-IN" sz="2000" dirty="0">
                <a:solidFill>
                  <a:srgbClr val="A31515"/>
                </a:solidFill>
                <a:latin typeface="Consolas"/>
              </a:rPr>
              <a:t>) REFERENCES course(id))"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Consolas"/>
              </a:rPr>
              <a:t/>
            </a:r>
            <a:br>
              <a:rPr lang="en-IN" sz="2000" dirty="0">
                <a:solidFill>
                  <a:srgbClr val="000000"/>
                </a:solidFill>
                <a:latin typeface="Consolas"/>
              </a:rPr>
            </a:br>
            <a:endParaRPr lang="en-IN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431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 Two or More Tables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IN" sz="1800" dirty="0">
                <a:solidFill>
                  <a:srgbClr val="000000"/>
                </a:solidFill>
                <a:latin typeface="Verdana"/>
                <a:ea typeface="Times New Roman"/>
              </a:rPr>
              <a:t>You can combine rows from two or more tables, based on a related column between them, by using a JOIN statement.</a:t>
            </a:r>
            <a:endParaRPr lang="en-IN" sz="1800" dirty="0">
              <a:latin typeface="Times New Roman"/>
              <a:ea typeface="Times New Roman"/>
            </a:endParaRPr>
          </a:p>
          <a:p>
            <a:pPr marL="0" indent="0">
              <a:spcBef>
                <a:spcPts val="1440"/>
              </a:spcBef>
              <a:spcAft>
                <a:spcPts val="1440"/>
              </a:spcAft>
              <a:buNone/>
            </a:pPr>
            <a:r>
              <a:rPr lang="en-IN" sz="1800" dirty="0">
                <a:solidFill>
                  <a:srgbClr val="000000"/>
                </a:solidFill>
                <a:latin typeface="Consolas"/>
                <a:ea typeface="Times New Roman"/>
              </a:rPr>
              <a:t>INNER JOIN:</a:t>
            </a:r>
          </a:p>
          <a:p>
            <a:pPr marL="0" indent="0">
              <a:spcBef>
                <a:spcPts val="1440"/>
              </a:spcBef>
              <a:spcAft>
                <a:spcPts val="144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Times New Roman"/>
              </a:rPr>
              <a:t>Returns records that have matching values in both tables</a:t>
            </a:r>
            <a:endParaRPr lang="en-IN" sz="1800" dirty="0">
              <a:solidFill>
                <a:srgbClr val="000000"/>
              </a:solidFill>
              <a:latin typeface="Consolas"/>
              <a:ea typeface="Times New Roman"/>
            </a:endParaRPr>
          </a:p>
          <a:p>
            <a:pPr marL="0" indent="0">
              <a:spcBef>
                <a:spcPts val="1440"/>
              </a:spcBef>
              <a:spcAft>
                <a:spcPts val="1440"/>
              </a:spcAft>
              <a:buNone/>
            </a:pPr>
            <a:r>
              <a:rPr lang="en-IN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IN" sz="1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IN" sz="1800" dirty="0">
                <a:solidFill>
                  <a:srgbClr val="A31515"/>
                </a:solidFill>
                <a:latin typeface="Consolas"/>
              </a:rPr>
              <a:t>"SELECT * FROM ((</a:t>
            </a:r>
            <a:r>
              <a:rPr lang="en-IN" sz="1800" dirty="0" err="1">
                <a:solidFill>
                  <a:srgbClr val="A31515"/>
                </a:solidFill>
                <a:latin typeface="Consolas"/>
              </a:rPr>
              <a:t>course_reg</a:t>
            </a:r>
            <a:r>
              <a:rPr lang="en-IN" sz="1800" dirty="0">
                <a:solidFill>
                  <a:srgbClr val="A31515"/>
                </a:solidFill>
                <a:latin typeface="Consolas"/>
              </a:rPr>
              <a:t> INNER JOIN students ON </a:t>
            </a:r>
            <a:r>
              <a:rPr lang="en-IN" sz="1800" dirty="0" err="1">
                <a:solidFill>
                  <a:srgbClr val="A31515"/>
                </a:solidFill>
                <a:latin typeface="Consolas"/>
              </a:rPr>
              <a:t>course_reg.student_id</a:t>
            </a:r>
            <a:r>
              <a:rPr lang="en-IN" sz="18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IN" sz="1800" dirty="0" err="1">
                <a:solidFill>
                  <a:srgbClr val="A31515"/>
                </a:solidFill>
                <a:latin typeface="Consolas"/>
              </a:rPr>
              <a:t>students.roll_no</a:t>
            </a:r>
            <a:r>
              <a:rPr lang="en-IN" sz="1800" dirty="0">
                <a:solidFill>
                  <a:srgbClr val="A31515"/>
                </a:solidFill>
                <a:latin typeface="Consolas"/>
              </a:rPr>
              <a:t>) INNER JOIN course ON </a:t>
            </a:r>
            <a:r>
              <a:rPr lang="en-IN" sz="1800" dirty="0" err="1">
                <a:solidFill>
                  <a:srgbClr val="A31515"/>
                </a:solidFill>
                <a:latin typeface="Consolas"/>
              </a:rPr>
              <a:t>course_reg.course_id</a:t>
            </a:r>
            <a:r>
              <a:rPr lang="en-IN" sz="1800" dirty="0">
                <a:solidFill>
                  <a:srgbClr val="A31515"/>
                </a:solidFill>
                <a:latin typeface="Consolas"/>
              </a:rPr>
              <a:t>=course.id)"</a:t>
            </a:r>
            <a:r>
              <a:rPr lang="en-IN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1440"/>
              </a:spcBef>
              <a:spcAft>
                <a:spcPts val="1440"/>
              </a:spcAft>
              <a:buNone/>
            </a:pPr>
            <a:r>
              <a:rPr lang="en-IN" sz="1800" dirty="0">
                <a:solidFill>
                  <a:srgbClr val="000000"/>
                </a:solidFill>
                <a:latin typeface="Consolas"/>
                <a:ea typeface="Times New Roman"/>
              </a:rPr>
              <a:t/>
            </a:r>
            <a:br>
              <a:rPr lang="en-IN" sz="1800" dirty="0">
                <a:solidFill>
                  <a:srgbClr val="000000"/>
                </a:solidFill>
                <a:latin typeface="Consolas"/>
                <a:ea typeface="Times New Roman"/>
              </a:rPr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10084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 Two or More Tables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IN" sz="1800" dirty="0">
                <a:solidFill>
                  <a:srgbClr val="000000"/>
                </a:solidFill>
                <a:latin typeface="Verdana"/>
                <a:ea typeface="Times New Roman"/>
              </a:rPr>
              <a:t>You can combine rows from two or more tables, based on a related column between them, by using a JOIN statement.</a:t>
            </a:r>
            <a:endParaRPr lang="en-IN" sz="1800" dirty="0">
              <a:latin typeface="Times New Roman"/>
              <a:ea typeface="Times New Roman"/>
            </a:endParaRPr>
          </a:p>
          <a:p>
            <a:pPr marL="0" indent="0">
              <a:spcBef>
                <a:spcPts val="1440"/>
              </a:spcBef>
              <a:spcAft>
                <a:spcPts val="1440"/>
              </a:spcAft>
              <a:buNone/>
            </a:pPr>
            <a:r>
              <a:rPr lang="en-IN" sz="1800" dirty="0">
                <a:solidFill>
                  <a:srgbClr val="000000"/>
                </a:solidFill>
                <a:latin typeface="Consolas"/>
                <a:ea typeface="Times New Roman"/>
              </a:rPr>
              <a:t>LEFT JOIN:</a:t>
            </a:r>
          </a:p>
          <a:p>
            <a:pPr marL="0" indent="0">
              <a:spcBef>
                <a:spcPts val="1440"/>
              </a:spcBef>
              <a:spcAft>
                <a:spcPts val="144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Times New Roman"/>
              </a:rPr>
              <a:t>Returns all records from the left table, and the matched records from the right table</a:t>
            </a:r>
            <a:endParaRPr lang="en-IN" sz="1800" dirty="0">
              <a:solidFill>
                <a:srgbClr val="000000"/>
              </a:solidFill>
              <a:latin typeface="Consolas"/>
              <a:ea typeface="Times New Roman"/>
            </a:endParaRPr>
          </a:p>
          <a:p>
            <a:pPr marL="0" indent="0">
              <a:spcBef>
                <a:spcPts val="1440"/>
              </a:spcBef>
              <a:spcAft>
                <a:spcPts val="1440"/>
              </a:spcAft>
              <a:buNone/>
            </a:pPr>
            <a:r>
              <a:rPr lang="en-IN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IN" sz="1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IN" sz="1800" dirty="0">
                <a:solidFill>
                  <a:srgbClr val="A31515"/>
                </a:solidFill>
                <a:latin typeface="Consolas"/>
              </a:rPr>
              <a:t>"SELECT * FROM ((</a:t>
            </a:r>
            <a:r>
              <a:rPr lang="en-IN" sz="1800" dirty="0" err="1">
                <a:solidFill>
                  <a:srgbClr val="A31515"/>
                </a:solidFill>
                <a:latin typeface="Consolas"/>
              </a:rPr>
              <a:t>course_reg</a:t>
            </a:r>
            <a:r>
              <a:rPr lang="en-IN" sz="1800" dirty="0">
                <a:solidFill>
                  <a:srgbClr val="A31515"/>
                </a:solidFill>
                <a:latin typeface="Consolas"/>
              </a:rPr>
              <a:t> LEFT JOIN students ON </a:t>
            </a:r>
            <a:r>
              <a:rPr lang="en-IN" sz="1800" dirty="0" err="1">
                <a:solidFill>
                  <a:srgbClr val="A31515"/>
                </a:solidFill>
                <a:latin typeface="Consolas"/>
              </a:rPr>
              <a:t>course_reg.student_id</a:t>
            </a:r>
            <a:r>
              <a:rPr lang="en-IN" sz="18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IN" sz="1800" dirty="0" err="1">
                <a:solidFill>
                  <a:srgbClr val="A31515"/>
                </a:solidFill>
                <a:latin typeface="Consolas"/>
              </a:rPr>
              <a:t>students.roll_no</a:t>
            </a:r>
            <a:r>
              <a:rPr lang="en-IN" sz="1800" dirty="0">
                <a:solidFill>
                  <a:srgbClr val="A31515"/>
                </a:solidFill>
                <a:latin typeface="Consolas"/>
              </a:rPr>
              <a:t>) LEFT JOIN course ON </a:t>
            </a:r>
            <a:r>
              <a:rPr lang="en-IN" sz="1800" dirty="0" err="1">
                <a:solidFill>
                  <a:srgbClr val="A31515"/>
                </a:solidFill>
                <a:latin typeface="Consolas"/>
              </a:rPr>
              <a:t>course_reg.course_id</a:t>
            </a:r>
            <a:r>
              <a:rPr lang="en-IN" sz="1800" dirty="0">
                <a:solidFill>
                  <a:srgbClr val="A31515"/>
                </a:solidFill>
                <a:latin typeface="Consolas"/>
              </a:rPr>
              <a:t>=course.id)"</a:t>
            </a:r>
            <a:r>
              <a:rPr lang="en-IN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1440"/>
              </a:spcBef>
              <a:spcAft>
                <a:spcPts val="1440"/>
              </a:spcAft>
              <a:buNone/>
            </a:pPr>
            <a:r>
              <a:rPr lang="en-IN" sz="1800" dirty="0">
                <a:solidFill>
                  <a:srgbClr val="000000"/>
                </a:solidFill>
                <a:latin typeface="Consolas"/>
                <a:ea typeface="Times New Roman"/>
              </a:rPr>
              <a:t/>
            </a:r>
            <a:br>
              <a:rPr lang="en-IN" sz="1800" dirty="0">
                <a:solidFill>
                  <a:srgbClr val="000000"/>
                </a:solidFill>
                <a:latin typeface="Consolas"/>
                <a:ea typeface="Times New Roman"/>
              </a:rPr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272685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SQL (Structured Query Language) is a standard database programming language used for accessing and manipulating data in a database. </a:t>
            </a:r>
          </a:p>
          <a:p>
            <a:endParaRPr lang="en-US" sz="2000" dirty="0"/>
          </a:p>
          <a:p>
            <a:r>
              <a:rPr lang="en-US" sz="2000" dirty="0"/>
              <a:t>The relational model is the theoretical basis of relational databases, which is a technique or way of structuring data using relations, which are grid-like mathematical structures consisting of columns and rows</a:t>
            </a:r>
          </a:p>
          <a:p>
            <a:endParaRPr lang="en-IN" sz="2000" dirty="0"/>
          </a:p>
          <a:p>
            <a:r>
              <a:rPr lang="en-IN" sz="2000" dirty="0"/>
              <a:t>Database schema</a:t>
            </a:r>
          </a:p>
          <a:p>
            <a:r>
              <a:rPr lang="en-US" sz="2000" dirty="0"/>
              <a:t>Relation</a:t>
            </a:r>
          </a:p>
          <a:p>
            <a:r>
              <a:rPr lang="en-US" sz="2000" dirty="0"/>
              <a:t>Attribute</a:t>
            </a:r>
          </a:p>
          <a:p>
            <a:r>
              <a:rPr lang="en-US" sz="2000" dirty="0"/>
              <a:t>Domain</a:t>
            </a:r>
          </a:p>
          <a:p>
            <a:r>
              <a:rPr lang="en-US" sz="2000" dirty="0"/>
              <a:t>Tuple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434898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 Two or More Tables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IN" sz="1800" dirty="0">
                <a:solidFill>
                  <a:srgbClr val="000000"/>
                </a:solidFill>
                <a:latin typeface="Verdana"/>
                <a:ea typeface="Times New Roman"/>
              </a:rPr>
              <a:t>You can combine rows from two or more tables, based on a related column between them, by using a JOIN statement.</a:t>
            </a:r>
            <a:endParaRPr lang="en-IN" sz="1800" dirty="0">
              <a:latin typeface="Times New Roman"/>
              <a:ea typeface="Times New Roman"/>
            </a:endParaRPr>
          </a:p>
          <a:p>
            <a:pPr marL="0" indent="0">
              <a:spcBef>
                <a:spcPts val="1440"/>
              </a:spcBef>
              <a:spcAft>
                <a:spcPts val="1440"/>
              </a:spcAft>
              <a:buNone/>
            </a:pPr>
            <a:r>
              <a:rPr lang="en-IN" sz="1800" dirty="0">
                <a:solidFill>
                  <a:srgbClr val="000000"/>
                </a:solidFill>
                <a:latin typeface="Consolas"/>
                <a:ea typeface="Times New Roman"/>
              </a:rPr>
              <a:t>RIGHT JOIN:</a:t>
            </a:r>
          </a:p>
          <a:p>
            <a:pPr marL="0" indent="0">
              <a:spcBef>
                <a:spcPts val="1440"/>
              </a:spcBef>
              <a:spcAft>
                <a:spcPts val="144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Times New Roman"/>
              </a:rPr>
              <a:t>Returns all records from the right table, and the matched records from the left table</a:t>
            </a:r>
            <a:endParaRPr lang="en-IN" sz="1800" dirty="0">
              <a:solidFill>
                <a:srgbClr val="000000"/>
              </a:solidFill>
              <a:latin typeface="Consolas"/>
              <a:ea typeface="Times New Roman"/>
            </a:endParaRPr>
          </a:p>
          <a:p>
            <a:pPr marL="0" indent="0">
              <a:spcBef>
                <a:spcPts val="1440"/>
              </a:spcBef>
              <a:spcAft>
                <a:spcPts val="1440"/>
              </a:spcAft>
              <a:buNone/>
            </a:pPr>
            <a:r>
              <a:rPr lang="en-IN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IN" sz="1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IN" sz="1800" dirty="0">
                <a:solidFill>
                  <a:srgbClr val="A31515"/>
                </a:solidFill>
                <a:latin typeface="Consolas"/>
              </a:rPr>
              <a:t>"SELECT * FROM ((</a:t>
            </a:r>
            <a:r>
              <a:rPr lang="en-IN" sz="1800" dirty="0" err="1">
                <a:solidFill>
                  <a:srgbClr val="A31515"/>
                </a:solidFill>
                <a:latin typeface="Consolas"/>
              </a:rPr>
              <a:t>course_reg</a:t>
            </a:r>
            <a:r>
              <a:rPr lang="en-IN" sz="1800" dirty="0">
                <a:solidFill>
                  <a:srgbClr val="A31515"/>
                </a:solidFill>
                <a:latin typeface="Consolas"/>
              </a:rPr>
              <a:t> RIGHT JOIN students ON </a:t>
            </a:r>
            <a:r>
              <a:rPr lang="en-IN" sz="1800" dirty="0" err="1">
                <a:solidFill>
                  <a:srgbClr val="A31515"/>
                </a:solidFill>
                <a:latin typeface="Consolas"/>
              </a:rPr>
              <a:t>course_reg.student_id</a:t>
            </a:r>
            <a:r>
              <a:rPr lang="en-IN" sz="18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IN" sz="1800" dirty="0" err="1">
                <a:solidFill>
                  <a:srgbClr val="A31515"/>
                </a:solidFill>
                <a:latin typeface="Consolas"/>
              </a:rPr>
              <a:t>students.roll_no</a:t>
            </a:r>
            <a:r>
              <a:rPr lang="en-IN" sz="1800" dirty="0">
                <a:solidFill>
                  <a:srgbClr val="A31515"/>
                </a:solidFill>
                <a:latin typeface="Consolas"/>
              </a:rPr>
              <a:t>) RIGHT JOIN course ON </a:t>
            </a:r>
            <a:r>
              <a:rPr lang="en-IN" sz="1800" dirty="0" err="1">
                <a:solidFill>
                  <a:srgbClr val="A31515"/>
                </a:solidFill>
                <a:latin typeface="Consolas"/>
              </a:rPr>
              <a:t>course_reg.course_id</a:t>
            </a:r>
            <a:r>
              <a:rPr lang="en-IN" sz="1800" dirty="0">
                <a:solidFill>
                  <a:srgbClr val="A31515"/>
                </a:solidFill>
                <a:latin typeface="Consolas"/>
              </a:rPr>
              <a:t>=course.id)"</a:t>
            </a:r>
            <a:r>
              <a:rPr lang="en-IN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1440"/>
              </a:spcBef>
              <a:spcAft>
                <a:spcPts val="1440"/>
              </a:spcAft>
              <a:buNone/>
            </a:pPr>
            <a:r>
              <a:rPr lang="en-IN" sz="1800" dirty="0">
                <a:solidFill>
                  <a:srgbClr val="000000"/>
                </a:solidFill>
                <a:latin typeface="Consolas"/>
                <a:ea typeface="Times New Roman"/>
              </a:rPr>
              <a:t>TRY OUT:</a:t>
            </a:r>
          </a:p>
          <a:p>
            <a:pPr marL="0" indent="0">
              <a:spcBef>
                <a:spcPts val="1440"/>
              </a:spcBef>
              <a:spcAft>
                <a:spcPts val="1440"/>
              </a:spcAft>
              <a:buNone/>
            </a:pPr>
            <a:r>
              <a:rPr lang="en-IN" sz="1800" dirty="0">
                <a:solidFill>
                  <a:srgbClr val="000000"/>
                </a:solidFill>
                <a:latin typeface="Consolas"/>
                <a:ea typeface="Times New Roman"/>
              </a:rPr>
              <a:t>CROSS JOIN ?</a:t>
            </a:r>
          </a:p>
          <a:p>
            <a:pPr marL="0" indent="0">
              <a:spcBef>
                <a:spcPts val="1440"/>
              </a:spcBef>
              <a:spcAft>
                <a:spcPts val="1440"/>
              </a:spcAft>
              <a:buNone/>
            </a:pPr>
            <a:r>
              <a:rPr lang="en-IN" sz="1800" dirty="0">
                <a:solidFill>
                  <a:srgbClr val="000000"/>
                </a:solidFill>
                <a:latin typeface="Consolas"/>
                <a:ea typeface="Times New Roman"/>
              </a:rPr>
              <a:t>SELF JOIN ?</a:t>
            </a:r>
            <a:br>
              <a:rPr lang="en-IN" sz="1800" dirty="0">
                <a:solidFill>
                  <a:srgbClr val="000000"/>
                </a:solidFill>
                <a:latin typeface="Consolas"/>
                <a:ea typeface="Times New Roman"/>
              </a:rPr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341014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SQL, a view is a virtual table based on the result-set of an SQL statement.</a:t>
            </a:r>
          </a:p>
          <a:p>
            <a:endParaRPr lang="en-US" sz="2000" dirty="0"/>
          </a:p>
          <a:p>
            <a:r>
              <a:rPr lang="en-US" sz="2000" dirty="0"/>
              <a:t>A view contains rows and columns, just like a real table. The fields in a view are fields from one or more real tables in the database.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sql1=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 CREATE VIEW 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CSE_students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 AS SELECT name, 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roll_no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 FROM students WHERE branch = 'CSE' 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sql2=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"SELECT * FROM 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CSE_students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129798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A219C-E4CD-2A82-9641-646BC0A5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5538B3-64CD-1CFC-4641-4A613CD0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Indexing is a way to optimize the performance of a database by minimizing the number of disk accesses required when a query is processed. </a:t>
            </a:r>
          </a:p>
          <a:p>
            <a:r>
              <a:rPr lang="en-IN" dirty="0"/>
              <a:t>Pros:</a:t>
            </a:r>
          </a:p>
          <a:p>
            <a:r>
              <a:rPr lang="en-IN" sz="1800" dirty="0"/>
              <a:t>Faster data retrieval</a:t>
            </a:r>
          </a:p>
          <a:p>
            <a:endParaRPr lang="en-IN" sz="1800" dirty="0"/>
          </a:p>
          <a:p>
            <a:r>
              <a:rPr lang="en-IN" sz="1800" dirty="0"/>
              <a:t>Quicker Unique Queries</a:t>
            </a:r>
          </a:p>
          <a:p>
            <a:endParaRPr lang="en-IN" sz="1800" dirty="0"/>
          </a:p>
          <a:p>
            <a:r>
              <a:rPr lang="en-IN" sz="1800" dirty="0"/>
              <a:t>Ideal Choice for Online Analytical Processing (OLAP)</a:t>
            </a:r>
          </a:p>
        </p:txBody>
      </p:sp>
    </p:spTree>
    <p:extLst>
      <p:ext uri="{BB962C8B-B14F-4D97-AF65-F5344CB8AC3E}">
        <p14:creationId xmlns:p14="http://schemas.microsoft.com/office/powerpoint/2010/main" xmlns="" val="88672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A219C-E4CD-2A82-9641-646BC0A5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5538B3-64CD-1CFC-4641-4A613CD0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SELECT * from course where type='PC’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EXPLAIN SELECT * from course where type='PC’</a:t>
            </a:r>
          </a:p>
          <a:p>
            <a:pPr marL="0" indent="0">
              <a:buNone/>
            </a:pPr>
            <a:endParaRPr lang="en-US" dirty="0">
              <a:solidFill>
                <a:srgbClr val="448C2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2520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A219C-E4CD-2A82-9641-646BC0A5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5538B3-64CD-1CFC-4641-4A613CD0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SELECT * from course where type='PC’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EXPLAIN SELECT * from course where type='PC’</a:t>
            </a:r>
          </a:p>
          <a:p>
            <a:pPr marL="0" indent="0">
              <a:buNone/>
            </a:pPr>
            <a:endParaRPr lang="en-US" dirty="0">
              <a:solidFill>
                <a:srgbClr val="448C2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CREATE INDEX 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ctype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ON course(type)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EXPLAIN SELECT * from course where type='PC’</a:t>
            </a:r>
          </a:p>
          <a:p>
            <a:pPr marL="0" indent="0"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3402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https://www.cs.utexas.edu/~mitra/csSummer2022/hsra/lectures/sql.html</a:t>
            </a:r>
            <a:endParaRPr lang="en-IN" dirty="0"/>
          </a:p>
          <a:p>
            <a:r>
              <a:rPr lang="en-US" dirty="0"/>
              <a:t>"Fundamentals of ""DATABASE SYSTEMS," Fifth Edition </a:t>
            </a:r>
            <a:r>
              <a:rPr lang="en-US" dirty="0" err="1"/>
              <a:t>Ramez</a:t>
            </a:r>
            <a:r>
              <a:rPr lang="en-US" dirty="0"/>
              <a:t> </a:t>
            </a:r>
            <a:r>
              <a:rPr lang="en-US" dirty="0" err="1"/>
              <a:t>Elmasri</a:t>
            </a:r>
            <a:r>
              <a:rPr lang="en-US" dirty="0"/>
              <a:t>, "University of Texas at Arlington"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r>
              <a:rPr lang="en-US" dirty="0"/>
              <a:t>, "Georgia Institute of Technology" ISBN 0-321-36957-2 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9239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 SQL?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4765962"/>
              </p:ext>
            </p:extLst>
          </p:nvPr>
        </p:nvGraphicFramePr>
        <p:xfrm>
          <a:off x="539552" y="2636912"/>
          <a:ext cx="8229600" cy="3569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pc="10" dirty="0">
                          <a:effectLst/>
                        </a:rPr>
                        <a:t>SQL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pc="10">
                          <a:effectLst/>
                        </a:rPr>
                        <a:t>NoSQL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95250" marR="95250" marT="95250" marB="9525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spc="10">
                          <a:effectLst/>
                        </a:rPr>
                        <a:t>RELATIONAL DATABASE MANAGEMENT SYSTEM (RDBMS)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spc="10">
                          <a:effectLst/>
                        </a:rPr>
                        <a:t>Non-relational or distributed database system.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spc="10">
                          <a:effectLst/>
                        </a:rPr>
                        <a:t>These databases have fixed or static or predefined schema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spc="10">
                          <a:effectLst/>
                        </a:rPr>
                        <a:t>They have dynamic schema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spc="10">
                          <a:effectLst/>
                        </a:rPr>
                        <a:t>These databases are not suited for hierarchical data storage.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spc="10">
                          <a:effectLst/>
                        </a:rPr>
                        <a:t>These databases are best suited for hierarchical data storage.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spc="10">
                          <a:effectLst/>
                        </a:rPr>
                        <a:t>These databases are best suited for complex queries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spc="10">
                          <a:effectLst/>
                        </a:rPr>
                        <a:t>These databases are not so good for complex queries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spc="10">
                          <a:effectLst/>
                        </a:rPr>
                        <a:t>Vertically Scalable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spc="10">
                          <a:effectLst/>
                        </a:rPr>
                        <a:t>Horizontally scalable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spc="10">
                          <a:effectLst/>
                        </a:rPr>
                        <a:t>Follows ACID property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spc="10" dirty="0">
                          <a:effectLst/>
                        </a:rPr>
                        <a:t>Follows CAP(consistency, availability, partition tolerance)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3388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</a:t>
            </a:r>
            <a:r>
              <a:rPr lang="en-US" dirty="0" err="1"/>
              <a:t>MongoDB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require(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8000"/>
                </a:solidFill>
                <a:latin typeface="Consolas"/>
              </a:rPr>
              <a:t>//Create a database named "</a:t>
            </a:r>
            <a:r>
              <a:rPr lang="en-IN" dirty="0" err="1">
                <a:solidFill>
                  <a:srgbClr val="008000"/>
                </a:solidFill>
                <a:latin typeface="Consolas"/>
              </a:rPr>
              <a:t>mydb</a:t>
            </a:r>
            <a:r>
              <a:rPr lang="en-IN" dirty="0">
                <a:solidFill>
                  <a:srgbClr val="008000"/>
                </a:solidFill>
                <a:latin typeface="Consolas"/>
              </a:rPr>
              <a:t>":</a:t>
            </a:r>
            <a:endParaRPr lang="en-IN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://127.0.0.1:27017/mydb2"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/>
              </a:rPr>
            </a:br>
            <a:r>
              <a:rPr lang="en-IN" dirty="0" err="1">
                <a:solidFill>
                  <a:srgbClr val="000000"/>
                </a:solidFill>
                <a:latin typeface="Consolas"/>
              </a:rPr>
              <a:t>MongoClient.connect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(err,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console.log(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"Connected and Database created!"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db.close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/>
              </a:rPr>
            </a:br>
            <a:r>
              <a:rPr lang="en-IN" dirty="0">
                <a:solidFill>
                  <a:srgbClr val="000000"/>
                </a:solidFill>
                <a:latin typeface="Consolas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/>
              </a:rPr>
            </a:br>
            <a:endParaRPr lang="en-IN" dirty="0">
              <a:solidFill>
                <a:srgbClr val="000000"/>
              </a:solidFill>
              <a:latin typeface="Consola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13315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require(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://127.0.0.1:27017/"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/>
              </a:rPr>
            </a:br>
            <a:r>
              <a:rPr lang="en-IN" dirty="0" err="1">
                <a:solidFill>
                  <a:srgbClr val="000000"/>
                </a:solidFill>
                <a:latin typeface="Consolas"/>
              </a:rPr>
              <a:t>MongoClient.connect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(err,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dbo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db.db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"mydb2"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dbo.createCollection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"students"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(err, res)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  console.log(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"Collection created!"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db.close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});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/>
              </a:rPr>
            </a:br>
            <a:endParaRPr lang="en-IN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9287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= require(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sz="1400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sz="1400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://127.0.0.1:27017/"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IN" sz="1400" dirty="0">
                <a:solidFill>
                  <a:srgbClr val="000000"/>
                </a:solidFill>
                <a:latin typeface="Consolas"/>
              </a:rPr>
            </a:br>
            <a:r>
              <a:rPr lang="en-IN" sz="1400" dirty="0" err="1">
                <a:solidFill>
                  <a:srgbClr val="000000"/>
                </a:solidFill>
                <a:latin typeface="Consolas"/>
              </a:rPr>
              <a:t>MongoClient.connect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(err,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dbo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db.db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"mydb2"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myobj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= [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  { name: 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sz="1400" dirty="0" err="1">
                <a:solidFill>
                  <a:srgbClr val="A31515"/>
                </a:solidFill>
                <a:latin typeface="Consolas"/>
              </a:rPr>
              <a:t>Arun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, address: 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'Bangalore'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, rollno: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'22101'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branch:</a:t>
            </a:r>
            <a:r>
              <a:rPr lang="en-IN" sz="1400" dirty="0" err="1">
                <a:solidFill>
                  <a:srgbClr val="A31515"/>
                </a:solidFill>
                <a:latin typeface="Consolas"/>
              </a:rPr>
              <a:t>'CSE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  { name: 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sz="1400" dirty="0" err="1">
                <a:solidFill>
                  <a:srgbClr val="A31515"/>
                </a:solidFill>
                <a:latin typeface="Consolas"/>
              </a:rPr>
              <a:t>Anand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, address: 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'Chennai'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,rollno: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'22102'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branch:</a:t>
            </a:r>
            <a:r>
              <a:rPr lang="en-IN" sz="1400" dirty="0" err="1">
                <a:solidFill>
                  <a:srgbClr val="A31515"/>
                </a:solidFill>
                <a:latin typeface="Consolas"/>
              </a:rPr>
              <a:t>'CSE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}];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dbo.collection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"students"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insertMany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myobj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(err, res)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  console.log(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"Number of documents inserted: "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res.insertedCount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db.close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});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IN" sz="1400" dirty="0">
                <a:solidFill>
                  <a:srgbClr val="000000"/>
                </a:solidFill>
                <a:latin typeface="Consolas"/>
              </a:rPr>
            </a:br>
            <a:r>
              <a:rPr lang="en-IN" sz="14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333017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MySQL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5645"/>
            <a:ext cx="8229600" cy="3697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64254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require(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://127.0.0.1:27017/"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/>
              </a:rPr>
            </a:br>
            <a:r>
              <a:rPr lang="en-IN" dirty="0" err="1">
                <a:solidFill>
                  <a:srgbClr val="000000"/>
                </a:solidFill>
                <a:latin typeface="Consolas"/>
              </a:rPr>
              <a:t>MongoClient.connect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(err,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dbo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db.db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"mydb2"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myquery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{ name: 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'Harish'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};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dbo.collection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"students"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deleteOne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myquery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(err,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  console.log(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obj.deletedCount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 document(s) deleted"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  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db.close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});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88775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require(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://127.0.0.1:27017/"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/>
              </a:rPr>
            </a:br>
            <a:r>
              <a:rPr lang="en-IN" dirty="0" err="1">
                <a:solidFill>
                  <a:srgbClr val="000000"/>
                </a:solidFill>
                <a:latin typeface="Consolas"/>
              </a:rPr>
              <a:t>MongoClient.connect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(err,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dbo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db.db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"mydb2"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myquery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{ address:</a:t>
            </a:r>
            <a:r>
              <a:rPr lang="en-IN" dirty="0">
                <a:solidFill>
                  <a:srgbClr val="811F3F"/>
                </a:solidFill>
                <a:latin typeface="Consolas"/>
              </a:rPr>
              <a:t> /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^</a:t>
            </a:r>
            <a:r>
              <a:rPr lang="en-IN" dirty="0">
                <a:solidFill>
                  <a:srgbClr val="811F3F"/>
                </a:solidFill>
                <a:latin typeface="Consolas"/>
              </a:rPr>
              <a:t>B/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};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dbo.collection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"students"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deleteMany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myquery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(err,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  console.log(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obj.deletedCount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 document(s) deleted"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  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db.close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});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12970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require(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://127.0.0.1:27017/"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/>
              </a:rPr>
            </a:br>
            <a:r>
              <a:rPr lang="en-IN" dirty="0" err="1">
                <a:solidFill>
                  <a:srgbClr val="000000"/>
                </a:solidFill>
                <a:latin typeface="Consolas"/>
              </a:rPr>
              <a:t>MongoClient.connect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(err,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dbo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db.db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"mydb2"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dbo.dropCollection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"students"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(err,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delOK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delOK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 console.log(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"Collection deleted"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db.close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});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/>
              </a:rPr>
            </a:br>
            <a:endParaRPr lang="en-IN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4173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and displaying of records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require(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://127.0.0.1:27017/"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/>
            </a:r>
            <a:br>
              <a:rPr lang="en-IN" dirty="0">
                <a:solidFill>
                  <a:srgbClr val="000000"/>
                </a:solidFill>
                <a:latin typeface="Consolas"/>
              </a:rPr>
            </a:br>
            <a:r>
              <a:rPr lang="en-IN" dirty="0" err="1">
                <a:solidFill>
                  <a:srgbClr val="000000"/>
                </a:solidFill>
                <a:latin typeface="Consolas"/>
              </a:rPr>
              <a:t>MongoClient.connect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(err,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dbo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db.db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"mydb2"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query={branch:</a:t>
            </a:r>
            <a:r>
              <a:rPr lang="en-IN" dirty="0">
                <a:solidFill>
                  <a:srgbClr val="811F3F"/>
                </a:solidFill>
                <a:latin typeface="Consolas"/>
              </a:rPr>
              <a:t>/ECE/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dbo.collection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"students"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).find(query).sort({name: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}).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toArray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(err, result)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  console.log(result);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db.close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  });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30468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000" dirty="0"/>
              <a:t>"(?i)" begins a case-insensitive match.</a:t>
            </a:r>
          </a:p>
          <a:p>
            <a:r>
              <a:rPr lang="en-US" sz="3000" dirty="0"/>
              <a:t>"(?-i)" ends a case-insensitive match.</a:t>
            </a:r>
          </a:p>
          <a:p>
            <a:r>
              <a:rPr lang="en-IN" sz="3000" dirty="0">
                <a:solidFill>
                  <a:srgbClr val="D83713"/>
                </a:solidFill>
                <a:latin typeface="Source Code Pro"/>
              </a:rPr>
              <a:t>{branch:{$not</a:t>
            </a:r>
            <a:r>
              <a:rPr lang="en-IN" sz="3000" dirty="0">
                <a:solidFill>
                  <a:srgbClr val="001E2B"/>
                </a:solidFill>
                <a:latin typeface="Source Code Pro"/>
              </a:rPr>
              <a:t>: </a:t>
            </a:r>
            <a:r>
              <a:rPr lang="en-IN" sz="3000" dirty="0">
                <a:solidFill>
                  <a:srgbClr val="016EE9"/>
                </a:solidFill>
                <a:latin typeface="Source Code Pro"/>
              </a:rPr>
              <a:t>/^ECE/</a:t>
            </a:r>
            <a:r>
              <a:rPr lang="en-IN" sz="3000" dirty="0">
                <a:solidFill>
                  <a:srgbClr val="001E2B"/>
                </a:solidFill>
                <a:latin typeface="Source Code Pro"/>
              </a:rPr>
              <a:t> }}</a:t>
            </a:r>
          </a:p>
          <a:p>
            <a:r>
              <a:rPr lang="en-IN" sz="3000" dirty="0"/>
              <a:t>{name:{$regex: /^A.*/i}}</a:t>
            </a:r>
          </a:p>
          <a:p>
            <a:r>
              <a:rPr lang="en-IN" sz="3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3000" dirty="0">
                <a:solidFill>
                  <a:srgbClr val="000000"/>
                </a:solidFill>
                <a:latin typeface="Consolas"/>
              </a:rPr>
              <a:t> query={branch:{$regex:</a:t>
            </a:r>
            <a:r>
              <a:rPr lang="en-IN" sz="3000" dirty="0">
                <a:solidFill>
                  <a:srgbClr val="811F3F"/>
                </a:solidFill>
                <a:latin typeface="Consolas"/>
              </a:rPr>
              <a:t>/C.</a:t>
            </a:r>
            <a:r>
              <a:rPr lang="en-IN" sz="3000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IN" sz="3000" dirty="0">
                <a:solidFill>
                  <a:srgbClr val="811F3F"/>
                </a:solidFill>
                <a:latin typeface="Consolas"/>
              </a:rPr>
              <a:t>/</a:t>
            </a:r>
            <a:r>
              <a:rPr lang="en-IN" sz="3000" dirty="0">
                <a:solidFill>
                  <a:srgbClr val="000000"/>
                </a:solidFill>
                <a:latin typeface="Consolas"/>
              </a:rPr>
              <a:t>}};</a:t>
            </a:r>
          </a:p>
          <a:p>
            <a:r>
              <a:rPr lang="en-IN" sz="3000" dirty="0" err="1"/>
              <a:t>var</a:t>
            </a:r>
            <a:r>
              <a:rPr lang="en-IN" sz="3000" dirty="0"/>
              <a:t> query={branch:{$regex:/^C.*/}};</a:t>
            </a:r>
          </a:p>
          <a:p>
            <a:r>
              <a:rPr lang="en-US" sz="3000" dirty="0">
                <a:solidFill>
                  <a:srgbClr val="016EE9"/>
                </a:solidFill>
                <a:latin typeface="Source Code Pro"/>
              </a:rPr>
              <a:t>find</a:t>
            </a:r>
            <a:r>
              <a:rPr lang="en-US" sz="3000" dirty="0">
                <a:solidFill>
                  <a:srgbClr val="001E2B"/>
                </a:solidFill>
                <a:latin typeface="Source Code Pro"/>
              </a:rPr>
              <a:t>( { </a:t>
            </a:r>
            <a:r>
              <a:rPr lang="en-US" sz="3000" dirty="0">
                <a:solidFill>
                  <a:srgbClr val="D83713"/>
                </a:solidFill>
                <a:latin typeface="Source Code Pro"/>
              </a:rPr>
              <a:t>description</a:t>
            </a:r>
            <a:r>
              <a:rPr lang="en-US" sz="3000" dirty="0">
                <a:solidFill>
                  <a:srgbClr val="001E2B"/>
                </a:solidFill>
                <a:latin typeface="Source Code Pro"/>
              </a:rPr>
              <a:t>: { </a:t>
            </a:r>
            <a:r>
              <a:rPr lang="en-US" sz="3000" dirty="0">
                <a:solidFill>
                  <a:srgbClr val="D83713"/>
                </a:solidFill>
                <a:latin typeface="Source Code Pro"/>
              </a:rPr>
              <a:t>$regex</a:t>
            </a:r>
            <a:r>
              <a:rPr lang="en-US" sz="3000" dirty="0">
                <a:solidFill>
                  <a:srgbClr val="001E2B"/>
                </a:solidFill>
                <a:latin typeface="Source Code Pro"/>
              </a:rPr>
              <a:t>: </a:t>
            </a:r>
            <a:r>
              <a:rPr lang="en-US" sz="3000" dirty="0">
                <a:solidFill>
                  <a:srgbClr val="016EE9"/>
                </a:solidFill>
                <a:latin typeface="Source Code Pro"/>
              </a:rPr>
              <a:t>/^S/</a:t>
            </a:r>
            <a:r>
              <a:rPr lang="en-US" sz="3000" dirty="0">
                <a:solidFill>
                  <a:srgbClr val="001E2B"/>
                </a:solidFill>
                <a:latin typeface="Source Code Pro"/>
              </a:rPr>
              <a:t>, </a:t>
            </a:r>
            <a:r>
              <a:rPr lang="en-US" sz="3000" dirty="0">
                <a:solidFill>
                  <a:srgbClr val="D83713"/>
                </a:solidFill>
                <a:latin typeface="Source Code Pro"/>
              </a:rPr>
              <a:t>$options</a:t>
            </a:r>
            <a:r>
              <a:rPr lang="en-US" sz="3000" dirty="0">
                <a:solidFill>
                  <a:srgbClr val="001E2B"/>
                </a:solidFill>
                <a:latin typeface="Source Code Pro"/>
              </a:rPr>
              <a:t>: </a:t>
            </a:r>
            <a:r>
              <a:rPr lang="en-US" sz="3000" b="1" dirty="0">
                <a:solidFill>
                  <a:srgbClr val="12824D"/>
                </a:solidFill>
                <a:latin typeface="Source Code Pro"/>
              </a:rPr>
              <a:t>'m'</a:t>
            </a:r>
            <a:r>
              <a:rPr lang="en-US" sz="3000" dirty="0">
                <a:solidFill>
                  <a:srgbClr val="001E2B"/>
                </a:solidFill>
                <a:latin typeface="Source Code Pro"/>
              </a:rPr>
              <a:t> } } )</a:t>
            </a:r>
            <a:endParaRPr lang="en-IN" sz="30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https://www.mongodb.com/docs/manual/reference/operator/query/regex/</a:t>
            </a:r>
          </a:p>
        </p:txBody>
      </p:sp>
    </p:spTree>
    <p:extLst>
      <p:ext uri="{BB962C8B-B14F-4D97-AF65-F5344CB8AC3E}">
        <p14:creationId xmlns:p14="http://schemas.microsoft.com/office/powerpoint/2010/main" xmlns="" val="508521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Group values from multiple documents together.</a:t>
            </a:r>
          </a:p>
          <a:p>
            <a:endParaRPr lang="en-US" sz="2000" dirty="0"/>
          </a:p>
          <a:p>
            <a:r>
              <a:rPr lang="en-US" sz="2000" dirty="0"/>
              <a:t>Perform operations on the grouped data to return a single result.</a:t>
            </a:r>
          </a:p>
          <a:p>
            <a:endParaRPr lang="en-US" sz="2000" dirty="0"/>
          </a:p>
          <a:p>
            <a:r>
              <a:rPr lang="en-US" sz="2000" dirty="0"/>
              <a:t>Analyze data changes over time.</a:t>
            </a:r>
          </a:p>
          <a:p>
            <a:endParaRPr lang="en-US" dirty="0"/>
          </a:p>
          <a:p>
            <a:r>
              <a:rPr lang="en-IN" dirty="0" err="1">
                <a:hlinkClick r:id="rId2"/>
              </a:rPr>
              <a:t>db.collection.count</a:t>
            </a:r>
            <a:r>
              <a:rPr lang="en-IN" dirty="0">
                <a:hlinkClick r:id="rId2"/>
              </a:rPr>
              <a:t>()</a:t>
            </a:r>
            <a:endParaRPr lang="en-IN" dirty="0"/>
          </a:p>
          <a:p>
            <a:r>
              <a:rPr lang="en-IN" dirty="0" err="1">
                <a:hlinkClick r:id="rId3"/>
              </a:rPr>
              <a:t>db.collection.distinct</a:t>
            </a:r>
            <a:r>
              <a:rPr lang="en-IN" dirty="0">
                <a:hlinkClick r:id="rId3"/>
              </a:rPr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26665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 = require(</a:t>
            </a:r>
            <a:r>
              <a:rPr lang="en-IN" sz="12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sz="1200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sz="12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IN" sz="1200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sz="1200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sz="1200" dirty="0">
                <a:solidFill>
                  <a:srgbClr val="A31515"/>
                </a:solidFill>
                <a:latin typeface="Consolas"/>
              </a:rPr>
              <a:t>://127.0.0.1:27017/"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IN" sz="1200" dirty="0">
                <a:solidFill>
                  <a:srgbClr val="000000"/>
                </a:solidFill>
                <a:latin typeface="Consolas"/>
              </a:rPr>
            </a:br>
            <a:r>
              <a:rPr lang="en-IN" sz="1200" dirty="0" err="1">
                <a:solidFill>
                  <a:srgbClr val="000000"/>
                </a:solidFill>
                <a:latin typeface="Consolas"/>
              </a:rPr>
              <a:t>MongoClient.connect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sz="12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(err, </a:t>
            </a:r>
            <a:r>
              <a:rPr lang="en-IN" sz="1200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sz="12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onsolas"/>
              </a:rPr>
              <a:t>dbo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latin typeface="Consolas"/>
              </a:rPr>
              <a:t>db.db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Consolas"/>
              </a:rPr>
              <a:t>"mydb2"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1200" dirty="0" err="1">
                <a:solidFill>
                  <a:srgbClr val="000000"/>
                </a:solidFill>
                <a:latin typeface="Consolas"/>
              </a:rPr>
              <a:t>dbo.collection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Consolas"/>
              </a:rPr>
              <a:t>"students"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).aggregate([ {$match:{ branch: </a:t>
            </a:r>
            <a:r>
              <a:rPr lang="en-IN" sz="1200" dirty="0">
                <a:solidFill>
                  <a:srgbClr val="A31515"/>
                </a:solidFill>
                <a:latin typeface="Consolas"/>
              </a:rPr>
              <a:t>'CSE'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}}]).</a:t>
            </a:r>
            <a:r>
              <a:rPr lang="en-IN" sz="1200" dirty="0" err="1">
                <a:solidFill>
                  <a:srgbClr val="000000"/>
                </a:solidFill>
                <a:latin typeface="Consolas"/>
              </a:rPr>
              <a:t>toArray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(err, result)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latin typeface="Consolas"/>
              </a:rPr>
              <a:t>  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sz="12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latin typeface="Consolas"/>
              </a:rPr>
              <a:t>    console.log(result);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sz="1200" dirty="0" err="1">
                <a:solidFill>
                  <a:srgbClr val="000000"/>
                </a:solidFill>
                <a:latin typeface="Consolas"/>
              </a:rPr>
              <a:t>db.close</a:t>
            </a:r>
            <a:r>
              <a:rPr lang="en-IN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latin typeface="Consolas"/>
              </a:rPr>
              <a:t>  });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latin typeface="Consolas"/>
              </a:rPr>
              <a:t>});</a:t>
            </a:r>
            <a:endParaRPr lang="en-IN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0763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= require(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sz="1400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sz="1400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://127.0.0.1:27017/"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IN" sz="1400" dirty="0">
                <a:solidFill>
                  <a:srgbClr val="000000"/>
                </a:solidFill>
                <a:latin typeface="Consolas"/>
              </a:rPr>
            </a:br>
            <a:r>
              <a:rPr lang="en-IN" sz="1400" dirty="0" err="1">
                <a:solidFill>
                  <a:srgbClr val="000000"/>
                </a:solidFill>
                <a:latin typeface="Consolas"/>
              </a:rPr>
              <a:t>MongoClient.connect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(err,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dbo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db.db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"mydb2"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dbo.collection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"students"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).aggregate([ {$match:{ branch: 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'CSE'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}} , {$group:{ _id: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'$address'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} }]).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toArray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(err, result)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  console.log(result);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db.close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});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});</a:t>
            </a:r>
            <a:endParaRPr lang="en-IN" sz="14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420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= require(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sz="1400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MongoClient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sz="1400" dirty="0" err="1">
                <a:solidFill>
                  <a:srgbClr val="A31515"/>
                </a:solidFill>
                <a:latin typeface="Consolas"/>
              </a:rPr>
              <a:t>mongodb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://127.0.0.1:27017/"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IN" sz="1400" dirty="0">
                <a:solidFill>
                  <a:srgbClr val="000000"/>
                </a:solidFill>
                <a:latin typeface="Consolas"/>
              </a:rPr>
            </a:br>
            <a:r>
              <a:rPr lang="en-IN" sz="1400" dirty="0" err="1">
                <a:solidFill>
                  <a:srgbClr val="000000"/>
                </a:solidFill>
                <a:latin typeface="Consolas"/>
              </a:rPr>
              <a:t>MongoClient.connect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(err,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dbo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db.db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"mydb2"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dbo.collection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"students"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).aggregate([ {$match:{ branch: 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'CSE'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}} , {$group:{ _id:</a:t>
            </a:r>
            <a:r>
              <a:rPr lang="en-IN" sz="1400" dirty="0">
                <a:solidFill>
                  <a:srgbClr val="A31515"/>
                </a:solidFill>
                <a:latin typeface="Consolas"/>
              </a:rPr>
              <a:t>'$address'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totalstudents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: { $sum:</a:t>
            </a:r>
            <a:r>
              <a:rPr lang="en-IN" sz="14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}} }]).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toArray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(err, result)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(err) </a:t>
            </a:r>
            <a:r>
              <a:rPr lang="en-IN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 err;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  console.log(result);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IN" sz="1400" dirty="0" err="1">
                <a:solidFill>
                  <a:srgbClr val="000000"/>
                </a:solidFill>
                <a:latin typeface="Consolas"/>
              </a:rPr>
              <a:t>db.close</a:t>
            </a:r>
            <a:r>
              <a:rPr lang="en-IN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  });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/>
              </a:rPr>
              <a:t>});</a:t>
            </a:r>
            <a:endParaRPr lang="en-IN" sz="14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007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SQL CREATE DATABASE Statement is used to create a new database</a:t>
            </a:r>
            <a:endParaRPr lang="en-IN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0" y="2060848"/>
            <a:ext cx="72104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4854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731" y="1412776"/>
            <a:ext cx="831532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2593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629" t="2109" r="-9284" b="66086"/>
          <a:stretch/>
        </p:blipFill>
        <p:spPr bwMode="auto">
          <a:xfrm>
            <a:off x="323526" y="1531917"/>
            <a:ext cx="6469159" cy="106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5357217" cy="3690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ALTER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4119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608" b="42783"/>
          <a:stretch/>
        </p:blipFill>
        <p:spPr bwMode="auto">
          <a:xfrm>
            <a:off x="179512" y="-109712"/>
            <a:ext cx="5622198" cy="192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557" y="2015419"/>
            <a:ext cx="877340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386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following constraints are commonly used in SQL:</a:t>
            </a:r>
          </a:p>
          <a:p>
            <a:endParaRPr lang="en-US" sz="1900" dirty="0"/>
          </a:p>
          <a:p>
            <a:r>
              <a:rPr lang="en-US" sz="1900" dirty="0"/>
              <a:t>NOT NULL - Ensures that a column cannot have a NULL value</a:t>
            </a:r>
          </a:p>
          <a:p>
            <a:r>
              <a:rPr lang="en-US" sz="1900" dirty="0"/>
              <a:t>UNIQUE - Ensures that all values in a column are different</a:t>
            </a:r>
          </a:p>
          <a:p>
            <a:r>
              <a:rPr lang="en-US" sz="1900" dirty="0"/>
              <a:t>PRIMARY KEY - A combination of a NOT NULL and UNIQUE. Uniquely identifies each row in a table</a:t>
            </a:r>
          </a:p>
          <a:p>
            <a:r>
              <a:rPr lang="en-US" sz="1900" dirty="0"/>
              <a:t>FOREIGN KEY - Prevents actions that would destroy links between tables</a:t>
            </a:r>
          </a:p>
          <a:p>
            <a:r>
              <a:rPr lang="en-US" sz="1900" dirty="0"/>
              <a:t>CHECK - Ensures that the values in a column satisfies a specific condition</a:t>
            </a:r>
          </a:p>
          <a:p>
            <a:r>
              <a:rPr lang="en-US" sz="1900" dirty="0"/>
              <a:t>DEFAULT - Sets a default value for a column if no value is specified</a:t>
            </a:r>
          </a:p>
          <a:p>
            <a:r>
              <a:rPr lang="en-US" sz="1900" dirty="0"/>
              <a:t>CREATE INDEX - Used to create and retrieve data from the database very quickly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5623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556" b="83342"/>
          <a:stretch/>
        </p:blipFill>
        <p:spPr bwMode="auto">
          <a:xfrm>
            <a:off x="395536" y="120583"/>
            <a:ext cx="5613378" cy="106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87532"/>
            <a:ext cx="7397143" cy="387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8310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1099</Words>
  <Application>Microsoft Office PowerPoint</Application>
  <PresentationFormat>On-screen Show (4:3)</PresentationFormat>
  <Paragraphs>270</Paragraphs>
  <Slides>38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Database Concepts</vt:lpstr>
      <vt:lpstr>SQL</vt:lpstr>
      <vt:lpstr>Connecting to MySQL</vt:lpstr>
      <vt:lpstr>Creating Database</vt:lpstr>
      <vt:lpstr>Create Table</vt:lpstr>
      <vt:lpstr>ALTER Table</vt:lpstr>
      <vt:lpstr>Slide 7</vt:lpstr>
      <vt:lpstr>Constraints</vt:lpstr>
      <vt:lpstr>Slide 9</vt:lpstr>
      <vt:lpstr>Slide 10</vt:lpstr>
      <vt:lpstr>SELECT</vt:lpstr>
      <vt:lpstr>Slide 12</vt:lpstr>
      <vt:lpstr>Slide 13</vt:lpstr>
      <vt:lpstr>Slide 14</vt:lpstr>
      <vt:lpstr>Slide 15</vt:lpstr>
      <vt:lpstr>Slide 16</vt:lpstr>
      <vt:lpstr>FOREIGN KEY</vt:lpstr>
      <vt:lpstr>Join Two or More Tables</vt:lpstr>
      <vt:lpstr>Join Two or More Tables</vt:lpstr>
      <vt:lpstr>Join Two or More Tables</vt:lpstr>
      <vt:lpstr>Views</vt:lpstr>
      <vt:lpstr>INDEXING</vt:lpstr>
      <vt:lpstr>INDEXING</vt:lpstr>
      <vt:lpstr>INDEXING</vt:lpstr>
      <vt:lpstr>References</vt:lpstr>
      <vt:lpstr>NO SQL</vt:lpstr>
      <vt:lpstr>Connecting MongoDB</vt:lpstr>
      <vt:lpstr>Creating Collection</vt:lpstr>
      <vt:lpstr>Inserting into Collection</vt:lpstr>
      <vt:lpstr>Deleting from Collection</vt:lpstr>
      <vt:lpstr>Deleting from Collection</vt:lpstr>
      <vt:lpstr>Drop Collection</vt:lpstr>
      <vt:lpstr>Retrieval and displaying of records</vt:lpstr>
      <vt:lpstr>regex</vt:lpstr>
      <vt:lpstr>Aggregation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Concepts</dc:title>
  <dc:creator>Girish</dc:creator>
  <cp:lastModifiedBy>Rahul Varma</cp:lastModifiedBy>
  <cp:revision>26</cp:revision>
  <dcterms:created xsi:type="dcterms:W3CDTF">2023-01-13T04:53:06Z</dcterms:created>
  <dcterms:modified xsi:type="dcterms:W3CDTF">2023-02-10T06:02:39Z</dcterms:modified>
</cp:coreProperties>
</file>