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5"/>
    <p:restoredTop sz="75231"/>
  </p:normalViewPr>
  <p:slideViewPr>
    <p:cSldViewPr snapToGrid="0">
      <p:cViewPr varScale="1">
        <p:scale>
          <a:sx n="83" d="100"/>
          <a:sy n="83" d="100"/>
        </p:scale>
        <p:origin x="1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BC9A-2CD7-D145-99AD-8B63C777FEA2}" type="datetimeFigureOut">
              <a:rPr lang="en-US" smtClean="0"/>
              <a:t>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9AA5-8506-D34E-8501-2EB8C03AE650}" type="slidenum">
              <a:rPr lang="en-US" smtClean="0"/>
              <a:t>‹#›</a:t>
            </a:fld>
            <a:endParaRPr lang="en-US"/>
          </a:p>
        </p:txBody>
      </p:sp>
    </p:spTree>
    <p:extLst>
      <p:ext uri="{BB962C8B-B14F-4D97-AF65-F5344CB8AC3E}">
        <p14:creationId xmlns:p14="http://schemas.microsoft.com/office/powerpoint/2010/main" val="3439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06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6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2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8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5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6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36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5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2102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9062928F-9AF4-81DC-08D5-937E3276E20B}"/>
              </a:ext>
            </a:extLst>
          </p:cNvPr>
          <p:cNvPicPr>
            <a:picLocks noChangeAspect="1"/>
          </p:cNvPicPr>
          <p:nvPr/>
        </p:nvPicPr>
        <p:blipFill rotWithShape="1">
          <a:blip r:embed="rId2"/>
          <a:srcRect r="17354" b="1"/>
          <a:stretch/>
        </p:blipFill>
        <p:spPr>
          <a:xfrm>
            <a:off x="453302" y="457200"/>
            <a:ext cx="7588885" cy="5899650"/>
          </a:xfrm>
          <a:prstGeom prst="rect">
            <a:avLst/>
          </a:prstGeom>
        </p:spPr>
      </p:pic>
      <p:sp>
        <p:nvSpPr>
          <p:cNvPr id="71" name="Rectangle 70">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2E7A7-9A20-F528-95D3-7A607E095E97}"/>
              </a:ext>
            </a:extLst>
          </p:cNvPr>
          <p:cNvSpPr>
            <a:spLocks noGrp="1"/>
          </p:cNvSpPr>
          <p:nvPr>
            <p:ph type="ctrTitle"/>
          </p:nvPr>
        </p:nvSpPr>
        <p:spPr>
          <a:xfrm>
            <a:off x="8372723" y="850791"/>
            <a:ext cx="3202016" cy="4198288"/>
          </a:xfrm>
        </p:spPr>
        <p:txBody>
          <a:bodyPr anchor="ctr">
            <a:normAutofit/>
          </a:bodyPr>
          <a:lstStyle/>
          <a:p>
            <a:r>
              <a:rPr lang="en-US" sz="2800">
                <a:solidFill>
                  <a:srgbClr val="FFFFFF"/>
                </a:solidFill>
              </a:rPr>
              <a:t>AUTHENTICATION      &amp; </a:t>
            </a:r>
            <a:br>
              <a:rPr lang="en-US" sz="2800" dirty="0">
                <a:solidFill>
                  <a:srgbClr val="FFFFFF"/>
                </a:solidFill>
              </a:rPr>
            </a:br>
            <a:r>
              <a:rPr lang="en-US" sz="2800" dirty="0">
                <a:solidFill>
                  <a:srgbClr val="FFFFFF"/>
                </a:solidFill>
              </a:rPr>
              <a:t>AUTHORIZATION</a:t>
            </a:r>
          </a:p>
        </p:txBody>
      </p:sp>
      <p:sp>
        <p:nvSpPr>
          <p:cNvPr id="73" name="Rectangle 72">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80F5F2E-80F5-8BE6-88F2-0665D995C465}"/>
              </a:ext>
            </a:extLst>
          </p:cNvPr>
          <p:cNvSpPr>
            <a:spLocks noGrp="1"/>
          </p:cNvSpPr>
          <p:nvPr>
            <p:ph type="subTitle" idx="1"/>
          </p:nvPr>
        </p:nvSpPr>
        <p:spPr>
          <a:xfrm>
            <a:off x="8372723" y="5545331"/>
            <a:ext cx="3202016" cy="649222"/>
          </a:xfrm>
          <a:noFill/>
        </p:spPr>
        <p:txBody>
          <a:bodyPr anchor="ctr">
            <a:normAutofit/>
          </a:bodyPr>
          <a:lstStyle/>
          <a:p>
            <a:endParaRPr lang="en-US" sz="1800" dirty="0">
              <a:solidFill>
                <a:srgbClr val="FFFFFF">
                  <a:alpha val="75000"/>
                </a:srgbClr>
              </a:solidFill>
            </a:endParaRPr>
          </a:p>
        </p:txBody>
      </p:sp>
    </p:spTree>
    <p:extLst>
      <p:ext uri="{BB962C8B-B14F-4D97-AF65-F5344CB8AC3E}">
        <p14:creationId xmlns:p14="http://schemas.microsoft.com/office/powerpoint/2010/main" val="11180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DAC7-7969-BB98-68C2-49F861B68FFF}"/>
              </a:ext>
            </a:extLst>
          </p:cNvPr>
          <p:cNvSpPr>
            <a:spLocks noGrp="1"/>
          </p:cNvSpPr>
          <p:nvPr>
            <p:ph type="title"/>
          </p:nvPr>
        </p:nvSpPr>
        <p:spPr>
          <a:xfrm>
            <a:off x="581192" y="702156"/>
            <a:ext cx="11029616" cy="971661"/>
          </a:xfrm>
        </p:spPr>
        <p:txBody>
          <a:bodyPr/>
          <a:lstStyle/>
          <a:p>
            <a:r>
              <a:rPr lang="en-IN" b="1" dirty="0"/>
              <a:t>Authentication method protocols</a:t>
            </a:r>
            <a:br>
              <a:rPr lang="en-IN" b="1" dirty="0"/>
            </a:br>
            <a:endParaRPr lang="en-US" dirty="0"/>
          </a:p>
        </p:txBody>
      </p:sp>
      <p:sp>
        <p:nvSpPr>
          <p:cNvPr id="3" name="Content Placeholder 2">
            <a:extLst>
              <a:ext uri="{FF2B5EF4-FFF2-40B4-BE49-F238E27FC236}">
                <a16:creationId xmlns:a16="http://schemas.microsoft.com/office/drawing/2014/main" id="{EA2EB1DC-5517-3481-FF81-A49053A0B84E}"/>
              </a:ext>
            </a:extLst>
          </p:cNvPr>
          <p:cNvSpPr>
            <a:spLocks noGrp="1"/>
          </p:cNvSpPr>
          <p:nvPr>
            <p:ph idx="1"/>
          </p:nvPr>
        </p:nvSpPr>
        <p:spPr>
          <a:xfrm>
            <a:off x="581192" y="1379349"/>
            <a:ext cx="11029615" cy="4596001"/>
          </a:xfrm>
        </p:spPr>
        <p:txBody>
          <a:bodyPr>
            <a:normAutofit fontScale="92500" lnSpcReduction="10000"/>
          </a:bodyPr>
          <a:lstStyle/>
          <a:p>
            <a:r>
              <a:rPr lang="en-IN" b="1" dirty="0"/>
              <a:t>Lightweight Directory Access Protocol (LDAP) – </a:t>
            </a:r>
            <a:br>
              <a:rPr lang="en-IN" b="1" dirty="0"/>
            </a:br>
            <a:r>
              <a:rPr lang="en-IN" dirty="0"/>
              <a:t>process of verifying usernames and passwords stored in a directory service,</a:t>
            </a:r>
            <a:br>
              <a:rPr lang="en-IN" dirty="0"/>
            </a:br>
            <a:r>
              <a:rPr lang="en-IN" dirty="0"/>
              <a:t>Administrators can create user accounts  and grant them permissions.</a:t>
            </a:r>
            <a:br>
              <a:rPr lang="en-IN" dirty="0"/>
            </a:br>
            <a:r>
              <a:rPr lang="en-IN" dirty="0"/>
              <a:t>When a user tries to access a resource, a request is sent to the LDAP authentication server. </a:t>
            </a:r>
            <a:br>
              <a:rPr lang="en-IN" dirty="0"/>
            </a:br>
            <a:r>
              <a:rPr lang="en-IN" dirty="0"/>
              <a:t>The LDAP server validates the entered username-password against the data in the directory.</a:t>
            </a:r>
          </a:p>
          <a:p>
            <a:r>
              <a:rPr lang="en-US" b="1" dirty="0"/>
              <a:t>Password Authentication Protocol (PAP)</a:t>
            </a:r>
            <a:r>
              <a:rPr lang="en-US" dirty="0"/>
              <a:t> </a:t>
            </a:r>
            <a:r>
              <a:rPr lang="en-IN" dirty="0"/>
              <a:t> - used if servers cannot handle stronger protocols. PAP sends usernames and passwords in plaintext</a:t>
            </a:r>
          </a:p>
          <a:p>
            <a:r>
              <a:rPr lang="en-US" b="1" dirty="0"/>
              <a:t>Challenge-Handshake Authentication Protocol (CHAP)</a:t>
            </a:r>
            <a:r>
              <a:rPr lang="en-US" dirty="0"/>
              <a:t> </a:t>
            </a:r>
            <a:r>
              <a:rPr lang="en-IN" dirty="0"/>
              <a:t> - uses a challenge/response mechanism to authenticate instead of transmitting a secret</a:t>
            </a:r>
          </a:p>
          <a:p>
            <a:r>
              <a:rPr lang="en-US" b="1" dirty="0"/>
              <a:t>Kerberos</a:t>
            </a:r>
            <a:r>
              <a:rPr lang="en-US" dirty="0"/>
              <a:t> - used to authenticate over insecure networks</a:t>
            </a:r>
            <a:br>
              <a:rPr lang="en-US" dirty="0"/>
            </a:br>
            <a:r>
              <a:rPr lang="en-US" dirty="0"/>
              <a:t>                  relies on temporary security certificates known as tickets</a:t>
            </a:r>
            <a:br>
              <a:rPr lang="en-US" dirty="0"/>
            </a:br>
            <a:r>
              <a:rPr lang="en-US" dirty="0"/>
              <a:t>                 uses a trusted third party to maintain security</a:t>
            </a:r>
          </a:p>
          <a:p>
            <a:r>
              <a:rPr lang="en-US" b="1" dirty="0"/>
              <a:t>SSL / TLS </a:t>
            </a:r>
            <a:r>
              <a:rPr lang="en-US" dirty="0"/>
              <a:t>- uses public key cryptography and digital certificates to authenticate between user and server</a:t>
            </a:r>
            <a:br>
              <a:rPr lang="en-US" dirty="0"/>
            </a:br>
            <a:r>
              <a:rPr lang="en-US" dirty="0"/>
              <a:t>                  Client certificates and server certificates are exchanged to verify each party’s identity in a process known </a:t>
            </a:r>
            <a:br>
              <a:rPr lang="en-US" dirty="0"/>
            </a:br>
            <a:r>
              <a:rPr lang="en-US" dirty="0"/>
              <a:t>                  as mutual identification</a:t>
            </a:r>
            <a:br>
              <a:rPr lang="en-US" dirty="0"/>
            </a:br>
            <a:r>
              <a:rPr lang="en-US" dirty="0"/>
              <a:t>                   A web browser checks the validity of the certificate before connecting to the server. </a:t>
            </a:r>
          </a:p>
        </p:txBody>
      </p:sp>
    </p:spTree>
    <p:extLst>
      <p:ext uri="{BB962C8B-B14F-4D97-AF65-F5344CB8AC3E}">
        <p14:creationId xmlns:p14="http://schemas.microsoft.com/office/powerpoint/2010/main" val="67591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B9D1-DCF3-1A23-A009-A63A122CF8E3}"/>
              </a:ext>
            </a:extLst>
          </p:cNvPr>
          <p:cNvSpPr>
            <a:spLocks noGrp="1"/>
          </p:cNvSpPr>
          <p:nvPr>
            <p:ph type="title"/>
          </p:nvPr>
        </p:nvSpPr>
        <p:spPr>
          <a:xfrm>
            <a:off x="581192" y="702156"/>
            <a:ext cx="11029616" cy="1033654"/>
          </a:xfrm>
        </p:spPr>
        <p:txBody>
          <a:bodyPr/>
          <a:lstStyle/>
          <a:p>
            <a:r>
              <a:rPr lang="en-IN" b="1" dirty="0"/>
              <a:t>Authorization STRATEGIES</a:t>
            </a:r>
            <a:br>
              <a:rPr lang="en-IN" b="1" dirty="0"/>
            </a:br>
            <a:endParaRPr lang="en-US" dirty="0"/>
          </a:p>
        </p:txBody>
      </p:sp>
      <p:sp>
        <p:nvSpPr>
          <p:cNvPr id="3" name="Content Placeholder 2">
            <a:extLst>
              <a:ext uri="{FF2B5EF4-FFF2-40B4-BE49-F238E27FC236}">
                <a16:creationId xmlns:a16="http://schemas.microsoft.com/office/drawing/2014/main" id="{A78C6AD5-2C35-9CBD-1E61-A3417DDE0BAB}"/>
              </a:ext>
            </a:extLst>
          </p:cNvPr>
          <p:cNvSpPr>
            <a:spLocks noGrp="1"/>
          </p:cNvSpPr>
          <p:nvPr>
            <p:ph idx="1"/>
          </p:nvPr>
        </p:nvSpPr>
        <p:spPr>
          <a:xfrm>
            <a:off x="581192" y="1363851"/>
            <a:ext cx="11029615" cy="4611499"/>
          </a:xfrm>
        </p:spPr>
        <p:txBody>
          <a:bodyPr>
            <a:normAutofit lnSpcReduction="10000"/>
          </a:bodyPr>
          <a:lstStyle/>
          <a:p>
            <a:r>
              <a:rPr lang="en-IN" b="1" dirty="0"/>
              <a:t>Role-based access controls (RBAC): </a:t>
            </a:r>
          </a:p>
          <a:p>
            <a:pPr marL="0" indent="0">
              <a:buNone/>
            </a:pPr>
            <a:r>
              <a:rPr lang="en-IN" dirty="0"/>
              <a:t>     Treats authorization as permissions associated with roles and not directly with users</a:t>
            </a:r>
          </a:p>
          <a:p>
            <a:pPr marL="0" indent="0">
              <a:buNone/>
            </a:pPr>
            <a:r>
              <a:rPr lang="en-IN" dirty="0"/>
              <a:t>     Role - collection of permissions</a:t>
            </a:r>
            <a:br>
              <a:rPr lang="en-IN" dirty="0"/>
            </a:br>
            <a:r>
              <a:rPr lang="en-IN" dirty="0"/>
              <a:t>     managing authorization privileges becomes easier </a:t>
            </a:r>
          </a:p>
          <a:p>
            <a:pPr>
              <a:buFont typeface="Wingdings" pitchFamily="2" charset="2"/>
              <a:buChar char="§"/>
            </a:pPr>
            <a:r>
              <a:rPr lang="en-US" b="1" dirty="0"/>
              <a:t>Attribute-Based Access Control (ABAC)</a:t>
            </a:r>
            <a:br>
              <a:rPr lang="en-US" b="1" dirty="0"/>
            </a:br>
            <a:r>
              <a:rPr lang="en-IN" dirty="0"/>
              <a:t>Sufficient access privileges to execute an action is checked based on a trait (attribute or claim) associated with that user</a:t>
            </a:r>
            <a:br>
              <a:rPr lang="en-IN" dirty="0"/>
            </a:br>
            <a:r>
              <a:rPr lang="en-IN" dirty="0"/>
              <a:t>ABAC grants users permissions on a more granular level than RBAC using a series of specific attributes.</a:t>
            </a:r>
            <a:br>
              <a:rPr lang="en-IN" dirty="0"/>
            </a:br>
            <a:r>
              <a:rPr lang="en-IN" dirty="0"/>
              <a:t>ABAC is a more complex authorization process than RBAC designed to further limit access</a:t>
            </a:r>
          </a:p>
          <a:p>
            <a:pPr>
              <a:buFont typeface="Wingdings" pitchFamily="2" charset="2"/>
              <a:buChar char="§"/>
            </a:pPr>
            <a:r>
              <a:rPr lang="en-IN" b="1" dirty="0"/>
              <a:t>Relationship-Based Access Control (</a:t>
            </a:r>
            <a:r>
              <a:rPr lang="en-IN" b="1" dirty="0" err="1"/>
              <a:t>ReBAC</a:t>
            </a:r>
            <a:r>
              <a:rPr lang="en-IN" b="1" dirty="0"/>
              <a:t>) </a:t>
            </a:r>
          </a:p>
          <a:p>
            <a:pPr marL="0" indent="0">
              <a:buNone/>
            </a:pPr>
            <a:r>
              <a:rPr lang="en-US" b="1" dirty="0"/>
              <a:t>     </a:t>
            </a:r>
            <a:r>
              <a:rPr lang="en-US" dirty="0"/>
              <a:t>Relationship Based Access Control examines the relationship to the object or action with the user</a:t>
            </a:r>
            <a:br>
              <a:rPr lang="en-US" dirty="0"/>
            </a:br>
            <a:r>
              <a:rPr lang="en-US" dirty="0"/>
              <a:t>     The relationship can come via a user attribute or having a direct relationship</a:t>
            </a:r>
            <a:br>
              <a:rPr lang="en-US" dirty="0"/>
            </a:br>
            <a:r>
              <a:rPr lang="en-US" dirty="0"/>
              <a:t>     Sometimes a traversal of a graph of groups, roles, organizations, and objects requires exploring many nodes </a:t>
            </a:r>
            <a:br>
              <a:rPr lang="en-US" dirty="0"/>
            </a:br>
            <a:r>
              <a:rPr lang="en-US" dirty="0"/>
              <a:t>     to establish a relationship </a:t>
            </a:r>
          </a:p>
        </p:txBody>
      </p:sp>
    </p:spTree>
    <p:extLst>
      <p:ext uri="{BB962C8B-B14F-4D97-AF65-F5344CB8AC3E}">
        <p14:creationId xmlns:p14="http://schemas.microsoft.com/office/powerpoint/2010/main" val="38362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9C13-703D-9321-9D73-3C5D57D32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769E18-1073-5A7B-A55A-E73A5FD181C3}"/>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413596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F170-E005-88FE-0575-479209F463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7145E-384C-40F8-0C29-AFF040464F8A}"/>
              </a:ext>
            </a:extLst>
          </p:cNvPr>
          <p:cNvSpPr>
            <a:spLocks noGrp="1"/>
          </p:cNvSpPr>
          <p:nvPr>
            <p:ph idx="1"/>
          </p:nvPr>
        </p:nvSpPr>
        <p:spPr>
          <a:xfrm>
            <a:off x="581192" y="1053885"/>
            <a:ext cx="11029615" cy="4921465"/>
          </a:xfrm>
        </p:spPr>
        <p:txBody>
          <a:bodyPr/>
          <a:lstStyle/>
          <a:p>
            <a:r>
              <a:rPr lang="en-IN" dirty="0"/>
              <a:t>Identity and access management  </a:t>
            </a:r>
            <a:br>
              <a:rPr lang="en-IN" dirty="0"/>
            </a:br>
            <a:r>
              <a:rPr lang="en-IN" dirty="0"/>
              <a:t>-- provides control over user validation and resource access. </a:t>
            </a:r>
          </a:p>
          <a:p>
            <a:pPr marL="0" indent="0">
              <a:buNone/>
            </a:pPr>
            <a:r>
              <a:rPr lang="en-IN" dirty="0"/>
              <a:t>      -- ensures right people access the right</a:t>
            </a:r>
          </a:p>
          <a:p>
            <a:pPr>
              <a:buFont typeface="Wingdings" pitchFamily="2" charset="2"/>
              <a:buChar char="§"/>
            </a:pPr>
            <a:r>
              <a:rPr lang="en-IN" dirty="0"/>
              <a:t>Resource</a:t>
            </a:r>
          </a:p>
          <a:p>
            <a:pPr>
              <a:buFont typeface="Wingdings" pitchFamily="2" charset="2"/>
              <a:buChar char="§"/>
            </a:pPr>
            <a:r>
              <a:rPr lang="en-IN" dirty="0"/>
              <a:t>Identity</a:t>
            </a:r>
          </a:p>
          <a:p>
            <a:pPr>
              <a:buFont typeface="Wingdings" pitchFamily="2" charset="2"/>
              <a:buChar char="§"/>
            </a:pPr>
            <a:r>
              <a:rPr lang="en-IN" dirty="0"/>
              <a:t>Authentication</a:t>
            </a:r>
          </a:p>
          <a:p>
            <a:pPr>
              <a:buFont typeface="Wingdings" pitchFamily="2" charset="2"/>
              <a:buChar char="§"/>
            </a:pPr>
            <a:r>
              <a:rPr lang="en-IN" dirty="0"/>
              <a:t>Authorization</a:t>
            </a:r>
          </a:p>
          <a:p>
            <a:pPr marL="0" indent="0">
              <a:buNone/>
            </a:pPr>
            <a:r>
              <a:rPr lang="en-IN" dirty="0"/>
              <a:t>	Authentication and authorization are two vital information security processes that administrators use to </a:t>
            </a:r>
            <a:br>
              <a:rPr lang="en-IN" dirty="0"/>
            </a:br>
            <a:r>
              <a:rPr lang="en-IN" dirty="0"/>
              <a:t>      protect systems and information</a:t>
            </a:r>
          </a:p>
        </p:txBody>
      </p:sp>
    </p:spTree>
    <p:extLst>
      <p:ext uri="{BB962C8B-B14F-4D97-AF65-F5344CB8AC3E}">
        <p14:creationId xmlns:p14="http://schemas.microsoft.com/office/powerpoint/2010/main" val="5787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3EB0-BEF2-44E1-BC72-24167F9A1CB0}"/>
              </a:ext>
            </a:extLst>
          </p:cNvPr>
          <p:cNvSpPr>
            <a:spLocks noGrp="1"/>
          </p:cNvSpPr>
          <p:nvPr>
            <p:ph type="title"/>
          </p:nvPr>
        </p:nvSpPr>
        <p:spPr>
          <a:xfrm>
            <a:off x="581192" y="702156"/>
            <a:ext cx="11029616" cy="1126644"/>
          </a:xfrm>
        </p:spPr>
        <p:txBody>
          <a:bodyPr/>
          <a:lstStyle/>
          <a:p>
            <a:r>
              <a:rPr lang="en-IN" b="1" dirty="0"/>
              <a:t>Authentication vs. Authorization</a:t>
            </a:r>
            <a:br>
              <a:rPr lang="en-IN" b="1" dirty="0"/>
            </a:br>
            <a:endParaRPr lang="en-US" dirty="0"/>
          </a:p>
        </p:txBody>
      </p:sp>
      <p:pic>
        <p:nvPicPr>
          <p:cNvPr id="4" name="Content Placeholder 3">
            <a:extLst>
              <a:ext uri="{FF2B5EF4-FFF2-40B4-BE49-F238E27FC236}">
                <a16:creationId xmlns:a16="http://schemas.microsoft.com/office/drawing/2014/main" id="{92F4B446-89CB-26C5-5C7A-08397FA4A0DE}"/>
              </a:ext>
            </a:extLst>
          </p:cNvPr>
          <p:cNvPicPr>
            <a:picLocks noGrp="1" noChangeAspect="1"/>
          </p:cNvPicPr>
          <p:nvPr>
            <p:ph idx="1"/>
          </p:nvPr>
        </p:nvPicPr>
        <p:blipFill>
          <a:blip r:embed="rId2"/>
          <a:stretch>
            <a:fillRect/>
          </a:stretch>
        </p:blipFill>
        <p:spPr>
          <a:xfrm>
            <a:off x="1212164" y="1565275"/>
            <a:ext cx="9767672" cy="4410075"/>
          </a:xfrm>
          <a:prstGeom prst="rect">
            <a:avLst/>
          </a:prstGeom>
        </p:spPr>
      </p:pic>
    </p:spTree>
    <p:extLst>
      <p:ext uri="{BB962C8B-B14F-4D97-AF65-F5344CB8AC3E}">
        <p14:creationId xmlns:p14="http://schemas.microsoft.com/office/powerpoint/2010/main" val="80420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47AA-6CED-2C52-439E-76D1E3A979B4}"/>
              </a:ext>
            </a:extLst>
          </p:cNvPr>
          <p:cNvSpPr>
            <a:spLocks noGrp="1"/>
          </p:cNvSpPr>
          <p:nvPr>
            <p:ph type="title"/>
          </p:nvPr>
        </p:nvSpPr>
        <p:spPr>
          <a:xfrm>
            <a:off x="581192" y="702156"/>
            <a:ext cx="11029616" cy="18049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98E4A48-4F30-961D-F926-7E7C62CF9433}"/>
              </a:ext>
            </a:extLst>
          </p:cNvPr>
          <p:cNvSpPr>
            <a:spLocks noGrp="1"/>
          </p:cNvSpPr>
          <p:nvPr>
            <p:ph idx="1"/>
          </p:nvPr>
        </p:nvSpPr>
        <p:spPr>
          <a:xfrm>
            <a:off x="581192" y="882650"/>
            <a:ext cx="5060191" cy="5092699"/>
          </a:xfrm>
        </p:spPr>
        <p:txBody>
          <a:bodyPr>
            <a:normAutofit fontScale="92500" lnSpcReduction="20000"/>
          </a:bodyPr>
          <a:lstStyle/>
          <a:p>
            <a:pPr marL="0" indent="0">
              <a:buNone/>
            </a:pPr>
            <a:r>
              <a:rPr lang="en-US" sz="2200" b="1" dirty="0"/>
              <a:t>          Authentication –</a:t>
            </a:r>
          </a:p>
          <a:p>
            <a:r>
              <a:rPr lang="en-US" dirty="0"/>
              <a:t>Identity of users are checked for providing the access to the system.</a:t>
            </a:r>
          </a:p>
          <a:p>
            <a:r>
              <a:rPr lang="en-US" dirty="0"/>
              <a:t>Users or persons are verified.</a:t>
            </a:r>
          </a:p>
          <a:p>
            <a:r>
              <a:rPr lang="en-US" dirty="0"/>
              <a:t>The authentication credentials can be changed in part as and when required by the user.</a:t>
            </a:r>
          </a:p>
          <a:p>
            <a:r>
              <a:rPr lang="en-US" dirty="0"/>
              <a:t>Authentication is visible at user end.</a:t>
            </a:r>
          </a:p>
          <a:p>
            <a:r>
              <a:rPr lang="en-US" dirty="0"/>
              <a:t>The user authentication is identified with username, password, face recognition, retina scan, fingerprints, etc.</a:t>
            </a:r>
          </a:p>
          <a:p>
            <a:r>
              <a:rPr lang="en-US" dirty="0"/>
              <a:t>Popular Authentication Techniques-</a:t>
            </a:r>
          </a:p>
          <a:p>
            <a:pPr marL="0" indent="0">
              <a:buNone/>
            </a:pPr>
            <a:r>
              <a:rPr lang="en-US" dirty="0"/>
              <a:t>        --    Password-Based Authentication</a:t>
            </a:r>
            <a:br>
              <a:rPr lang="en-US" dirty="0"/>
            </a:br>
            <a:r>
              <a:rPr lang="en-US" dirty="0"/>
              <a:t>        --    </a:t>
            </a:r>
            <a:r>
              <a:rPr lang="en-US" dirty="0" err="1"/>
              <a:t>Passwordless</a:t>
            </a:r>
            <a:r>
              <a:rPr lang="en-US" dirty="0"/>
              <a:t> Authentication</a:t>
            </a:r>
            <a:br>
              <a:rPr lang="en-US" dirty="0"/>
            </a:br>
            <a:r>
              <a:rPr lang="en-US" dirty="0"/>
              <a:t>        --    2FA/MFA (Two-Factor Authentication /</a:t>
            </a:r>
            <a:br>
              <a:rPr lang="en-US" dirty="0"/>
            </a:br>
            <a:r>
              <a:rPr lang="en-US" dirty="0"/>
              <a:t>                                Multi-Factor Authentication)</a:t>
            </a:r>
            <a:br>
              <a:rPr lang="en-US" dirty="0"/>
            </a:br>
            <a:r>
              <a:rPr lang="en-US" dirty="0"/>
              <a:t>        --  Single sign-on (SSO)</a:t>
            </a:r>
            <a:br>
              <a:rPr lang="en-US" dirty="0"/>
            </a:br>
            <a:r>
              <a:rPr lang="en-US" dirty="0"/>
              <a:t>        --  Social authentication</a:t>
            </a:r>
          </a:p>
        </p:txBody>
      </p:sp>
      <p:sp>
        <p:nvSpPr>
          <p:cNvPr id="5" name="TextBox 4">
            <a:extLst>
              <a:ext uri="{FF2B5EF4-FFF2-40B4-BE49-F238E27FC236}">
                <a16:creationId xmlns:a16="http://schemas.microsoft.com/office/drawing/2014/main" id="{722B0733-C203-5AAB-C19E-E80230211682}"/>
              </a:ext>
            </a:extLst>
          </p:cNvPr>
          <p:cNvSpPr txBox="1"/>
          <p:nvPr/>
        </p:nvSpPr>
        <p:spPr>
          <a:xfrm>
            <a:off x="5920353" y="1028342"/>
            <a:ext cx="5755034" cy="4585871"/>
          </a:xfrm>
          <a:prstGeom prst="rect">
            <a:avLst/>
          </a:prstGeom>
          <a:noFill/>
        </p:spPr>
        <p:txBody>
          <a:bodyPr wrap="square">
            <a:spAutoFit/>
          </a:bodyPr>
          <a:lstStyle/>
          <a:p>
            <a:r>
              <a:rPr lang="en-US" sz="1600" dirty="0"/>
              <a:t>        </a:t>
            </a:r>
            <a:r>
              <a:rPr lang="en-US" sz="1600" b="1" dirty="0"/>
              <a:t>  </a:t>
            </a:r>
            <a:r>
              <a:rPr lang="en-US" sz="2000" b="1" dirty="0"/>
              <a:t>Authorization – </a:t>
            </a:r>
            <a:endParaRPr lang="en-US" sz="1600" b="1" dirty="0"/>
          </a:p>
          <a:p>
            <a:pPr marL="285750" indent="-285750">
              <a:buFont typeface="Wingdings" pitchFamily="2" charset="2"/>
              <a:buChar char="§"/>
            </a:pPr>
            <a:r>
              <a:rPr lang="en-US" sz="1600" dirty="0"/>
              <a:t>The person’s or user’s authorities are checked for accessing the resources</a:t>
            </a:r>
          </a:p>
          <a:p>
            <a:pPr marL="285750" indent="-285750">
              <a:buFont typeface="Wingdings" pitchFamily="2" charset="2"/>
              <a:buChar char="§"/>
            </a:pPr>
            <a:r>
              <a:rPr lang="en-US" sz="1600" dirty="0"/>
              <a:t> Users or persons are validated.</a:t>
            </a:r>
          </a:p>
          <a:p>
            <a:pPr marL="285750" indent="-285750">
              <a:buFont typeface="Wingdings" pitchFamily="2" charset="2"/>
              <a:buChar char="§"/>
            </a:pPr>
            <a:r>
              <a:rPr lang="en-US" sz="1600" dirty="0"/>
              <a:t>Authorization permissions cannot be changed by user as these are granted by the owner of the system and</a:t>
            </a:r>
          </a:p>
          <a:p>
            <a:r>
              <a:rPr lang="en-US" sz="1600" dirty="0"/>
              <a:t>       only he/she has the access to change it</a:t>
            </a:r>
          </a:p>
          <a:p>
            <a:pPr marL="285750" indent="-285750">
              <a:buFont typeface="Wingdings" pitchFamily="2" charset="2"/>
              <a:buChar char="§"/>
            </a:pPr>
            <a:r>
              <a:rPr lang="en-US" sz="1600" dirty="0"/>
              <a:t>Not visible at user end.</a:t>
            </a:r>
          </a:p>
          <a:p>
            <a:pPr marL="285750" indent="-285750">
              <a:buFont typeface="Wingdings" pitchFamily="2" charset="2"/>
              <a:buChar char="§"/>
            </a:pPr>
            <a:r>
              <a:rPr lang="en-US" sz="1600" dirty="0"/>
              <a:t>The user authorization is carried out through the access rights to resources by using roles that have been pre-defined.</a:t>
            </a:r>
          </a:p>
          <a:p>
            <a:pPr marL="285750" indent="-285750">
              <a:buFont typeface="Wingdings" pitchFamily="2" charset="2"/>
              <a:buChar char="§"/>
            </a:pPr>
            <a:endParaRPr lang="en-US" sz="1600" dirty="0"/>
          </a:p>
          <a:p>
            <a:pPr marL="285750" indent="-285750">
              <a:buFont typeface="Wingdings" pitchFamily="2" charset="2"/>
              <a:buChar char="§"/>
            </a:pPr>
            <a:r>
              <a:rPr lang="en-US" sz="1600" dirty="0"/>
              <a:t>Popular Authentication Techniques-</a:t>
            </a:r>
          </a:p>
          <a:p>
            <a:pPr marL="285750" indent="-285750">
              <a:buFont typeface="Wingdings" pitchFamily="2" charset="2"/>
              <a:buChar char="§"/>
            </a:pPr>
            <a:endParaRPr lang="en-US" sz="1600" dirty="0"/>
          </a:p>
          <a:p>
            <a:pPr marL="285750" indent="-285750">
              <a:buFont typeface="Wingdings" pitchFamily="2" charset="2"/>
              <a:buChar char="§"/>
            </a:pPr>
            <a:r>
              <a:rPr lang="en-US" sz="1600" dirty="0"/>
              <a:t> Role-Based Access Controls (RBAC)</a:t>
            </a:r>
          </a:p>
          <a:p>
            <a:pPr marL="285750" indent="-285750">
              <a:buFont typeface="Wingdings" pitchFamily="2" charset="2"/>
              <a:buChar char="§"/>
            </a:pPr>
            <a:r>
              <a:rPr lang="en-US" sz="1600" dirty="0"/>
              <a:t>    JSON web token (JWT) Authorization</a:t>
            </a:r>
          </a:p>
          <a:p>
            <a:pPr marL="285750" indent="-285750">
              <a:buFont typeface="Wingdings" pitchFamily="2" charset="2"/>
              <a:buChar char="§"/>
            </a:pPr>
            <a:r>
              <a:rPr lang="en-US" sz="1600" dirty="0"/>
              <a:t>    SAML Authorization</a:t>
            </a:r>
          </a:p>
          <a:p>
            <a:pPr marL="285750" indent="-285750">
              <a:buFont typeface="Wingdings" pitchFamily="2" charset="2"/>
              <a:buChar char="§"/>
            </a:pPr>
            <a:r>
              <a:rPr lang="en-US" sz="1600" dirty="0"/>
              <a:t>    OpenID Authorization</a:t>
            </a:r>
          </a:p>
          <a:p>
            <a:pPr marL="285750" indent="-285750">
              <a:buFont typeface="Wingdings" pitchFamily="2" charset="2"/>
              <a:buChar char="§"/>
            </a:pPr>
            <a:r>
              <a:rPr lang="en-US" sz="1600" dirty="0"/>
              <a:t>    OAuth 2.0 Authorization</a:t>
            </a:r>
          </a:p>
        </p:txBody>
      </p:sp>
    </p:spTree>
    <p:extLst>
      <p:ext uri="{BB962C8B-B14F-4D97-AF65-F5344CB8AC3E}">
        <p14:creationId xmlns:p14="http://schemas.microsoft.com/office/powerpoint/2010/main" val="101893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2964-7E1D-C98B-CC58-CD6E0EFEDED7}"/>
              </a:ext>
            </a:extLst>
          </p:cNvPr>
          <p:cNvSpPr>
            <a:spLocks noGrp="1"/>
          </p:cNvSpPr>
          <p:nvPr>
            <p:ph type="title"/>
          </p:nvPr>
        </p:nvSpPr>
        <p:spPr>
          <a:xfrm>
            <a:off x="581192" y="702156"/>
            <a:ext cx="11029616" cy="847675"/>
          </a:xfrm>
        </p:spPr>
        <p:txBody>
          <a:bodyPr>
            <a:normAutofit fontScale="90000"/>
          </a:bodyPr>
          <a:lstStyle/>
          <a:p>
            <a:r>
              <a:rPr lang="en-IN" b="1" dirty="0"/>
              <a:t>Authentication TYPES</a:t>
            </a:r>
            <a:br>
              <a:rPr lang="en-IN" b="1" dirty="0"/>
            </a:br>
            <a:endParaRPr lang="en-US" dirty="0"/>
          </a:p>
        </p:txBody>
      </p:sp>
      <p:sp>
        <p:nvSpPr>
          <p:cNvPr id="3" name="Content Placeholder 2">
            <a:extLst>
              <a:ext uri="{FF2B5EF4-FFF2-40B4-BE49-F238E27FC236}">
                <a16:creationId xmlns:a16="http://schemas.microsoft.com/office/drawing/2014/main" id="{ECBBFCEA-32AE-974F-CF31-4F09340F84DE}"/>
              </a:ext>
            </a:extLst>
          </p:cNvPr>
          <p:cNvSpPr>
            <a:spLocks noGrp="1"/>
          </p:cNvSpPr>
          <p:nvPr>
            <p:ph idx="1"/>
          </p:nvPr>
        </p:nvSpPr>
        <p:spPr>
          <a:xfrm>
            <a:off x="581192" y="1286359"/>
            <a:ext cx="11029615" cy="4688991"/>
          </a:xfrm>
        </p:spPr>
        <p:txBody>
          <a:bodyPr/>
          <a:lstStyle/>
          <a:p>
            <a:r>
              <a:rPr lang="en-IN" b="1" dirty="0"/>
              <a:t>Password Based :</a:t>
            </a:r>
          </a:p>
          <a:p>
            <a:pPr marL="0" indent="0">
              <a:buNone/>
            </a:pPr>
            <a:r>
              <a:rPr lang="en-US" dirty="0"/>
              <a:t>          Most commonly utilized regular login authentication system </a:t>
            </a:r>
            <a:br>
              <a:rPr lang="en-US" dirty="0"/>
            </a:br>
            <a:r>
              <a:rPr lang="en-US" dirty="0"/>
              <a:t>          Input a combination of your username/mobile number and a password -  Individual is considered valid if </a:t>
            </a:r>
            <a:br>
              <a:rPr lang="en-US" dirty="0"/>
            </a:br>
            <a:r>
              <a:rPr lang="en-US" dirty="0"/>
              <a:t>          both match and is verified</a:t>
            </a:r>
            <a:br>
              <a:rPr lang="en-US" dirty="0"/>
            </a:br>
            <a:r>
              <a:rPr lang="en-US" dirty="0"/>
              <a:t>         To reduce risk, users need to choose secure passwords and even asked to reset it frequently.</a:t>
            </a:r>
          </a:p>
          <a:p>
            <a:pPr marL="0" indent="0">
              <a:buNone/>
            </a:pPr>
            <a:endParaRPr lang="en-US" dirty="0"/>
          </a:p>
          <a:p>
            <a:pPr>
              <a:buFont typeface="Wingdings" pitchFamily="2" charset="2"/>
              <a:buChar char="§"/>
            </a:pPr>
            <a:r>
              <a:rPr lang="en-IN" b="1" dirty="0"/>
              <a:t>Multi-Factor Authentication : </a:t>
            </a:r>
            <a:endParaRPr lang="en-US" dirty="0"/>
          </a:p>
          <a:p>
            <a:pPr marL="0" indent="0">
              <a:buNone/>
            </a:pPr>
            <a:r>
              <a:rPr lang="en-US" dirty="0"/>
              <a:t>         Individual must pass multiple factors in order to gain access to a service or network</a:t>
            </a:r>
            <a:br>
              <a:rPr lang="en-US" dirty="0"/>
            </a:br>
            <a:r>
              <a:rPr lang="en-US" dirty="0"/>
              <a:t>         Extra layer of security on top of the standard password-based login</a:t>
            </a:r>
            <a:br>
              <a:rPr lang="en-US" dirty="0"/>
            </a:br>
            <a:r>
              <a:rPr lang="en-US" dirty="0"/>
              <a:t>         Examples - OTP/TOTP via SMS, OTP/TOTP over Email, Push notification, Hardware Token, and </a:t>
            </a:r>
            <a:br>
              <a:rPr lang="en-US" dirty="0"/>
            </a:br>
            <a:r>
              <a:rPr lang="en-US" dirty="0"/>
              <a:t>                            Mobile Authenticator</a:t>
            </a:r>
            <a:br>
              <a:rPr lang="en-US" dirty="0"/>
            </a:br>
            <a:r>
              <a:rPr lang="en-US" dirty="0"/>
              <a:t>         For improved security, password-based traditional authentication and Multi-Factor Authentication methods </a:t>
            </a:r>
            <a:br>
              <a:rPr lang="en-US" dirty="0"/>
            </a:br>
            <a:r>
              <a:rPr lang="en-US" dirty="0"/>
              <a:t>         are usually used simultaneously</a:t>
            </a:r>
          </a:p>
        </p:txBody>
      </p:sp>
    </p:spTree>
    <p:extLst>
      <p:ext uri="{BB962C8B-B14F-4D97-AF65-F5344CB8AC3E}">
        <p14:creationId xmlns:p14="http://schemas.microsoft.com/office/powerpoint/2010/main" val="365394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A26D-DFDA-014D-2A5B-E3C9460DAA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4518B6-DAE7-8F62-768B-8D04ACC744FB}"/>
              </a:ext>
            </a:extLst>
          </p:cNvPr>
          <p:cNvSpPr>
            <a:spLocks noGrp="1"/>
          </p:cNvSpPr>
          <p:nvPr>
            <p:ph idx="1"/>
          </p:nvPr>
        </p:nvSpPr>
        <p:spPr>
          <a:xfrm>
            <a:off x="581192" y="588936"/>
            <a:ext cx="11029615" cy="5386414"/>
          </a:xfrm>
        </p:spPr>
        <p:txBody>
          <a:bodyPr/>
          <a:lstStyle/>
          <a:p>
            <a:r>
              <a:rPr lang="en-IN" b="1" dirty="0"/>
              <a:t>Biometric Authentication :</a:t>
            </a:r>
            <a:br>
              <a:rPr lang="en-IN" b="1" dirty="0"/>
            </a:br>
            <a:r>
              <a:rPr lang="en-IN" dirty="0"/>
              <a:t>Individual physical attributes such as fingerprints, palms, retinas, voice, face, and voice recognition are used in biometric authentication</a:t>
            </a:r>
            <a:br>
              <a:rPr lang="en-IN" dirty="0"/>
            </a:br>
            <a:r>
              <a:rPr lang="en-IN" dirty="0"/>
              <a:t>Biometric authentication works in the following way: </a:t>
            </a:r>
            <a:br>
              <a:rPr lang="en-IN" dirty="0"/>
            </a:br>
            <a:r>
              <a:rPr lang="en-IN" dirty="0"/>
              <a:t>    -- first, the physical characteristics of individuals are saved in a database. </a:t>
            </a:r>
            <a:br>
              <a:rPr lang="en-IN" dirty="0"/>
            </a:br>
            <a:r>
              <a:rPr lang="en-IN" dirty="0"/>
              <a:t>    -- Individuals’ physical features are checked against the data contained in the database whenever a user </a:t>
            </a:r>
            <a:br>
              <a:rPr lang="en-IN" dirty="0"/>
            </a:br>
            <a:r>
              <a:rPr lang="en-IN" dirty="0"/>
              <a:t>       wants to access</a:t>
            </a:r>
            <a:br>
              <a:rPr lang="en-IN" dirty="0"/>
            </a:br>
            <a:r>
              <a:rPr lang="en-IN" dirty="0"/>
              <a:t>Creates a high level of security and a user-friendly frictionless flow</a:t>
            </a:r>
            <a:br>
              <a:rPr lang="en-IN" dirty="0"/>
            </a:br>
            <a:br>
              <a:rPr lang="en-IN" dirty="0"/>
            </a:br>
            <a:r>
              <a:rPr lang="en-IN" dirty="0"/>
              <a:t>Fingerprint: -  fingerprint authentication matches the unique pattern of an individual’s print</a:t>
            </a:r>
            <a:br>
              <a:rPr lang="en-IN" dirty="0"/>
            </a:br>
            <a:r>
              <a:rPr lang="en-IN" dirty="0"/>
              <a:t>                     -  most user-friendly and accurate biometric systems, fingerprint authentication is currently the </a:t>
            </a:r>
            <a:br>
              <a:rPr lang="en-IN" dirty="0"/>
            </a:br>
            <a:r>
              <a:rPr lang="en-IN" dirty="0"/>
              <a:t>                         most common biometric technology</a:t>
            </a:r>
          </a:p>
          <a:p>
            <a:pPr marL="0" indent="0">
              <a:buNone/>
            </a:pPr>
            <a:r>
              <a:rPr lang="en-IN" dirty="0"/>
              <a:t>     Retina &amp; Iris :  Scanners shine a strong light into the eye and look for distinctive patterns in the colourful ring </a:t>
            </a:r>
            <a:br>
              <a:rPr lang="en-IN" dirty="0"/>
            </a:br>
            <a:r>
              <a:rPr lang="en-IN" dirty="0"/>
              <a:t>                              around the pupil of the eye in this biometric. After that, the scanned pattern is compared to </a:t>
            </a:r>
            <a:br>
              <a:rPr lang="en-IN" dirty="0"/>
            </a:br>
            <a:r>
              <a:rPr lang="en-IN" dirty="0"/>
              <a:t>                             data recorded in a database.</a:t>
            </a:r>
            <a:endParaRPr lang="en-US" dirty="0"/>
          </a:p>
        </p:txBody>
      </p:sp>
    </p:spTree>
    <p:extLst>
      <p:ext uri="{BB962C8B-B14F-4D97-AF65-F5344CB8AC3E}">
        <p14:creationId xmlns:p14="http://schemas.microsoft.com/office/powerpoint/2010/main" val="205670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C7A5-61AA-BF9D-BB1C-56B2F363A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6CBFE2-248F-17A1-F540-8A3B6AA2D096}"/>
              </a:ext>
            </a:extLst>
          </p:cNvPr>
          <p:cNvSpPr>
            <a:spLocks noGrp="1"/>
          </p:cNvSpPr>
          <p:nvPr>
            <p:ph idx="1"/>
          </p:nvPr>
        </p:nvSpPr>
        <p:spPr>
          <a:xfrm>
            <a:off x="581192" y="588936"/>
            <a:ext cx="11029615" cy="5386414"/>
          </a:xfrm>
        </p:spPr>
        <p:txBody>
          <a:bodyPr/>
          <a:lstStyle/>
          <a:p>
            <a:pPr marL="0" indent="0">
              <a:buNone/>
            </a:pPr>
            <a:r>
              <a:rPr lang="en-US" dirty="0"/>
              <a:t>   Facial:   In facial authentication, multiple aspects of an individual’s face are scanned while they try to get </a:t>
            </a:r>
            <a:br>
              <a:rPr lang="en-US" dirty="0"/>
            </a:br>
            <a:r>
              <a:rPr lang="en-US" dirty="0"/>
              <a:t>                 access to a certain resource. When comparing faces from different angles or persons that look similar, </a:t>
            </a:r>
            <a:br>
              <a:rPr lang="en-US" dirty="0"/>
            </a:br>
            <a:r>
              <a:rPr lang="en-US" dirty="0"/>
              <a:t>                 such as family members, face recognition results can be inconsistent.</a:t>
            </a:r>
            <a:br>
              <a:rPr lang="en-US" dirty="0"/>
            </a:br>
            <a:br>
              <a:rPr lang="en-US" dirty="0"/>
            </a:br>
            <a:r>
              <a:rPr lang="en-US" dirty="0"/>
              <a:t>  Voice Recognition:   Your voice tone is stored with a standardized secret code in the same way that the </a:t>
            </a:r>
            <a:br>
              <a:rPr lang="en-US" dirty="0"/>
            </a:br>
            <a:r>
              <a:rPr lang="en-US" dirty="0"/>
              <a:t>                                    above-mentioned approach does. A check occurs because you must speak off each time you </a:t>
            </a:r>
            <a:br>
              <a:rPr lang="en-US" dirty="0"/>
            </a:br>
            <a:r>
              <a:rPr lang="en-US" dirty="0"/>
              <a:t>                                    want access.</a:t>
            </a:r>
          </a:p>
          <a:p>
            <a:pPr>
              <a:buFont typeface="Wingdings" pitchFamily="2" charset="2"/>
              <a:buChar char="§"/>
            </a:pPr>
            <a:r>
              <a:rPr lang="en-US" dirty="0"/>
              <a:t> </a:t>
            </a:r>
            <a:r>
              <a:rPr lang="en-US" b="1" dirty="0"/>
              <a:t>Certificate-based authentication: </a:t>
            </a:r>
            <a:br>
              <a:rPr lang="en-US" dirty="0"/>
            </a:br>
            <a:r>
              <a:rPr lang="en-US" dirty="0"/>
              <a:t>Certificate authentication uses digital certificates issued by a certificate authority and public key cryptography to verify user identity. </a:t>
            </a:r>
            <a:br>
              <a:rPr lang="en-US" dirty="0"/>
            </a:br>
            <a:r>
              <a:rPr lang="en-US" dirty="0"/>
              <a:t>The certificate stores identification information and the public key, while the user has the private key stored virtually.</a:t>
            </a:r>
            <a:br>
              <a:rPr lang="en-US" dirty="0"/>
            </a:br>
            <a:r>
              <a:rPr lang="en-US" dirty="0"/>
              <a:t>Certificate-based authentication can be costly and time-consuming to deploy.</a:t>
            </a:r>
          </a:p>
        </p:txBody>
      </p:sp>
    </p:spTree>
    <p:extLst>
      <p:ext uri="{BB962C8B-B14F-4D97-AF65-F5344CB8AC3E}">
        <p14:creationId xmlns:p14="http://schemas.microsoft.com/office/powerpoint/2010/main" val="360567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730D-2D25-75CA-4F5F-6E3B59AD77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586C15-8662-F849-0BC9-798E6C12AAC8}"/>
              </a:ext>
            </a:extLst>
          </p:cNvPr>
          <p:cNvSpPr>
            <a:spLocks noGrp="1"/>
          </p:cNvSpPr>
          <p:nvPr>
            <p:ph idx="1"/>
          </p:nvPr>
        </p:nvSpPr>
        <p:spPr>
          <a:xfrm>
            <a:off x="581192" y="867905"/>
            <a:ext cx="11029615" cy="5107445"/>
          </a:xfrm>
        </p:spPr>
        <p:txBody>
          <a:bodyPr>
            <a:normAutofit/>
          </a:bodyPr>
          <a:lstStyle/>
          <a:p>
            <a:r>
              <a:rPr lang="en-US" b="1" dirty="0"/>
              <a:t>Token-Based Authentication:</a:t>
            </a:r>
            <a:br>
              <a:rPr lang="en-US" b="1" dirty="0"/>
            </a:br>
            <a:r>
              <a:rPr lang="en-US" b="1" dirty="0"/>
              <a:t>A</a:t>
            </a:r>
            <a:r>
              <a:rPr lang="en-US" dirty="0"/>
              <a:t>llows users to enter their credentials only once and obtain a one-of-a-kind encrypted string exchange in return. After that, you won’t have to input your credentials every time you want to log in or acquire access.</a:t>
            </a:r>
            <a:br>
              <a:rPr lang="en-US" dirty="0"/>
            </a:br>
            <a:r>
              <a:rPr lang="en-US" dirty="0"/>
              <a:t>With token-based authentication, users verify credentials once for a predetermined time period to reduce constant logins.</a:t>
            </a:r>
            <a:br>
              <a:rPr lang="en-US" dirty="0"/>
            </a:br>
            <a:r>
              <a:rPr lang="en-US" dirty="0"/>
              <a:t>Tokens make it difficult for attackers to gain access to user accounts.</a:t>
            </a:r>
            <a:br>
              <a:rPr lang="en-US" dirty="0"/>
            </a:br>
            <a:endParaRPr lang="en-US" dirty="0"/>
          </a:p>
          <a:p>
            <a:r>
              <a:rPr lang="en-IN" b="1" dirty="0"/>
              <a:t>Single Sign-On Authentication (SSO) :</a:t>
            </a:r>
            <a:br>
              <a:rPr lang="en-IN" b="1" dirty="0"/>
            </a:br>
            <a:r>
              <a:rPr lang="en-IN" b="1" dirty="0"/>
              <a:t>E</a:t>
            </a:r>
            <a:r>
              <a:rPr lang="en-IN" dirty="0"/>
              <a:t>nables an user to use a single set of credentials to access multiple applications or websites.</a:t>
            </a:r>
            <a:br>
              <a:rPr lang="en-IN" dirty="0"/>
            </a:br>
            <a:r>
              <a:rPr lang="en-IN" dirty="0"/>
              <a:t>The user has an account with an identity provider (IdP) that is a trusted source for the application (service provider). The service provider doesn't save the password. </a:t>
            </a:r>
            <a:br>
              <a:rPr lang="en-IN" dirty="0"/>
            </a:br>
            <a:r>
              <a:rPr lang="en-IN" dirty="0"/>
              <a:t>The IdP tells the site or application via cookies or tokens that the user verified through it.</a:t>
            </a:r>
            <a:br>
              <a:rPr lang="en-IN" dirty="0"/>
            </a:br>
            <a:r>
              <a:rPr lang="en-IN" dirty="0"/>
              <a:t>SSO reduces how many credentials a user needs to remember, strengthening security. </a:t>
            </a:r>
            <a:br>
              <a:rPr lang="en-IN" dirty="0"/>
            </a:br>
            <a:r>
              <a:rPr lang="en-IN" dirty="0"/>
              <a:t>But if an IdP suffers a data breach, attackers could gain access to multiple accounts with a single set of credentials</a:t>
            </a:r>
          </a:p>
          <a:p>
            <a:endParaRPr lang="en-US" dirty="0"/>
          </a:p>
        </p:txBody>
      </p:sp>
    </p:spTree>
    <p:extLst>
      <p:ext uri="{BB962C8B-B14F-4D97-AF65-F5344CB8AC3E}">
        <p14:creationId xmlns:p14="http://schemas.microsoft.com/office/powerpoint/2010/main" val="229325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2755-B07F-7ACE-D82E-7C08FD15D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3CCEAB-4B49-F586-A092-1DDAA069B43C}"/>
              </a:ext>
            </a:extLst>
          </p:cNvPr>
          <p:cNvSpPr>
            <a:spLocks noGrp="1"/>
          </p:cNvSpPr>
          <p:nvPr>
            <p:ph idx="1"/>
          </p:nvPr>
        </p:nvSpPr>
        <p:spPr>
          <a:xfrm>
            <a:off x="581192" y="1239864"/>
            <a:ext cx="11029615" cy="4735486"/>
          </a:xfrm>
        </p:spPr>
        <p:txBody>
          <a:bodyPr/>
          <a:lstStyle/>
          <a:p>
            <a:r>
              <a:rPr lang="en-IN" b="1" dirty="0"/>
              <a:t>Adaptive Authentication – </a:t>
            </a:r>
            <a:br>
              <a:rPr lang="en-IN" b="1" dirty="0"/>
            </a:br>
            <a:r>
              <a:rPr lang="en-IN" dirty="0"/>
              <a:t>authenticate users depending on their “IP, Device, Location, Device, and Time of Access</a:t>
            </a:r>
            <a:br>
              <a:rPr lang="en-IN" dirty="0"/>
            </a:br>
            <a:r>
              <a:rPr lang="en-IN" dirty="0"/>
              <a:t>When IP and Location-based authentication are enabled, after entering the username and password, Adaptive Authentication will check if the user’s IP is the same as the one used by the administrator and whether he is in the location to which he has been assigned.</a:t>
            </a:r>
            <a:br>
              <a:rPr lang="en-IN" dirty="0"/>
            </a:br>
            <a:endParaRPr lang="en-IN" dirty="0"/>
          </a:p>
          <a:p>
            <a:r>
              <a:rPr lang="en-IN" b="1" dirty="0"/>
              <a:t>API Authentication   -- </a:t>
            </a:r>
          </a:p>
          <a:p>
            <a:pPr marL="0" indent="0">
              <a:buNone/>
            </a:pPr>
            <a:r>
              <a:rPr lang="en-IN" dirty="0"/>
              <a:t>       HTTP Basic Authentication   </a:t>
            </a:r>
            <a:br>
              <a:rPr lang="en-IN" dirty="0"/>
            </a:br>
            <a:r>
              <a:rPr lang="en-IN" dirty="0"/>
              <a:t>       API Passwords</a:t>
            </a:r>
            <a:br>
              <a:rPr lang="en-IN" dirty="0"/>
            </a:br>
            <a:r>
              <a:rPr lang="en-IN" dirty="0"/>
              <a:t>       </a:t>
            </a:r>
            <a:r>
              <a:rPr lang="en-IN" dirty="0" err="1"/>
              <a:t>Oauth</a:t>
            </a:r>
            <a:br>
              <a:rPr lang="en-IN" dirty="0"/>
            </a:br>
            <a:endParaRPr lang="en-IN" dirty="0"/>
          </a:p>
          <a:p>
            <a:pPr>
              <a:buFont typeface="Wingdings" pitchFamily="2" charset="2"/>
              <a:buChar char="§"/>
            </a:pPr>
            <a:r>
              <a:rPr lang="en-IN" b="1" dirty="0"/>
              <a:t>CAPTCHAs</a:t>
            </a:r>
            <a:endParaRPr lang="en-IN" dirty="0"/>
          </a:p>
          <a:p>
            <a:endParaRPr lang="en-US" dirty="0"/>
          </a:p>
        </p:txBody>
      </p:sp>
    </p:spTree>
    <p:extLst>
      <p:ext uri="{BB962C8B-B14F-4D97-AF65-F5344CB8AC3E}">
        <p14:creationId xmlns:p14="http://schemas.microsoft.com/office/powerpoint/2010/main" val="152858581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6527</TotalTime>
  <Words>1375</Words>
  <Application>Microsoft Macintosh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Franklin Gothic Book</vt:lpstr>
      <vt:lpstr>Franklin Gothic Demi</vt:lpstr>
      <vt:lpstr>Gill Sans MT</vt:lpstr>
      <vt:lpstr>Wingdings</vt:lpstr>
      <vt:lpstr>Wingdings 2</vt:lpstr>
      <vt:lpstr>DividendVTI</vt:lpstr>
      <vt:lpstr>AUTHENTICATION      &amp;  AUTHORIZATION</vt:lpstr>
      <vt:lpstr>PowerPoint Presentation</vt:lpstr>
      <vt:lpstr>Authentication vs. Authorization </vt:lpstr>
      <vt:lpstr>PowerPoint Presentation</vt:lpstr>
      <vt:lpstr>Authentication TYPES </vt:lpstr>
      <vt:lpstr>PowerPoint Presentation</vt:lpstr>
      <vt:lpstr>PowerPoint Presentation</vt:lpstr>
      <vt:lpstr>PowerPoint Presentation</vt:lpstr>
      <vt:lpstr>PowerPoint Presentation</vt:lpstr>
      <vt:lpstr>Authentication method protocols </vt:lpstr>
      <vt:lpstr>Authorization STRATEGIES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Applications Web Services Security</dc:title>
  <dc:creator>Sridevi JP</dc:creator>
  <cp:lastModifiedBy>Sridevi Jp Rao</cp:lastModifiedBy>
  <cp:revision>142</cp:revision>
  <dcterms:created xsi:type="dcterms:W3CDTF">2023-01-13T10:10:15Z</dcterms:created>
  <dcterms:modified xsi:type="dcterms:W3CDTF">2023-02-13T16:25:47Z</dcterms:modified>
</cp:coreProperties>
</file>