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2"/>
  </p:notesMasterIdLst>
  <p:sldIdLst>
    <p:sldId id="256" r:id="rId2"/>
    <p:sldId id="258" r:id="rId3"/>
    <p:sldId id="314" r:id="rId4"/>
    <p:sldId id="302" r:id="rId5"/>
    <p:sldId id="315" r:id="rId6"/>
    <p:sldId id="316" r:id="rId7"/>
    <p:sldId id="313" r:id="rId8"/>
    <p:sldId id="317" r:id="rId9"/>
    <p:sldId id="303" r:id="rId10"/>
    <p:sldId id="304" r:id="rId11"/>
    <p:sldId id="305" r:id="rId12"/>
    <p:sldId id="306" r:id="rId13"/>
    <p:sldId id="307" r:id="rId14"/>
    <p:sldId id="318" r:id="rId15"/>
    <p:sldId id="319" r:id="rId16"/>
    <p:sldId id="320" r:id="rId17"/>
    <p:sldId id="321" r:id="rId18"/>
    <p:sldId id="308" r:id="rId19"/>
    <p:sldId id="309" r:id="rId20"/>
    <p:sldId id="31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9"/>
    <p:restoredTop sz="75193"/>
  </p:normalViewPr>
  <p:slideViewPr>
    <p:cSldViewPr snapToGrid="0">
      <p:cViewPr varScale="1">
        <p:scale>
          <a:sx n="82" d="100"/>
          <a:sy n="82" d="100"/>
        </p:scale>
        <p:origin x="2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FEBC9A-2CD7-D145-99AD-8B63C777FEA2}" type="datetimeFigureOut">
              <a:rPr lang="en-US" smtClean="0"/>
              <a:t>3/6/23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29AA5-8506-D34E-8501-2EB8C03AE650}" type="slidenum">
              <a:rPr lang="en-US" smtClean="0"/>
              <a:t>‹#›</a:t>
            </a:fld>
            <a:endParaRPr lang="en-US"/>
          </a:p>
        </p:txBody>
      </p:sp>
    </p:spTree>
    <p:extLst>
      <p:ext uri="{BB962C8B-B14F-4D97-AF65-F5344CB8AC3E}">
        <p14:creationId xmlns:p14="http://schemas.microsoft.com/office/powerpoint/2010/main" val="34391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A29AA5-8506-D34E-8501-2EB8C03AE650}" type="slidenum">
              <a:rPr lang="en-US" smtClean="0"/>
              <a:t>1</a:t>
            </a:fld>
            <a:endParaRPr lang="en-US"/>
          </a:p>
        </p:txBody>
      </p:sp>
    </p:spTree>
    <p:extLst>
      <p:ext uri="{BB962C8B-B14F-4D97-AF65-F5344CB8AC3E}">
        <p14:creationId xmlns:p14="http://schemas.microsoft.com/office/powerpoint/2010/main" val="2313271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A29AA5-8506-D34E-8501-2EB8C03AE650}" type="slidenum">
              <a:rPr lang="en-US" smtClean="0"/>
              <a:t>2</a:t>
            </a:fld>
            <a:endParaRPr lang="en-US"/>
          </a:p>
        </p:txBody>
      </p:sp>
    </p:spTree>
    <p:extLst>
      <p:ext uri="{BB962C8B-B14F-4D97-AF65-F5344CB8AC3E}">
        <p14:creationId xmlns:p14="http://schemas.microsoft.com/office/powerpoint/2010/main" val="88799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A29AA5-8506-D34E-8501-2EB8C03AE650}" type="slidenum">
              <a:rPr lang="en-US" smtClean="0"/>
              <a:t>11</a:t>
            </a:fld>
            <a:endParaRPr lang="en-US"/>
          </a:p>
        </p:txBody>
      </p:sp>
    </p:spTree>
    <p:extLst>
      <p:ext uri="{BB962C8B-B14F-4D97-AF65-F5344CB8AC3E}">
        <p14:creationId xmlns:p14="http://schemas.microsoft.com/office/powerpoint/2010/main" val="79681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3/6/23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506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71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3/6/23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960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3/6/23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928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3/6/23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844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098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006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955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7635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3/6/23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1369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3/6/23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158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3/6/23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6210245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equelize.org/api/v6/class/src/sequelize.js~Sequelize.html#instance-method-defin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sequelize.org/api/v6/class/src/model.js~Model.html#static-method-init" TargetMode="External"/><Relationship Id="rId4" Type="http://schemas.openxmlformats.org/officeDocument/2006/relationships/hyperlink" Target="https://sequelize.org/api/v6/class/src/model.js~Model.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equelize.org/api/v6/class/src/sequelize.js~Sequelize.html#instance-method-defin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quelize.org/api/v6/class/src/model.js~Model.html#static-method-init" TargetMode="External"/><Relationship Id="rId2" Type="http://schemas.openxmlformats.org/officeDocument/2006/relationships/hyperlink" Target="https://sequelize.org/api/v6/class/src/model.js~Model.html"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hyperlink" Target="https://www.npmjs.com/package/inflec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equelize.org/api/v6/class/src/sequelize.js~Sequelize.html#instance-method-sync" TargetMode="External"/><Relationship Id="rId2" Type="http://schemas.openxmlformats.org/officeDocument/2006/relationships/hyperlink" Target="https://sequelize.org/master/class/src/model.js~Model.html#static-method-syn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equelize.org/api/v6/class/src/sequelize.js~Sequelize.html#instance-method-quer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One-to-many_%28data_model%29" TargetMode="External"/><Relationship Id="rId2" Type="http://schemas.openxmlformats.org/officeDocument/2006/relationships/hyperlink" Target="https://en.wikipedia.org/wiki/One-to-one_%28data_model%29"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en.wikipedia.org/wiki/Many-to-many_%28data_model%2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ookshelfjs.org/" TargetMode="External"/><Relationship Id="rId2" Type="http://schemas.openxmlformats.org/officeDocument/2006/relationships/hyperlink" Target="https://node-orm.readthedocs.io/en/latest/" TargetMode="External"/><Relationship Id="rId1" Type="http://schemas.openxmlformats.org/officeDocument/2006/relationships/slideLayout" Target="../slideLayouts/slideLayout2.xml"/><Relationship Id="rId6" Type="http://schemas.openxmlformats.org/officeDocument/2006/relationships/hyperlink" Target="https://sequelize.org/" TargetMode="External"/><Relationship Id="rId5" Type="http://schemas.openxmlformats.org/officeDocument/2006/relationships/hyperlink" Target="https://www.npmjs.com/package/caminte" TargetMode="External"/><Relationship Id="rId4" Type="http://schemas.openxmlformats.org/officeDocument/2006/relationships/hyperlink" Target="https://vincit.github.io/objection.j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1" name="Rectangle 7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B2E7A7-9A20-F528-95D3-7A607E095E97}"/>
              </a:ext>
            </a:extLst>
          </p:cNvPr>
          <p:cNvSpPr>
            <a:spLocks noGrp="1"/>
          </p:cNvSpPr>
          <p:nvPr>
            <p:ph type="ctrTitle"/>
          </p:nvPr>
        </p:nvSpPr>
        <p:spPr>
          <a:xfrm>
            <a:off x="8109235" y="863695"/>
            <a:ext cx="3511233" cy="3779995"/>
          </a:xfrm>
        </p:spPr>
        <p:txBody>
          <a:bodyPr anchor="ctr">
            <a:normAutofit/>
          </a:bodyPr>
          <a:lstStyle/>
          <a:p>
            <a:r>
              <a:rPr lang="en-US" dirty="0">
                <a:solidFill>
                  <a:schemeClr val="tx1"/>
                </a:solidFill>
              </a:rPr>
              <a:t>OBJECT RELATIONAL MAPPING </a:t>
            </a:r>
            <a:br>
              <a:rPr lang="en-US" dirty="0">
                <a:solidFill>
                  <a:schemeClr val="tx1"/>
                </a:solidFill>
              </a:rPr>
            </a:br>
            <a:r>
              <a:rPr lang="en-US" dirty="0">
                <a:solidFill>
                  <a:schemeClr val="tx1"/>
                </a:solidFill>
              </a:rPr>
              <a:t>[ORM]</a:t>
            </a:r>
          </a:p>
        </p:txBody>
      </p:sp>
      <p:sp>
        <p:nvSpPr>
          <p:cNvPr id="3" name="Subtitle 2">
            <a:extLst>
              <a:ext uri="{FF2B5EF4-FFF2-40B4-BE49-F238E27FC236}">
                <a16:creationId xmlns:a16="http://schemas.microsoft.com/office/drawing/2014/main" id="{880F5F2E-80F5-8BE6-88F2-0665D995C465}"/>
              </a:ext>
            </a:extLst>
          </p:cNvPr>
          <p:cNvSpPr>
            <a:spLocks noGrp="1"/>
          </p:cNvSpPr>
          <p:nvPr>
            <p:ph type="subTitle" idx="1"/>
          </p:nvPr>
        </p:nvSpPr>
        <p:spPr>
          <a:xfrm>
            <a:off x="8109236" y="4739780"/>
            <a:ext cx="3511233" cy="1147054"/>
          </a:xfrm>
        </p:spPr>
        <p:txBody>
          <a:bodyPr anchor="t">
            <a:normAutofit/>
          </a:bodyPr>
          <a:lstStyle/>
          <a:p>
            <a:endParaRPr lang="en-US" sz="2000"/>
          </a:p>
        </p:txBody>
      </p:sp>
      <p:pic>
        <p:nvPicPr>
          <p:cNvPr id="4" name="Picture 3">
            <a:extLst>
              <a:ext uri="{FF2B5EF4-FFF2-40B4-BE49-F238E27FC236}">
                <a16:creationId xmlns:a16="http://schemas.microsoft.com/office/drawing/2014/main" id="{9062928F-9AF4-81DC-08D5-937E3276E20B}"/>
              </a:ext>
            </a:extLst>
          </p:cNvPr>
          <p:cNvPicPr>
            <a:picLocks noChangeAspect="1"/>
          </p:cNvPicPr>
          <p:nvPr/>
        </p:nvPicPr>
        <p:blipFill rotWithShape="1">
          <a:blip r:embed="rId3"/>
          <a:srcRect r="29383" b="1"/>
          <a:stretch/>
        </p:blipFill>
        <p:spPr>
          <a:xfrm>
            <a:off x="20" y="10"/>
            <a:ext cx="7537685" cy="6857990"/>
          </a:xfrm>
          <a:prstGeom prst="rect">
            <a:avLst/>
          </a:prstGeom>
        </p:spPr>
      </p:pic>
      <p:sp>
        <p:nvSpPr>
          <p:cNvPr id="73" name="Rectangle 7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80898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E492-B67F-A582-502E-5DCEE069B8A3}"/>
              </a:ext>
            </a:extLst>
          </p:cNvPr>
          <p:cNvSpPr>
            <a:spLocks noGrp="1"/>
          </p:cNvSpPr>
          <p:nvPr>
            <p:ph type="title"/>
          </p:nvPr>
        </p:nvSpPr>
        <p:spPr>
          <a:xfrm>
            <a:off x="581192" y="702156"/>
            <a:ext cx="11029616" cy="708190"/>
          </a:xfrm>
        </p:spPr>
        <p:txBody>
          <a:bodyPr/>
          <a:lstStyle/>
          <a:p>
            <a:r>
              <a:rPr lang="en-US" dirty="0"/>
              <a:t>Benefits of </a:t>
            </a:r>
            <a:r>
              <a:rPr lang="en-US" dirty="0" err="1"/>
              <a:t>sequelize</a:t>
            </a:r>
            <a:endParaRPr lang="en-US" dirty="0"/>
          </a:p>
        </p:txBody>
      </p:sp>
      <p:sp>
        <p:nvSpPr>
          <p:cNvPr id="3" name="Content Placeholder 2">
            <a:extLst>
              <a:ext uri="{FF2B5EF4-FFF2-40B4-BE49-F238E27FC236}">
                <a16:creationId xmlns:a16="http://schemas.microsoft.com/office/drawing/2014/main" id="{C7FC9B4A-1773-FA3D-056F-0CBA1D8BDDD2}"/>
              </a:ext>
            </a:extLst>
          </p:cNvPr>
          <p:cNvSpPr>
            <a:spLocks noGrp="1"/>
          </p:cNvSpPr>
          <p:nvPr>
            <p:ph idx="1"/>
          </p:nvPr>
        </p:nvSpPr>
        <p:spPr>
          <a:xfrm>
            <a:off x="581192" y="1751308"/>
            <a:ext cx="11029615" cy="4224042"/>
          </a:xfrm>
        </p:spPr>
        <p:txBody>
          <a:bodyPr/>
          <a:lstStyle/>
          <a:p>
            <a:pPr>
              <a:buFont typeface="Arial" panose="020B0604020202020204" pitchFamily="34" charset="0"/>
              <a:buChar char="•"/>
            </a:pPr>
            <a:r>
              <a:rPr lang="en-IN" sz="2000" dirty="0" err="1"/>
              <a:t>Sequelize</a:t>
            </a:r>
            <a:r>
              <a:rPr lang="en-IN" sz="2000" dirty="0"/>
              <a:t> allow us to write less code.</a:t>
            </a:r>
          </a:p>
          <a:p>
            <a:pPr>
              <a:buFont typeface="Arial" panose="020B0604020202020204" pitchFamily="34" charset="0"/>
              <a:buChar char="•"/>
            </a:pPr>
            <a:r>
              <a:rPr lang="en-IN" sz="2000" dirty="0"/>
              <a:t>Enable us to write more consistent code.</a:t>
            </a:r>
          </a:p>
          <a:p>
            <a:pPr>
              <a:buFont typeface="Arial" panose="020B0604020202020204" pitchFamily="34" charset="0"/>
              <a:buChar char="•"/>
            </a:pPr>
            <a:r>
              <a:rPr lang="en-IN" sz="2000" dirty="0"/>
              <a:t>You can mostly avoid SQL queries.</a:t>
            </a:r>
          </a:p>
          <a:p>
            <a:pPr>
              <a:buFont typeface="Arial" panose="020B0604020202020204" pitchFamily="34" charset="0"/>
              <a:buChar char="•"/>
            </a:pPr>
            <a:r>
              <a:rPr lang="en-IN" sz="2000" dirty="0" err="1"/>
              <a:t>Sequelize</a:t>
            </a:r>
            <a:r>
              <a:rPr lang="en-IN" sz="2000" dirty="0"/>
              <a:t> abstracts the database engine.</a:t>
            </a:r>
          </a:p>
          <a:p>
            <a:pPr>
              <a:buFont typeface="Arial" panose="020B0604020202020204" pitchFamily="34" charset="0"/>
              <a:buChar char="•"/>
            </a:pPr>
            <a:r>
              <a:rPr lang="en-IN" sz="2000" dirty="0"/>
              <a:t>Good tooling for migrations.</a:t>
            </a:r>
          </a:p>
          <a:p>
            <a:pPr marL="0" indent="0">
              <a:buNone/>
            </a:pPr>
            <a:endParaRPr lang="en-US" dirty="0"/>
          </a:p>
        </p:txBody>
      </p:sp>
    </p:spTree>
    <p:extLst>
      <p:ext uri="{BB962C8B-B14F-4D97-AF65-F5344CB8AC3E}">
        <p14:creationId xmlns:p14="http://schemas.microsoft.com/office/powerpoint/2010/main" val="260667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F8D07-C535-5AD2-F8CE-8799CDD70E9A}"/>
              </a:ext>
            </a:extLst>
          </p:cNvPr>
          <p:cNvSpPr>
            <a:spLocks noGrp="1"/>
          </p:cNvSpPr>
          <p:nvPr>
            <p:ph type="title"/>
          </p:nvPr>
        </p:nvSpPr>
        <p:spPr>
          <a:xfrm>
            <a:off x="581192" y="702156"/>
            <a:ext cx="11029616" cy="615200"/>
          </a:xfrm>
        </p:spPr>
        <p:txBody>
          <a:bodyPr/>
          <a:lstStyle/>
          <a:p>
            <a:r>
              <a:rPr lang="en-US" dirty="0"/>
              <a:t>MODEL</a:t>
            </a:r>
          </a:p>
        </p:txBody>
      </p:sp>
      <p:sp>
        <p:nvSpPr>
          <p:cNvPr id="3" name="Content Placeholder 2">
            <a:extLst>
              <a:ext uri="{FF2B5EF4-FFF2-40B4-BE49-F238E27FC236}">
                <a16:creationId xmlns:a16="http://schemas.microsoft.com/office/drawing/2014/main" id="{DFC760DD-34F7-AFA8-D2DD-41F83FD6DA4C}"/>
              </a:ext>
            </a:extLst>
          </p:cNvPr>
          <p:cNvSpPr>
            <a:spLocks noGrp="1"/>
          </p:cNvSpPr>
          <p:nvPr>
            <p:ph idx="1"/>
          </p:nvPr>
        </p:nvSpPr>
        <p:spPr>
          <a:xfrm>
            <a:off x="581192" y="1828800"/>
            <a:ext cx="11029615" cy="4146550"/>
          </a:xfrm>
        </p:spPr>
        <p:txBody>
          <a:bodyPr>
            <a:normAutofit/>
          </a:bodyPr>
          <a:lstStyle/>
          <a:p>
            <a:r>
              <a:rPr lang="en-IN" dirty="0"/>
              <a:t>A model is an abstraction that represents a table in your database.</a:t>
            </a:r>
          </a:p>
          <a:p>
            <a:r>
              <a:rPr lang="en-IN" dirty="0"/>
              <a:t>Models are the essence of </a:t>
            </a:r>
            <a:r>
              <a:rPr lang="en-IN" dirty="0" err="1"/>
              <a:t>Sequelize</a:t>
            </a:r>
            <a:endParaRPr lang="en-IN" dirty="0"/>
          </a:p>
          <a:p>
            <a:r>
              <a:rPr lang="en-IN" dirty="0"/>
              <a:t>The model tells </a:t>
            </a:r>
            <a:r>
              <a:rPr lang="en-IN" dirty="0" err="1"/>
              <a:t>Sequelize</a:t>
            </a:r>
            <a:r>
              <a:rPr lang="en-IN" dirty="0"/>
              <a:t> several things about the entity it represents, such as the name of the table in the database and which columns it has (and their data types).</a:t>
            </a:r>
          </a:p>
          <a:p>
            <a:r>
              <a:rPr lang="en-IN" dirty="0"/>
              <a:t>A model in </a:t>
            </a:r>
            <a:r>
              <a:rPr lang="en-IN" dirty="0" err="1"/>
              <a:t>Sequelize</a:t>
            </a:r>
            <a:r>
              <a:rPr lang="en-IN" dirty="0"/>
              <a:t> has a name.  [name does not have to be the same name of the table it represents in the database ]</a:t>
            </a:r>
          </a:p>
          <a:p>
            <a:r>
              <a:rPr lang="en-IN" dirty="0"/>
              <a:t>Models can be defined in two equivalent ways in </a:t>
            </a:r>
            <a:r>
              <a:rPr lang="en-IN" dirty="0" err="1"/>
              <a:t>Sequelize</a:t>
            </a:r>
            <a:r>
              <a:rPr lang="en-IN" dirty="0"/>
              <a:t>:</a:t>
            </a:r>
          </a:p>
          <a:p>
            <a:pPr>
              <a:buFont typeface="Arial" panose="020B0604020202020204" pitchFamily="34" charset="0"/>
              <a:buChar char="•"/>
            </a:pPr>
            <a:r>
              <a:rPr lang="en-IN" dirty="0"/>
              <a:t>Calling </a:t>
            </a:r>
            <a:r>
              <a:rPr lang="en-IN" dirty="0">
                <a:hlinkClick r:id="rId3"/>
              </a:rPr>
              <a:t>sequelize.define(modelName, attributes, options)</a:t>
            </a:r>
            <a:endParaRPr lang="en-IN" dirty="0"/>
          </a:p>
          <a:p>
            <a:pPr>
              <a:buFont typeface="Arial" panose="020B0604020202020204" pitchFamily="34" charset="0"/>
              <a:buChar char="•"/>
            </a:pPr>
            <a:r>
              <a:rPr lang="en-IN" dirty="0"/>
              <a:t>Extending </a:t>
            </a:r>
            <a:r>
              <a:rPr lang="en-IN" dirty="0">
                <a:hlinkClick r:id="rId4"/>
              </a:rPr>
              <a:t>Model</a:t>
            </a:r>
            <a:r>
              <a:rPr lang="en-IN" dirty="0"/>
              <a:t> and calling </a:t>
            </a:r>
            <a:r>
              <a:rPr lang="en-IN" dirty="0">
                <a:hlinkClick r:id="rId5"/>
              </a:rPr>
              <a:t>init(attributes, options)</a:t>
            </a:r>
            <a:endParaRPr lang="en-IN" dirty="0"/>
          </a:p>
          <a:p>
            <a:r>
              <a:rPr lang="en-IN" dirty="0"/>
              <a:t>After a model is defined, it is available within </a:t>
            </a:r>
            <a:r>
              <a:rPr lang="en-IN" dirty="0" err="1"/>
              <a:t>sequelize.models</a:t>
            </a:r>
            <a:r>
              <a:rPr lang="en-IN" dirty="0"/>
              <a:t> by its model name.</a:t>
            </a:r>
          </a:p>
          <a:p>
            <a:endParaRPr lang="en-US" dirty="0"/>
          </a:p>
        </p:txBody>
      </p:sp>
    </p:spTree>
    <p:extLst>
      <p:ext uri="{BB962C8B-B14F-4D97-AF65-F5344CB8AC3E}">
        <p14:creationId xmlns:p14="http://schemas.microsoft.com/office/powerpoint/2010/main" val="1939232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6F31-12D7-9B49-A30A-C0667D0BCF37}"/>
              </a:ext>
            </a:extLst>
          </p:cNvPr>
          <p:cNvSpPr>
            <a:spLocks noGrp="1"/>
          </p:cNvSpPr>
          <p:nvPr>
            <p:ph type="title"/>
          </p:nvPr>
        </p:nvSpPr>
        <p:spPr>
          <a:xfrm>
            <a:off x="581192" y="702156"/>
            <a:ext cx="11029616" cy="584203"/>
          </a:xfrm>
        </p:spPr>
        <p:txBody>
          <a:bodyPr/>
          <a:lstStyle/>
          <a:p>
            <a:r>
              <a:rPr lang="en-US" dirty="0"/>
              <a:t>Using </a:t>
            </a:r>
            <a:r>
              <a:rPr lang="en-IN" dirty="0">
                <a:hlinkClick r:id="rId2"/>
              </a:rPr>
              <a:t>sequelize.define(modelName, attributes, options)</a:t>
            </a:r>
            <a:endParaRPr lang="en-US" dirty="0"/>
          </a:p>
        </p:txBody>
      </p:sp>
      <p:pic>
        <p:nvPicPr>
          <p:cNvPr id="4" name="Content Placeholder 3">
            <a:extLst>
              <a:ext uri="{FF2B5EF4-FFF2-40B4-BE49-F238E27FC236}">
                <a16:creationId xmlns:a16="http://schemas.microsoft.com/office/drawing/2014/main" id="{F9C01EAD-E1D4-B5E8-820B-F6EDF2E31349}"/>
              </a:ext>
            </a:extLst>
          </p:cNvPr>
          <p:cNvPicPr>
            <a:picLocks noGrp="1" noChangeAspect="1"/>
          </p:cNvPicPr>
          <p:nvPr>
            <p:ph idx="1"/>
          </p:nvPr>
        </p:nvPicPr>
        <p:blipFill>
          <a:blip r:embed="rId3"/>
          <a:stretch>
            <a:fillRect/>
          </a:stretch>
        </p:blipFill>
        <p:spPr>
          <a:xfrm>
            <a:off x="1301859" y="1471613"/>
            <a:ext cx="7627618" cy="4503737"/>
          </a:xfrm>
          <a:prstGeom prst="rect">
            <a:avLst/>
          </a:prstGeom>
        </p:spPr>
      </p:pic>
    </p:spTree>
    <p:extLst>
      <p:ext uri="{BB962C8B-B14F-4D97-AF65-F5344CB8AC3E}">
        <p14:creationId xmlns:p14="http://schemas.microsoft.com/office/powerpoint/2010/main" val="279871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386B-5003-7D56-B8DF-0CF17C95E56D}"/>
              </a:ext>
            </a:extLst>
          </p:cNvPr>
          <p:cNvSpPr>
            <a:spLocks noGrp="1"/>
          </p:cNvSpPr>
          <p:nvPr>
            <p:ph type="title"/>
          </p:nvPr>
        </p:nvSpPr>
        <p:spPr>
          <a:xfrm>
            <a:off x="581192" y="702156"/>
            <a:ext cx="11029616" cy="847675"/>
          </a:xfrm>
        </p:spPr>
        <p:txBody>
          <a:bodyPr/>
          <a:lstStyle/>
          <a:p>
            <a:r>
              <a:rPr lang="en-IN" dirty="0"/>
              <a:t>Extending </a:t>
            </a:r>
            <a:r>
              <a:rPr lang="en-IN" dirty="0">
                <a:hlinkClick r:id="rId2"/>
              </a:rPr>
              <a:t>Model</a:t>
            </a:r>
            <a:r>
              <a:rPr lang="en-IN" dirty="0"/>
              <a:t> and calling </a:t>
            </a:r>
            <a:r>
              <a:rPr lang="en-IN" dirty="0">
                <a:hlinkClick r:id="rId3"/>
              </a:rPr>
              <a:t>init(attributes, options)</a:t>
            </a:r>
            <a:endParaRPr lang="en-US" dirty="0"/>
          </a:p>
        </p:txBody>
      </p:sp>
      <p:pic>
        <p:nvPicPr>
          <p:cNvPr id="4" name="Content Placeholder 3">
            <a:extLst>
              <a:ext uri="{FF2B5EF4-FFF2-40B4-BE49-F238E27FC236}">
                <a16:creationId xmlns:a16="http://schemas.microsoft.com/office/drawing/2014/main" id="{4E2A8340-C7FF-3FD9-404C-8D9307E1002C}"/>
              </a:ext>
            </a:extLst>
          </p:cNvPr>
          <p:cNvPicPr>
            <a:picLocks noGrp="1" noChangeAspect="1"/>
          </p:cNvPicPr>
          <p:nvPr>
            <p:ph idx="1"/>
          </p:nvPr>
        </p:nvPicPr>
        <p:blipFill>
          <a:blip r:embed="rId4"/>
          <a:stretch>
            <a:fillRect/>
          </a:stretch>
        </p:blipFill>
        <p:spPr>
          <a:xfrm>
            <a:off x="1487837" y="1689100"/>
            <a:ext cx="7008931" cy="4286250"/>
          </a:xfrm>
          <a:prstGeom prst="rect">
            <a:avLst/>
          </a:prstGeom>
        </p:spPr>
      </p:pic>
    </p:spTree>
    <p:extLst>
      <p:ext uri="{BB962C8B-B14F-4D97-AF65-F5344CB8AC3E}">
        <p14:creationId xmlns:p14="http://schemas.microsoft.com/office/powerpoint/2010/main" val="87176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5172-C745-6065-C0AE-E6C50D3BBF4F}"/>
              </a:ext>
            </a:extLst>
          </p:cNvPr>
          <p:cNvSpPr>
            <a:spLocks noGrp="1"/>
          </p:cNvSpPr>
          <p:nvPr>
            <p:ph type="title"/>
          </p:nvPr>
        </p:nvSpPr>
        <p:spPr>
          <a:xfrm>
            <a:off x="581192" y="702156"/>
            <a:ext cx="11029616" cy="1126644"/>
          </a:xfrm>
        </p:spPr>
        <p:txBody>
          <a:bodyPr/>
          <a:lstStyle/>
          <a:p>
            <a:r>
              <a:rPr lang="en-IN" b="1" dirty="0"/>
              <a:t>Table name inference</a:t>
            </a:r>
            <a:br>
              <a:rPr lang="en-IN" b="1" dirty="0"/>
            </a:br>
            <a:endParaRPr lang="en-US" dirty="0"/>
          </a:p>
        </p:txBody>
      </p:sp>
      <p:sp>
        <p:nvSpPr>
          <p:cNvPr id="3" name="Content Placeholder 2">
            <a:extLst>
              <a:ext uri="{FF2B5EF4-FFF2-40B4-BE49-F238E27FC236}">
                <a16:creationId xmlns:a16="http://schemas.microsoft.com/office/drawing/2014/main" id="{B220383F-C9B5-1DC0-D2ED-40FCEF002453}"/>
              </a:ext>
            </a:extLst>
          </p:cNvPr>
          <p:cNvSpPr>
            <a:spLocks noGrp="1"/>
          </p:cNvSpPr>
          <p:nvPr>
            <p:ph idx="1"/>
          </p:nvPr>
        </p:nvSpPr>
        <p:spPr>
          <a:xfrm>
            <a:off x="581192" y="1627322"/>
            <a:ext cx="11029615" cy="4348028"/>
          </a:xfrm>
        </p:spPr>
        <p:txBody>
          <a:bodyPr/>
          <a:lstStyle/>
          <a:p>
            <a:r>
              <a:rPr lang="en-IN" dirty="0"/>
              <a:t>In both methods above, the table name (Users) was never explicitly defined. </a:t>
            </a:r>
            <a:br>
              <a:rPr lang="en-IN" dirty="0"/>
            </a:br>
            <a:r>
              <a:rPr lang="en-IN" dirty="0"/>
              <a:t>However, the model name was given (User).</a:t>
            </a:r>
            <a:br>
              <a:rPr lang="en-IN" dirty="0"/>
            </a:br>
            <a:endParaRPr lang="en-IN" dirty="0"/>
          </a:p>
          <a:p>
            <a:r>
              <a:rPr lang="en-IN" dirty="0"/>
              <a:t>By default, when the table name is not given, </a:t>
            </a:r>
            <a:r>
              <a:rPr lang="en-IN" dirty="0" err="1"/>
              <a:t>Sequelize</a:t>
            </a:r>
            <a:r>
              <a:rPr lang="en-IN" dirty="0"/>
              <a:t> automatically pluralizes the model name and</a:t>
            </a:r>
            <a:br>
              <a:rPr lang="en-IN" dirty="0"/>
            </a:br>
            <a:r>
              <a:rPr lang="en-IN" dirty="0"/>
              <a:t> uses that as the table name.</a:t>
            </a:r>
            <a:br>
              <a:rPr lang="en-IN" dirty="0"/>
            </a:br>
            <a:r>
              <a:rPr lang="en-IN" dirty="0"/>
              <a:t>This pluralization is done under the hood by a library called </a:t>
            </a:r>
            <a:r>
              <a:rPr lang="en-IN" dirty="0">
                <a:hlinkClick r:id="rId2"/>
              </a:rPr>
              <a:t>inflection</a:t>
            </a:r>
            <a:br>
              <a:rPr lang="en-IN" dirty="0"/>
            </a:br>
            <a:endParaRPr lang="en-IN" dirty="0"/>
          </a:p>
          <a:p>
            <a:r>
              <a:rPr lang="en-IN" dirty="0"/>
              <a:t>Irregular plurals (such as person -&gt; people) are computed correctly.</a:t>
            </a:r>
            <a:endParaRPr lang="en-US" dirty="0"/>
          </a:p>
        </p:txBody>
      </p:sp>
    </p:spTree>
    <p:extLst>
      <p:ext uri="{BB962C8B-B14F-4D97-AF65-F5344CB8AC3E}">
        <p14:creationId xmlns:p14="http://schemas.microsoft.com/office/powerpoint/2010/main" val="1874423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03AB3-1AA4-7A58-6391-37C495E2F7A2}"/>
              </a:ext>
            </a:extLst>
          </p:cNvPr>
          <p:cNvSpPr>
            <a:spLocks noGrp="1"/>
          </p:cNvSpPr>
          <p:nvPr>
            <p:ph type="title"/>
          </p:nvPr>
        </p:nvSpPr>
        <p:spPr>
          <a:xfrm>
            <a:off x="581192" y="702156"/>
            <a:ext cx="11029616" cy="18049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EDB75A13-50AF-DC88-20D7-6D48C1D52DB5}"/>
              </a:ext>
            </a:extLst>
          </p:cNvPr>
          <p:cNvSpPr>
            <a:spLocks noGrp="1"/>
          </p:cNvSpPr>
          <p:nvPr>
            <p:ph idx="1"/>
          </p:nvPr>
        </p:nvSpPr>
        <p:spPr>
          <a:xfrm>
            <a:off x="581192" y="578065"/>
            <a:ext cx="11029615" cy="5397285"/>
          </a:xfrm>
        </p:spPr>
        <p:txBody>
          <a:bodyPr/>
          <a:lstStyle/>
          <a:p>
            <a:r>
              <a:rPr lang="en-IN" b="1" dirty="0"/>
              <a:t>Enforcing the table name to be equal to the model name</a:t>
            </a:r>
          </a:p>
          <a:p>
            <a:pPr marL="0" indent="0">
              <a:buNone/>
            </a:pPr>
            <a:r>
              <a:rPr lang="en-IN" dirty="0"/>
              <a:t>      Auto-pluralization performed by </a:t>
            </a:r>
            <a:r>
              <a:rPr lang="en-IN" dirty="0" err="1"/>
              <a:t>Sequelize</a:t>
            </a:r>
            <a:r>
              <a:rPr lang="en-IN" dirty="0"/>
              <a:t> using the </a:t>
            </a:r>
            <a:r>
              <a:rPr lang="en-IN" b="1" dirty="0" err="1"/>
              <a:t>freezeTableName</a:t>
            </a:r>
            <a:r>
              <a:rPr lang="en-IN" b="1" dirty="0"/>
              <a:t>: true </a:t>
            </a:r>
            <a:r>
              <a:rPr lang="en-IN" dirty="0"/>
              <a:t>option.</a:t>
            </a:r>
            <a:br>
              <a:rPr lang="en-IN" dirty="0"/>
            </a:br>
            <a:r>
              <a:rPr lang="en-IN" dirty="0"/>
              <a:t>      </a:t>
            </a:r>
            <a:r>
              <a:rPr lang="en-IN" dirty="0" err="1"/>
              <a:t>Sequelize</a:t>
            </a:r>
            <a:r>
              <a:rPr lang="en-IN" dirty="0"/>
              <a:t> will infer the table name to be equal to the model name</a:t>
            </a:r>
          </a:p>
          <a:p>
            <a:pPr marL="0" indent="0">
              <a:buNone/>
            </a:pPr>
            <a:r>
              <a:rPr lang="en-IN" dirty="0"/>
              <a:t>      At Modal level :							At Global Level :</a:t>
            </a:r>
            <a:br>
              <a:rPr lang="en-IN" dirty="0"/>
            </a:br>
            <a:br>
              <a:rPr lang="en-IN" dirty="0"/>
            </a:br>
            <a:r>
              <a:rPr lang="en-IN" dirty="0"/>
              <a:t>       </a:t>
            </a:r>
            <a:br>
              <a:rPr lang="en-IN" dirty="0"/>
            </a:br>
            <a:r>
              <a:rPr lang="en-IN" dirty="0"/>
              <a:t>      </a:t>
            </a:r>
            <a:br>
              <a:rPr lang="en-IN" dirty="0"/>
            </a:br>
            <a:r>
              <a:rPr lang="en-IN" dirty="0"/>
              <a:t>      </a:t>
            </a:r>
            <a:endParaRPr lang="en-US" dirty="0"/>
          </a:p>
        </p:txBody>
      </p:sp>
      <p:pic>
        <p:nvPicPr>
          <p:cNvPr id="4" name="Picture 3">
            <a:extLst>
              <a:ext uri="{FF2B5EF4-FFF2-40B4-BE49-F238E27FC236}">
                <a16:creationId xmlns:a16="http://schemas.microsoft.com/office/drawing/2014/main" id="{4EC536E7-4146-BE5A-E6B7-5F60AB7AD004}"/>
              </a:ext>
            </a:extLst>
          </p:cNvPr>
          <p:cNvPicPr>
            <a:picLocks noChangeAspect="1"/>
          </p:cNvPicPr>
          <p:nvPr/>
        </p:nvPicPr>
        <p:blipFill>
          <a:blip r:embed="rId2"/>
          <a:stretch>
            <a:fillRect/>
          </a:stretch>
        </p:blipFill>
        <p:spPr>
          <a:xfrm>
            <a:off x="869950" y="3631985"/>
            <a:ext cx="3873500" cy="1765300"/>
          </a:xfrm>
          <a:prstGeom prst="rect">
            <a:avLst/>
          </a:prstGeom>
        </p:spPr>
      </p:pic>
      <p:pic>
        <p:nvPicPr>
          <p:cNvPr id="5" name="Picture 4">
            <a:extLst>
              <a:ext uri="{FF2B5EF4-FFF2-40B4-BE49-F238E27FC236}">
                <a16:creationId xmlns:a16="http://schemas.microsoft.com/office/drawing/2014/main" id="{D518EDBA-0F10-DB31-2329-BEE3A94B5A0C}"/>
              </a:ext>
            </a:extLst>
          </p:cNvPr>
          <p:cNvPicPr>
            <a:picLocks noChangeAspect="1"/>
          </p:cNvPicPr>
          <p:nvPr/>
        </p:nvPicPr>
        <p:blipFill>
          <a:blip r:embed="rId3"/>
          <a:stretch>
            <a:fillRect/>
          </a:stretch>
        </p:blipFill>
        <p:spPr>
          <a:xfrm>
            <a:off x="5032208" y="3670085"/>
            <a:ext cx="6002586" cy="1727200"/>
          </a:xfrm>
          <a:prstGeom prst="rect">
            <a:avLst/>
          </a:prstGeom>
        </p:spPr>
      </p:pic>
    </p:spTree>
    <p:extLst>
      <p:ext uri="{BB962C8B-B14F-4D97-AF65-F5344CB8AC3E}">
        <p14:creationId xmlns:p14="http://schemas.microsoft.com/office/powerpoint/2010/main" val="2825972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AF4D-D7DC-1E9C-B392-9239BEEC41E3}"/>
              </a:ext>
            </a:extLst>
          </p:cNvPr>
          <p:cNvSpPr>
            <a:spLocks noGrp="1"/>
          </p:cNvSpPr>
          <p:nvPr>
            <p:ph type="title"/>
          </p:nvPr>
        </p:nvSpPr>
        <p:spPr>
          <a:xfrm>
            <a:off x="581192" y="702156"/>
            <a:ext cx="11029616" cy="35172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C49CD1A-0BAF-77F6-DDC8-03759495A4F3}"/>
              </a:ext>
            </a:extLst>
          </p:cNvPr>
          <p:cNvSpPr>
            <a:spLocks noGrp="1"/>
          </p:cNvSpPr>
          <p:nvPr>
            <p:ph idx="1"/>
          </p:nvPr>
        </p:nvSpPr>
        <p:spPr>
          <a:xfrm>
            <a:off x="581192" y="867905"/>
            <a:ext cx="11029615" cy="5107445"/>
          </a:xfrm>
        </p:spPr>
        <p:txBody>
          <a:bodyPr/>
          <a:lstStyle/>
          <a:p>
            <a:r>
              <a:rPr lang="en-IN" b="1" dirty="0"/>
              <a:t>Providing the table name directly</a:t>
            </a:r>
          </a:p>
          <a:p>
            <a:r>
              <a:rPr lang="en-IN" dirty="0"/>
              <a:t>Simply tell </a:t>
            </a:r>
            <a:r>
              <a:rPr lang="en-IN" dirty="0" err="1"/>
              <a:t>Sequelize</a:t>
            </a:r>
            <a:r>
              <a:rPr lang="en-IN" dirty="0"/>
              <a:t> the name of the table directly</a:t>
            </a:r>
          </a:p>
          <a:p>
            <a:endParaRPr lang="en-IN" dirty="0"/>
          </a:p>
          <a:p>
            <a:endParaRPr lang="en-IN" dirty="0"/>
          </a:p>
          <a:p>
            <a:endParaRPr lang="en-IN" dirty="0"/>
          </a:p>
          <a:p>
            <a:endParaRPr lang="en-IN" dirty="0"/>
          </a:p>
          <a:p>
            <a:pPr marL="0" indent="0">
              <a:buNone/>
            </a:pPr>
            <a:br>
              <a:rPr lang="en-IN" dirty="0"/>
            </a:br>
            <a:br>
              <a:rPr lang="en-IN" dirty="0"/>
            </a:br>
            <a:endParaRPr lang="en-US" dirty="0"/>
          </a:p>
        </p:txBody>
      </p:sp>
      <p:pic>
        <p:nvPicPr>
          <p:cNvPr id="4" name="Picture 3">
            <a:extLst>
              <a:ext uri="{FF2B5EF4-FFF2-40B4-BE49-F238E27FC236}">
                <a16:creationId xmlns:a16="http://schemas.microsoft.com/office/drawing/2014/main" id="{8A8ABC68-E034-E3AA-66FC-F1AA0663CEB6}"/>
              </a:ext>
            </a:extLst>
          </p:cNvPr>
          <p:cNvPicPr>
            <a:picLocks noChangeAspect="1"/>
          </p:cNvPicPr>
          <p:nvPr/>
        </p:nvPicPr>
        <p:blipFill>
          <a:blip r:embed="rId2"/>
          <a:stretch>
            <a:fillRect/>
          </a:stretch>
        </p:blipFill>
        <p:spPr>
          <a:xfrm>
            <a:off x="945397" y="2876272"/>
            <a:ext cx="3505200" cy="1676400"/>
          </a:xfrm>
          <a:prstGeom prst="rect">
            <a:avLst/>
          </a:prstGeom>
        </p:spPr>
      </p:pic>
    </p:spTree>
    <p:extLst>
      <p:ext uri="{BB962C8B-B14F-4D97-AF65-F5344CB8AC3E}">
        <p14:creationId xmlns:p14="http://schemas.microsoft.com/office/powerpoint/2010/main" val="329752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C8C1-FDE5-6A29-99CF-21EF0045F23A}"/>
              </a:ext>
            </a:extLst>
          </p:cNvPr>
          <p:cNvSpPr>
            <a:spLocks noGrp="1"/>
          </p:cNvSpPr>
          <p:nvPr>
            <p:ph type="title"/>
          </p:nvPr>
        </p:nvSpPr>
        <p:spPr>
          <a:xfrm>
            <a:off x="581192" y="702156"/>
            <a:ext cx="11029616" cy="956163"/>
          </a:xfrm>
        </p:spPr>
        <p:txBody>
          <a:bodyPr/>
          <a:lstStyle/>
          <a:p>
            <a:r>
              <a:rPr lang="en-IN" b="1" dirty="0"/>
              <a:t>Model synchronization</a:t>
            </a:r>
            <a:br>
              <a:rPr lang="en-IN" b="1" dirty="0"/>
            </a:br>
            <a:endParaRPr lang="en-US" dirty="0"/>
          </a:p>
        </p:txBody>
      </p:sp>
      <p:sp>
        <p:nvSpPr>
          <p:cNvPr id="3" name="Content Placeholder 2">
            <a:extLst>
              <a:ext uri="{FF2B5EF4-FFF2-40B4-BE49-F238E27FC236}">
                <a16:creationId xmlns:a16="http://schemas.microsoft.com/office/drawing/2014/main" id="{5BBEEC04-92D5-9393-926B-352C44CD664A}"/>
              </a:ext>
            </a:extLst>
          </p:cNvPr>
          <p:cNvSpPr>
            <a:spLocks noGrp="1"/>
          </p:cNvSpPr>
          <p:nvPr>
            <p:ph idx="1"/>
          </p:nvPr>
        </p:nvSpPr>
        <p:spPr/>
        <p:txBody>
          <a:bodyPr/>
          <a:lstStyle/>
          <a:p>
            <a:pPr>
              <a:buFont typeface="Arial" panose="020B0604020202020204" pitchFamily="34" charset="0"/>
              <a:buChar char="•"/>
            </a:pPr>
            <a:r>
              <a:rPr lang="en-IN" dirty="0"/>
              <a:t>A model can be synchronized with the database by calling </a:t>
            </a:r>
            <a:r>
              <a:rPr lang="en-IN" dirty="0">
                <a:hlinkClick r:id="rId2"/>
              </a:rPr>
              <a:t>model.sync(options)</a:t>
            </a:r>
            <a:r>
              <a:rPr lang="en-IN" dirty="0"/>
              <a:t>, an asynchronous function (that returns a Promise). </a:t>
            </a:r>
            <a:br>
              <a:rPr lang="en-IN" dirty="0"/>
            </a:br>
            <a:r>
              <a:rPr lang="en-IN" dirty="0"/>
              <a:t>With this call, </a:t>
            </a:r>
            <a:r>
              <a:rPr lang="en-IN" dirty="0" err="1"/>
              <a:t>Sequelize</a:t>
            </a:r>
            <a:r>
              <a:rPr lang="en-IN" dirty="0"/>
              <a:t> will automatically perform an SQL query to the database.</a:t>
            </a:r>
            <a:br>
              <a:rPr lang="en-IN" dirty="0"/>
            </a:br>
            <a:br>
              <a:rPr lang="en-IN" dirty="0"/>
            </a:br>
            <a:r>
              <a:rPr lang="en-IN" dirty="0" err="1"/>
              <a:t>User.sync</a:t>
            </a:r>
            <a:r>
              <a:rPr lang="en-IN" dirty="0"/>
              <a:t>() - This creates the table if it doesn't exist (and does nothing if it already exists),</a:t>
            </a:r>
          </a:p>
          <a:p>
            <a:pPr>
              <a:buFont typeface="Arial" panose="020B0604020202020204" pitchFamily="34" charset="0"/>
              <a:buChar char="•"/>
            </a:pPr>
            <a:r>
              <a:rPr lang="en-IN" dirty="0" err="1"/>
              <a:t>User.sync</a:t>
            </a:r>
            <a:r>
              <a:rPr lang="en-IN" dirty="0"/>
              <a:t>({ force: true }) - This creates the table, dropping it first if it already existed</a:t>
            </a:r>
          </a:p>
          <a:p>
            <a:pPr>
              <a:buFont typeface="Arial" panose="020B0604020202020204" pitchFamily="34" charset="0"/>
              <a:buChar char="•"/>
            </a:pPr>
            <a:r>
              <a:rPr lang="en-IN" dirty="0" err="1"/>
              <a:t>User.sync</a:t>
            </a:r>
            <a:r>
              <a:rPr lang="en-IN" dirty="0"/>
              <a:t>({ alter: true }) - This checks what is the current state of the table in the database (which columns it has, what are their data types, etc), and then performs the necessary changes in the table to make it match the model.</a:t>
            </a:r>
            <a:br>
              <a:rPr lang="en-IN" dirty="0"/>
            </a:br>
            <a:br>
              <a:rPr lang="en-IN" dirty="0"/>
            </a:br>
            <a:r>
              <a:rPr lang="en-IN" b="1" dirty="0"/>
              <a:t>Synchronizing all models at once  - </a:t>
            </a:r>
            <a:r>
              <a:rPr lang="en-IN" dirty="0">
                <a:hlinkClick r:id="rId3"/>
              </a:rPr>
              <a:t>sequelize.sync()</a:t>
            </a:r>
            <a:endParaRPr lang="en-IN" dirty="0"/>
          </a:p>
          <a:p>
            <a:pPr>
              <a:buFont typeface="Arial" panose="020B0604020202020204" pitchFamily="34" charset="0"/>
              <a:buChar char="•"/>
            </a:pPr>
            <a:endParaRPr lang="en-IN" b="1" dirty="0"/>
          </a:p>
          <a:p>
            <a:pPr>
              <a:buFont typeface="Arial" panose="020B0604020202020204" pitchFamily="34" charset="0"/>
              <a:buChar char="•"/>
            </a:pPr>
            <a:endParaRPr lang="en-IN" dirty="0"/>
          </a:p>
          <a:p>
            <a:endParaRPr lang="en-US" dirty="0"/>
          </a:p>
        </p:txBody>
      </p:sp>
    </p:spTree>
    <p:extLst>
      <p:ext uri="{BB962C8B-B14F-4D97-AF65-F5344CB8AC3E}">
        <p14:creationId xmlns:p14="http://schemas.microsoft.com/office/powerpoint/2010/main" val="1067828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06DA-587D-26BE-EC7A-D829D0D29912}"/>
              </a:ext>
            </a:extLst>
          </p:cNvPr>
          <p:cNvSpPr>
            <a:spLocks noGrp="1"/>
          </p:cNvSpPr>
          <p:nvPr>
            <p:ph type="title"/>
          </p:nvPr>
        </p:nvSpPr>
        <p:spPr>
          <a:xfrm>
            <a:off x="581192" y="702156"/>
            <a:ext cx="11029616" cy="1049152"/>
          </a:xfrm>
        </p:spPr>
        <p:txBody>
          <a:bodyPr/>
          <a:lstStyle/>
          <a:p>
            <a:r>
              <a:rPr lang="en-IN" b="1" dirty="0"/>
              <a:t>Raw Queries</a:t>
            </a:r>
            <a:br>
              <a:rPr lang="en-IN" b="1" dirty="0"/>
            </a:br>
            <a:endParaRPr lang="en-US" dirty="0"/>
          </a:p>
        </p:txBody>
      </p:sp>
      <p:sp>
        <p:nvSpPr>
          <p:cNvPr id="3" name="Content Placeholder 2">
            <a:extLst>
              <a:ext uri="{FF2B5EF4-FFF2-40B4-BE49-F238E27FC236}">
                <a16:creationId xmlns:a16="http://schemas.microsoft.com/office/drawing/2014/main" id="{BD59EFA7-3980-5DEF-86D9-AB4E1A795562}"/>
              </a:ext>
            </a:extLst>
          </p:cNvPr>
          <p:cNvSpPr>
            <a:spLocks noGrp="1"/>
          </p:cNvSpPr>
          <p:nvPr>
            <p:ph idx="1"/>
          </p:nvPr>
        </p:nvSpPr>
        <p:spPr>
          <a:xfrm>
            <a:off x="581192" y="1472339"/>
            <a:ext cx="11029615" cy="4503011"/>
          </a:xfrm>
        </p:spPr>
        <p:txBody>
          <a:bodyPr/>
          <a:lstStyle/>
          <a:p>
            <a:pPr>
              <a:buFont typeface="Wingdings" pitchFamily="2" charset="2"/>
              <a:buChar char="§"/>
            </a:pPr>
            <a:r>
              <a:rPr lang="en-IN" dirty="0"/>
              <a:t>Use the </a:t>
            </a:r>
            <a:r>
              <a:rPr lang="en-IN" dirty="0">
                <a:hlinkClick r:id="rId2"/>
              </a:rPr>
              <a:t>sequelize.query</a:t>
            </a:r>
            <a:r>
              <a:rPr lang="en-IN" dirty="0"/>
              <a:t> method to execute raw / already prepared SQL queries</a:t>
            </a:r>
          </a:p>
          <a:p>
            <a:r>
              <a:rPr lang="en-IN" dirty="0"/>
              <a:t>By default the function will return two arguments - a results array, and an object containing metadata</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987C6E36-2C8E-9B07-BC72-201BF4E9397C}"/>
              </a:ext>
            </a:extLst>
          </p:cNvPr>
          <p:cNvPicPr>
            <a:picLocks noChangeAspect="1"/>
          </p:cNvPicPr>
          <p:nvPr/>
        </p:nvPicPr>
        <p:blipFill>
          <a:blip r:embed="rId3"/>
          <a:stretch>
            <a:fillRect/>
          </a:stretch>
        </p:blipFill>
        <p:spPr>
          <a:xfrm>
            <a:off x="969936" y="2948238"/>
            <a:ext cx="9367434" cy="1049152"/>
          </a:xfrm>
          <a:prstGeom prst="rect">
            <a:avLst/>
          </a:prstGeom>
        </p:spPr>
      </p:pic>
    </p:spTree>
    <p:extLst>
      <p:ext uri="{BB962C8B-B14F-4D97-AF65-F5344CB8AC3E}">
        <p14:creationId xmlns:p14="http://schemas.microsoft.com/office/powerpoint/2010/main" val="2554031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EF04C-04B2-C24D-7FE8-BCBA5806C9C9}"/>
              </a:ext>
            </a:extLst>
          </p:cNvPr>
          <p:cNvSpPr>
            <a:spLocks noGrp="1"/>
          </p:cNvSpPr>
          <p:nvPr>
            <p:ph type="title"/>
          </p:nvPr>
        </p:nvSpPr>
        <p:spPr>
          <a:xfrm>
            <a:off x="581192" y="702156"/>
            <a:ext cx="11029616" cy="1095647"/>
          </a:xfrm>
        </p:spPr>
        <p:txBody>
          <a:bodyPr/>
          <a:lstStyle/>
          <a:p>
            <a:r>
              <a:rPr lang="en-IN" b="1" dirty="0"/>
              <a:t>Associations</a:t>
            </a:r>
            <a:br>
              <a:rPr lang="en-IN" b="1" dirty="0"/>
            </a:br>
            <a:endParaRPr lang="en-US" dirty="0"/>
          </a:p>
        </p:txBody>
      </p:sp>
      <p:sp>
        <p:nvSpPr>
          <p:cNvPr id="3" name="Content Placeholder 2">
            <a:extLst>
              <a:ext uri="{FF2B5EF4-FFF2-40B4-BE49-F238E27FC236}">
                <a16:creationId xmlns:a16="http://schemas.microsoft.com/office/drawing/2014/main" id="{9C4F2463-7D6B-6B0A-EB3B-C2A9A2CCF03D}"/>
              </a:ext>
            </a:extLst>
          </p:cNvPr>
          <p:cNvSpPr>
            <a:spLocks noGrp="1"/>
          </p:cNvSpPr>
          <p:nvPr>
            <p:ph idx="1"/>
          </p:nvPr>
        </p:nvSpPr>
        <p:spPr>
          <a:xfrm>
            <a:off x="581192" y="1472339"/>
            <a:ext cx="11029615" cy="4503011"/>
          </a:xfrm>
        </p:spPr>
        <p:txBody>
          <a:bodyPr>
            <a:normAutofit fontScale="92500" lnSpcReduction="10000"/>
          </a:bodyPr>
          <a:lstStyle/>
          <a:p>
            <a:endParaRPr lang="en-IN" dirty="0"/>
          </a:p>
          <a:p>
            <a:r>
              <a:rPr lang="en-IN" dirty="0" err="1"/>
              <a:t>Sequelize</a:t>
            </a:r>
            <a:r>
              <a:rPr lang="en-IN" dirty="0"/>
              <a:t> supports the standard associations: </a:t>
            </a:r>
            <a:r>
              <a:rPr lang="en-IN" dirty="0">
                <a:hlinkClick r:id="rId2"/>
              </a:rPr>
              <a:t>One-To-One</a:t>
            </a:r>
            <a:r>
              <a:rPr lang="en-IN" dirty="0"/>
              <a:t>, </a:t>
            </a:r>
            <a:r>
              <a:rPr lang="en-IN" dirty="0">
                <a:hlinkClick r:id="rId3"/>
              </a:rPr>
              <a:t>One-To-Many</a:t>
            </a:r>
            <a:r>
              <a:rPr lang="en-IN" dirty="0"/>
              <a:t> and </a:t>
            </a:r>
            <a:r>
              <a:rPr lang="en-IN" dirty="0">
                <a:hlinkClick r:id="rId4"/>
              </a:rPr>
              <a:t>Many-To-Many</a:t>
            </a:r>
            <a:r>
              <a:rPr lang="en-IN" dirty="0"/>
              <a:t>.</a:t>
            </a:r>
            <a:br>
              <a:rPr lang="en-IN" dirty="0"/>
            </a:br>
            <a:endParaRPr lang="en-IN" dirty="0"/>
          </a:p>
          <a:p>
            <a:endParaRPr lang="en-IN" dirty="0"/>
          </a:p>
          <a:p>
            <a:endParaRPr lang="en-IN" dirty="0"/>
          </a:p>
          <a:p>
            <a:endParaRPr lang="en-IN" dirty="0"/>
          </a:p>
          <a:p>
            <a:endParaRPr lang="en-IN" dirty="0"/>
          </a:p>
          <a:p>
            <a:r>
              <a:rPr lang="en-IN" dirty="0"/>
              <a:t>The </a:t>
            </a:r>
            <a:r>
              <a:rPr lang="en-IN" dirty="0" err="1"/>
              <a:t>A.hasOne</a:t>
            </a:r>
            <a:r>
              <a:rPr lang="en-IN" dirty="0"/>
              <a:t>(B) association means that a One-To-One relationship exists between A and B, with the foreign key being defined in the target model (B).</a:t>
            </a:r>
          </a:p>
          <a:p>
            <a:r>
              <a:rPr lang="en-IN" dirty="0"/>
              <a:t>The </a:t>
            </a:r>
            <a:r>
              <a:rPr lang="en-IN" dirty="0" err="1"/>
              <a:t>A.belongsTo</a:t>
            </a:r>
            <a:r>
              <a:rPr lang="en-IN" dirty="0"/>
              <a:t>(B) association means that a One-To-One relationship exists between A and B, with the foreign key being defined in the source model (A).</a:t>
            </a:r>
          </a:p>
          <a:p>
            <a:r>
              <a:rPr lang="en-IN" dirty="0"/>
              <a:t>The </a:t>
            </a:r>
            <a:r>
              <a:rPr lang="en-IN" dirty="0" err="1"/>
              <a:t>A.hasMany</a:t>
            </a:r>
            <a:r>
              <a:rPr lang="en-IN" dirty="0"/>
              <a:t>(B) association means that a One-To-Many relationship exists between A and B, with the foreign key being defined in the target model (B).</a:t>
            </a:r>
          </a:p>
          <a:p>
            <a:endParaRPr lang="en-IN" dirty="0"/>
          </a:p>
        </p:txBody>
      </p:sp>
      <p:pic>
        <p:nvPicPr>
          <p:cNvPr id="4" name="Picture 3">
            <a:extLst>
              <a:ext uri="{FF2B5EF4-FFF2-40B4-BE49-F238E27FC236}">
                <a16:creationId xmlns:a16="http://schemas.microsoft.com/office/drawing/2014/main" id="{08BCE672-5DAE-933D-6961-87E39638D7E4}"/>
              </a:ext>
            </a:extLst>
          </p:cNvPr>
          <p:cNvPicPr>
            <a:picLocks noChangeAspect="1"/>
          </p:cNvPicPr>
          <p:nvPr/>
        </p:nvPicPr>
        <p:blipFill>
          <a:blip r:embed="rId5"/>
          <a:stretch>
            <a:fillRect/>
          </a:stretch>
        </p:blipFill>
        <p:spPr>
          <a:xfrm>
            <a:off x="2253819" y="2311400"/>
            <a:ext cx="4584700" cy="1117600"/>
          </a:xfrm>
          <a:prstGeom prst="rect">
            <a:avLst/>
          </a:prstGeom>
        </p:spPr>
      </p:pic>
    </p:spTree>
    <p:extLst>
      <p:ext uri="{BB962C8B-B14F-4D97-AF65-F5344CB8AC3E}">
        <p14:creationId xmlns:p14="http://schemas.microsoft.com/office/powerpoint/2010/main" val="317578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794D8F-5ABC-692E-7CF8-969332DEAC36}"/>
              </a:ext>
            </a:extLst>
          </p:cNvPr>
          <p:cNvSpPr>
            <a:spLocks noGrp="1"/>
          </p:cNvSpPr>
          <p:nvPr>
            <p:ph type="title"/>
          </p:nvPr>
        </p:nvSpPr>
        <p:spPr>
          <a:xfrm>
            <a:off x="581192" y="702156"/>
            <a:ext cx="11029616" cy="1188720"/>
          </a:xfrm>
        </p:spPr>
        <p:txBody>
          <a:bodyPr>
            <a:normAutofit/>
          </a:bodyPr>
          <a:lstStyle/>
          <a:p>
            <a:r>
              <a:rPr lang="en-US" dirty="0"/>
              <a:t>ORM</a:t>
            </a:r>
          </a:p>
        </p:txBody>
      </p:sp>
      <p:sp>
        <p:nvSpPr>
          <p:cNvPr id="18" name="Rectangle 17">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CEF3C23-1BE2-6ACE-6864-E889631A041A}"/>
              </a:ext>
            </a:extLst>
          </p:cNvPr>
          <p:cNvPicPr>
            <a:picLocks noChangeAspect="1"/>
          </p:cNvPicPr>
          <p:nvPr/>
        </p:nvPicPr>
        <p:blipFill>
          <a:blip r:embed="rId3"/>
          <a:stretch>
            <a:fillRect/>
          </a:stretch>
        </p:blipFill>
        <p:spPr>
          <a:xfrm>
            <a:off x="780698" y="2931461"/>
            <a:ext cx="4748741" cy="2540576"/>
          </a:xfrm>
          <a:prstGeom prst="rect">
            <a:avLst/>
          </a:prstGeom>
        </p:spPr>
      </p:pic>
      <p:sp>
        <p:nvSpPr>
          <p:cNvPr id="3" name="Content Placeholder 2">
            <a:extLst>
              <a:ext uri="{FF2B5EF4-FFF2-40B4-BE49-F238E27FC236}">
                <a16:creationId xmlns:a16="http://schemas.microsoft.com/office/drawing/2014/main" id="{C51F81C1-ED4D-52BE-BD88-271449694FD6}"/>
              </a:ext>
            </a:extLst>
          </p:cNvPr>
          <p:cNvSpPr>
            <a:spLocks noGrp="1"/>
          </p:cNvSpPr>
          <p:nvPr>
            <p:ph idx="1"/>
          </p:nvPr>
        </p:nvSpPr>
        <p:spPr>
          <a:xfrm>
            <a:off x="6335805" y="2180496"/>
            <a:ext cx="5275001" cy="4045683"/>
          </a:xfrm>
        </p:spPr>
        <p:txBody>
          <a:bodyPr>
            <a:normAutofit/>
          </a:bodyPr>
          <a:lstStyle/>
          <a:p>
            <a:pPr>
              <a:buFont typeface="Wingdings" pitchFamily="2" charset="2"/>
              <a:buChar char="Ø"/>
            </a:pPr>
            <a:r>
              <a:rPr lang="en-US"/>
              <a:t>Creates a object-oriented layer between the object-oriented programming language and the relational database, helping programmers work with data without the OOP paradigm.</a:t>
            </a:r>
          </a:p>
          <a:p>
            <a:pPr>
              <a:buFont typeface="Wingdings" pitchFamily="2" charset="2"/>
              <a:buChar char="Ø"/>
            </a:pPr>
            <a:r>
              <a:rPr lang="en-US"/>
              <a:t> Makes it possible to address, access and manipulate objects without having to consider how those objects relate to their data sources</a:t>
            </a:r>
          </a:p>
          <a:p>
            <a:pPr>
              <a:buFont typeface="Wingdings" pitchFamily="2" charset="2"/>
              <a:buChar char="Ø"/>
            </a:pPr>
            <a:r>
              <a:rPr lang="en-US"/>
              <a:t>ORM and ORM tools help simplify the interaction between relational databases and different OOP languages</a:t>
            </a:r>
          </a:p>
          <a:p>
            <a:pPr>
              <a:buFont typeface="Wingdings" pitchFamily="2" charset="2"/>
              <a:buChar char="Ø"/>
            </a:pPr>
            <a:endParaRPr lang="en-US"/>
          </a:p>
        </p:txBody>
      </p:sp>
    </p:spTree>
    <p:extLst>
      <p:ext uri="{BB962C8B-B14F-4D97-AF65-F5344CB8AC3E}">
        <p14:creationId xmlns:p14="http://schemas.microsoft.com/office/powerpoint/2010/main" val="3065748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6B80-D6D2-3CB6-7365-86B7A58769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AF8093-65AA-1A3D-EA59-F43DCB35E9BE}"/>
              </a:ext>
            </a:extLst>
          </p:cNvPr>
          <p:cNvSpPr>
            <a:spLocks noGrp="1"/>
          </p:cNvSpPr>
          <p:nvPr>
            <p:ph idx="1"/>
          </p:nvPr>
        </p:nvSpPr>
        <p:spPr/>
        <p:txBody>
          <a:bodyPr>
            <a:normAutofit/>
          </a:bodyPr>
          <a:lstStyle/>
          <a:p>
            <a:pPr marL="0" indent="0">
              <a:buNone/>
            </a:pPr>
            <a:r>
              <a:rPr lang="en-US" sz="4400" dirty="0"/>
              <a:t>     HANDS ON..</a:t>
            </a:r>
          </a:p>
        </p:txBody>
      </p:sp>
    </p:spTree>
    <p:extLst>
      <p:ext uri="{BB962C8B-B14F-4D97-AF65-F5344CB8AC3E}">
        <p14:creationId xmlns:p14="http://schemas.microsoft.com/office/powerpoint/2010/main" val="34354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FF47-6F15-D41C-F1ED-E0BE0C56FFCE}"/>
              </a:ext>
            </a:extLst>
          </p:cNvPr>
          <p:cNvSpPr>
            <a:spLocks noGrp="1"/>
          </p:cNvSpPr>
          <p:nvPr>
            <p:ph type="title"/>
          </p:nvPr>
        </p:nvSpPr>
        <p:spPr/>
        <p:txBody>
          <a:bodyPr/>
          <a:lstStyle/>
          <a:p>
            <a:r>
              <a:rPr lang="en-US" sz="2800" b="1" dirty="0"/>
              <a:t>How does ORM work?</a:t>
            </a:r>
            <a:br>
              <a:rPr lang="en-US" sz="2800" b="1" dirty="0"/>
            </a:br>
            <a:endParaRPr lang="en-US" dirty="0"/>
          </a:p>
        </p:txBody>
      </p:sp>
      <p:sp>
        <p:nvSpPr>
          <p:cNvPr id="3" name="Content Placeholder 2">
            <a:extLst>
              <a:ext uri="{FF2B5EF4-FFF2-40B4-BE49-F238E27FC236}">
                <a16:creationId xmlns:a16="http://schemas.microsoft.com/office/drawing/2014/main" id="{1C93256B-3277-F1FE-1EA4-B4018F7A0724}"/>
              </a:ext>
            </a:extLst>
          </p:cNvPr>
          <p:cNvSpPr>
            <a:spLocks noGrp="1"/>
          </p:cNvSpPr>
          <p:nvPr>
            <p:ph idx="1"/>
          </p:nvPr>
        </p:nvSpPr>
        <p:spPr>
          <a:xfrm>
            <a:off x="581192" y="2030278"/>
            <a:ext cx="11029615" cy="3945072"/>
          </a:xfrm>
        </p:spPr>
        <p:txBody>
          <a:bodyPr/>
          <a:lstStyle/>
          <a:p>
            <a:pPr>
              <a:lnSpc>
                <a:spcPct val="100000"/>
              </a:lnSpc>
              <a:buFont typeface="Wingdings" pitchFamily="2" charset="2"/>
              <a:buChar char="Ø"/>
            </a:pPr>
            <a:r>
              <a:rPr lang="en-US" sz="1600" dirty="0"/>
              <a:t>Generates objects which map to tables in the database virtually</a:t>
            </a:r>
          </a:p>
          <a:p>
            <a:pPr>
              <a:lnSpc>
                <a:spcPct val="100000"/>
              </a:lnSpc>
              <a:buFont typeface="Wingdings" pitchFamily="2" charset="2"/>
              <a:buChar char="Ø"/>
            </a:pPr>
            <a:r>
              <a:rPr lang="en-US" sz="1600" dirty="0"/>
              <a:t>ORM uses libraries to comprehend the code in the form of objects and then maps it to database</a:t>
            </a:r>
          </a:p>
          <a:p>
            <a:pPr>
              <a:buFont typeface="Wingdings" pitchFamily="2" charset="2"/>
              <a:buChar char="Ø"/>
            </a:pPr>
            <a:r>
              <a:rPr lang="en-US" sz="1600" dirty="0"/>
              <a:t>This “plumbing” type of code does not have to be rewritten, saving the developer a tremendous amount of time</a:t>
            </a:r>
            <a:br>
              <a:rPr lang="en-US" sz="1600" b="1" dirty="0">
                <a:solidFill>
                  <a:srgbClr val="333333"/>
                </a:solidFill>
              </a:rPr>
            </a:br>
            <a:endParaRPr lang="en-US" sz="1600" b="1" dirty="0">
              <a:solidFill>
                <a:srgbClr val="333333"/>
              </a:solidFill>
            </a:endParaRPr>
          </a:p>
          <a:p>
            <a:r>
              <a:rPr lang="en-US" sz="1600" i="0" dirty="0">
                <a:solidFill>
                  <a:srgbClr val="333333"/>
                </a:solidFill>
                <a:effectLst/>
              </a:rPr>
              <a:t>Choose the right database you want to use. </a:t>
            </a:r>
          </a:p>
          <a:p>
            <a:r>
              <a:rPr lang="en-US" sz="1600" i="0" dirty="0">
                <a:solidFill>
                  <a:srgbClr val="333333"/>
                </a:solidFill>
                <a:effectLst/>
              </a:rPr>
              <a:t>Decide on Object Relational Mapper that would work efficiently with the database, and install it. </a:t>
            </a:r>
          </a:p>
          <a:p>
            <a:r>
              <a:rPr lang="en-US" sz="1600" i="0" dirty="0">
                <a:solidFill>
                  <a:srgbClr val="333333"/>
                </a:solidFill>
                <a:effectLst/>
              </a:rPr>
              <a:t>Create a database model  - represents the structure of our database.</a:t>
            </a:r>
            <a:endParaRPr lang="en-US" sz="1600" dirty="0"/>
          </a:p>
          <a:p>
            <a:endParaRPr lang="en-US" dirty="0"/>
          </a:p>
        </p:txBody>
      </p:sp>
    </p:spTree>
    <p:extLst>
      <p:ext uri="{BB962C8B-B14F-4D97-AF65-F5344CB8AC3E}">
        <p14:creationId xmlns:p14="http://schemas.microsoft.com/office/powerpoint/2010/main" val="119402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FC0F-DDB1-13B1-A881-D416A1B3C302}"/>
              </a:ext>
            </a:extLst>
          </p:cNvPr>
          <p:cNvSpPr>
            <a:spLocks noGrp="1"/>
          </p:cNvSpPr>
          <p:nvPr>
            <p:ph type="title"/>
          </p:nvPr>
        </p:nvSpPr>
        <p:spPr>
          <a:xfrm>
            <a:off x="581192" y="702156"/>
            <a:ext cx="11029616" cy="630698"/>
          </a:xfrm>
        </p:spPr>
        <p:txBody>
          <a:bodyPr/>
          <a:lstStyle/>
          <a:p>
            <a:r>
              <a:rPr lang="en-US" dirty="0"/>
              <a:t>ORM Example</a:t>
            </a:r>
          </a:p>
        </p:txBody>
      </p:sp>
      <p:sp>
        <p:nvSpPr>
          <p:cNvPr id="3" name="Content Placeholder 2">
            <a:extLst>
              <a:ext uri="{FF2B5EF4-FFF2-40B4-BE49-F238E27FC236}">
                <a16:creationId xmlns:a16="http://schemas.microsoft.com/office/drawing/2014/main" id="{77181905-FFA0-C4F8-1294-8491C0847809}"/>
              </a:ext>
            </a:extLst>
          </p:cNvPr>
          <p:cNvSpPr>
            <a:spLocks noGrp="1"/>
          </p:cNvSpPr>
          <p:nvPr>
            <p:ph idx="1"/>
          </p:nvPr>
        </p:nvSpPr>
        <p:spPr>
          <a:xfrm>
            <a:off x="581192" y="1642820"/>
            <a:ext cx="11029615" cy="4332530"/>
          </a:xfrm>
        </p:spPr>
        <p:txBody>
          <a:bodyPr/>
          <a:lstStyle/>
          <a:p>
            <a:pPr marL="0" indent="0">
              <a:buNone/>
            </a:pPr>
            <a:br>
              <a:rPr lang="en-IN" dirty="0"/>
            </a:br>
            <a:endParaRPr lang="en-IN" dirty="0"/>
          </a:p>
        </p:txBody>
      </p:sp>
      <p:pic>
        <p:nvPicPr>
          <p:cNvPr id="4" name="Picture 3">
            <a:extLst>
              <a:ext uri="{FF2B5EF4-FFF2-40B4-BE49-F238E27FC236}">
                <a16:creationId xmlns:a16="http://schemas.microsoft.com/office/drawing/2014/main" id="{D8F156AB-2F7B-A2C6-279B-08A0D0C085F1}"/>
              </a:ext>
            </a:extLst>
          </p:cNvPr>
          <p:cNvPicPr>
            <a:picLocks noChangeAspect="1"/>
          </p:cNvPicPr>
          <p:nvPr/>
        </p:nvPicPr>
        <p:blipFill>
          <a:blip r:embed="rId2"/>
          <a:stretch>
            <a:fillRect/>
          </a:stretch>
        </p:blipFill>
        <p:spPr>
          <a:xfrm>
            <a:off x="1886386" y="1484560"/>
            <a:ext cx="7531100" cy="863600"/>
          </a:xfrm>
          <a:prstGeom prst="rect">
            <a:avLst/>
          </a:prstGeom>
        </p:spPr>
      </p:pic>
      <p:sp>
        <p:nvSpPr>
          <p:cNvPr id="6" name="TextBox 5">
            <a:extLst>
              <a:ext uri="{FF2B5EF4-FFF2-40B4-BE49-F238E27FC236}">
                <a16:creationId xmlns:a16="http://schemas.microsoft.com/office/drawing/2014/main" id="{3D064537-6AAB-84F1-871A-1EF27AC6BFF4}"/>
              </a:ext>
            </a:extLst>
          </p:cNvPr>
          <p:cNvSpPr txBox="1"/>
          <p:nvPr/>
        </p:nvSpPr>
        <p:spPr>
          <a:xfrm>
            <a:off x="581192" y="2268249"/>
            <a:ext cx="10110460" cy="1200329"/>
          </a:xfrm>
          <a:prstGeom prst="rect">
            <a:avLst/>
          </a:prstGeom>
          <a:noFill/>
        </p:spPr>
        <p:txBody>
          <a:bodyPr wrap="none" rtlCol="0">
            <a:spAutoFit/>
          </a:bodyPr>
          <a:lstStyle/>
          <a:p>
            <a:br>
              <a:rPr lang="en-IN" sz="1800" dirty="0">
                <a:effectLst/>
                <a:latin typeface="Courier New" panose="02070309020205020404" pitchFamily="49" charset="0"/>
                <a:ea typeface="Calibri" panose="020F0502020204030204" pitchFamily="34" charset="0"/>
              </a:rPr>
            </a:br>
            <a:r>
              <a:rPr lang="en-IN" sz="1800" dirty="0">
                <a:effectLst/>
                <a:latin typeface="Courier New" panose="02070309020205020404" pitchFamily="49" charset="0"/>
                <a:ea typeface="Calibri" panose="020F0502020204030204" pitchFamily="34" charset="0"/>
              </a:rPr>
              <a:t>"SELECT id, name, email, country, </a:t>
            </a:r>
            <a:r>
              <a:rPr lang="en-IN" sz="1800" dirty="0" err="1">
                <a:effectLst/>
                <a:latin typeface="Courier New" panose="02070309020205020404" pitchFamily="49" charset="0"/>
                <a:ea typeface="Calibri" panose="020F0502020204030204" pitchFamily="34" charset="0"/>
              </a:rPr>
              <a:t>phone_number</a:t>
            </a:r>
            <a:r>
              <a:rPr lang="en-IN" sz="1800" dirty="0">
                <a:effectLst/>
                <a:latin typeface="Courier New" panose="02070309020205020404" pitchFamily="49" charset="0"/>
                <a:ea typeface="Calibri" panose="020F0502020204030204" pitchFamily="34" charset="0"/>
              </a:rPr>
              <a:t> FROM users WHERE id = 20"</a:t>
            </a:r>
            <a:endParaRPr lang="en-IN" sz="1800" dirty="0">
              <a:effectLst/>
              <a:latin typeface="Consolas" panose="020B0609020204030204" pitchFamily="49" charset="0"/>
              <a:ea typeface="Calibri" panose="020F0502020204030204" pitchFamily="34" charset="0"/>
            </a:endParaRPr>
          </a:p>
          <a:p>
            <a:endParaRPr lang="en-US" dirty="0"/>
          </a:p>
          <a:p>
            <a:r>
              <a:rPr lang="en-US" dirty="0"/>
              <a:t>Include ORM Library and use it </a:t>
            </a:r>
          </a:p>
        </p:txBody>
      </p:sp>
      <p:pic>
        <p:nvPicPr>
          <p:cNvPr id="7" name="Picture 6">
            <a:extLst>
              <a:ext uri="{FF2B5EF4-FFF2-40B4-BE49-F238E27FC236}">
                <a16:creationId xmlns:a16="http://schemas.microsoft.com/office/drawing/2014/main" id="{8343B1C7-9A53-E3BC-3260-CCB13EF91087}"/>
              </a:ext>
            </a:extLst>
          </p:cNvPr>
          <p:cNvPicPr>
            <a:picLocks noChangeAspect="1"/>
          </p:cNvPicPr>
          <p:nvPr/>
        </p:nvPicPr>
        <p:blipFill>
          <a:blip r:embed="rId3"/>
          <a:stretch>
            <a:fillRect/>
          </a:stretch>
        </p:blipFill>
        <p:spPr>
          <a:xfrm>
            <a:off x="1886386" y="3722047"/>
            <a:ext cx="7772400" cy="1191549"/>
          </a:xfrm>
          <a:prstGeom prst="rect">
            <a:avLst/>
          </a:prstGeom>
        </p:spPr>
      </p:pic>
      <p:sp>
        <p:nvSpPr>
          <p:cNvPr id="8" name="TextBox 7">
            <a:extLst>
              <a:ext uri="{FF2B5EF4-FFF2-40B4-BE49-F238E27FC236}">
                <a16:creationId xmlns:a16="http://schemas.microsoft.com/office/drawing/2014/main" id="{08B8733A-28FB-216E-B38C-2226922C0A8C}"/>
              </a:ext>
            </a:extLst>
          </p:cNvPr>
          <p:cNvSpPr txBox="1"/>
          <p:nvPr/>
        </p:nvSpPr>
        <p:spPr>
          <a:xfrm>
            <a:off x="2045776" y="5315919"/>
            <a:ext cx="6278846" cy="646331"/>
          </a:xfrm>
          <a:prstGeom prst="rect">
            <a:avLst/>
          </a:prstGeom>
          <a:noFill/>
        </p:spPr>
        <p:txBody>
          <a:bodyPr wrap="square" rtlCol="0">
            <a:spAutoFit/>
          </a:bodyPr>
          <a:lstStyle/>
          <a:p>
            <a:r>
              <a:rPr lang="en-IN" sz="1800" dirty="0" err="1">
                <a:effectLst/>
                <a:latin typeface="Courier New" panose="02070309020205020404" pitchFamily="49" charset="0"/>
                <a:ea typeface="Calibri" panose="020F0502020204030204" pitchFamily="34" charset="0"/>
              </a:rPr>
              <a:t>users.GetById</a:t>
            </a:r>
            <a:r>
              <a:rPr lang="en-IN" sz="1800" dirty="0">
                <a:effectLst/>
                <a:latin typeface="Courier New" panose="02070309020205020404" pitchFamily="49" charset="0"/>
                <a:ea typeface="Calibri" panose="020F0502020204030204" pitchFamily="34" charset="0"/>
              </a:rPr>
              <a:t>(20)</a:t>
            </a:r>
            <a:endParaRPr lang="en-IN" sz="1800" dirty="0">
              <a:effectLst/>
              <a:latin typeface="Consolas" panose="020B0609020204030204" pitchFamily="49" charset="0"/>
              <a:ea typeface="Calibri" panose="020F0502020204030204" pitchFamily="34" charset="0"/>
            </a:endParaRPr>
          </a:p>
          <a:p>
            <a:endParaRPr lang="en-US" dirty="0"/>
          </a:p>
        </p:txBody>
      </p:sp>
    </p:spTree>
    <p:extLst>
      <p:ext uri="{BB962C8B-B14F-4D97-AF65-F5344CB8AC3E}">
        <p14:creationId xmlns:p14="http://schemas.microsoft.com/office/powerpoint/2010/main" val="2138314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9B35-A20D-A0FE-ED82-4FD389D7E28C}"/>
              </a:ext>
            </a:extLst>
          </p:cNvPr>
          <p:cNvSpPr>
            <a:spLocks noGrp="1"/>
          </p:cNvSpPr>
          <p:nvPr>
            <p:ph type="title"/>
          </p:nvPr>
        </p:nvSpPr>
        <p:spPr>
          <a:xfrm>
            <a:off x="581192" y="702156"/>
            <a:ext cx="11029616" cy="770183"/>
          </a:xfrm>
        </p:spPr>
        <p:txBody>
          <a:bodyPr/>
          <a:lstStyle/>
          <a:p>
            <a:r>
              <a:rPr lang="en-US" dirty="0"/>
              <a:t>features</a:t>
            </a:r>
          </a:p>
        </p:txBody>
      </p:sp>
      <p:sp>
        <p:nvSpPr>
          <p:cNvPr id="3" name="Content Placeholder 2">
            <a:extLst>
              <a:ext uri="{FF2B5EF4-FFF2-40B4-BE49-F238E27FC236}">
                <a16:creationId xmlns:a16="http://schemas.microsoft.com/office/drawing/2014/main" id="{BA17C04F-5D84-B3BC-4222-947A7DB939A8}"/>
              </a:ext>
            </a:extLst>
          </p:cNvPr>
          <p:cNvSpPr>
            <a:spLocks noGrp="1"/>
          </p:cNvSpPr>
          <p:nvPr>
            <p:ph idx="1"/>
          </p:nvPr>
        </p:nvSpPr>
        <p:spPr>
          <a:xfrm>
            <a:off x="581192" y="1704814"/>
            <a:ext cx="11029615" cy="4270536"/>
          </a:xfrm>
        </p:spPr>
        <p:txBody>
          <a:bodyPr>
            <a:normAutofit lnSpcReduction="10000"/>
          </a:bodyPr>
          <a:lstStyle/>
          <a:p>
            <a:r>
              <a:rPr lang="en-IN" dirty="0"/>
              <a:t>Makes the application independent of the database management system being used in the backend, and so you can write a generic query</a:t>
            </a:r>
          </a:p>
          <a:p>
            <a:r>
              <a:rPr lang="en-IN" dirty="0"/>
              <a:t>Migrating to another database, it becomes fairly a good deal to have ORM</a:t>
            </a:r>
          </a:p>
          <a:p>
            <a:r>
              <a:rPr lang="en-IN" dirty="0"/>
              <a:t>Hassles of coders are reduced to learn SQL syntaxes separately for whichever database being used</a:t>
            </a:r>
          </a:p>
          <a:p>
            <a:r>
              <a:rPr lang="en-IN" dirty="0"/>
              <a:t>Coders can shift their focus on optimizing the code and improving performance rather than dealing with connectivity issues</a:t>
            </a:r>
          </a:p>
          <a:p>
            <a:r>
              <a:rPr lang="en-IN" dirty="0"/>
              <a:t>All small or big changes can be carried out via ORM, so there are no such restrictions when we deal with data</a:t>
            </a:r>
          </a:p>
          <a:p>
            <a:r>
              <a:rPr lang="en-IN" dirty="0"/>
              <a:t>The connection becomes robust, secure as there will be less intervention in code</a:t>
            </a:r>
          </a:p>
          <a:p>
            <a:r>
              <a:rPr lang="en-IN" dirty="0"/>
              <a:t>There is a fairly large deal of ORMs present in the market as per the application language used - One can choose easily as per business requirements.</a:t>
            </a:r>
          </a:p>
          <a:p>
            <a:r>
              <a:rPr lang="en-IN" dirty="0"/>
              <a:t>Disadvantage - database is in legacy file systems and disarranged, need to arrange data first and then map this with ORM</a:t>
            </a:r>
          </a:p>
          <a:p>
            <a:endParaRPr lang="en-US" dirty="0"/>
          </a:p>
        </p:txBody>
      </p:sp>
    </p:spTree>
    <p:extLst>
      <p:ext uri="{BB962C8B-B14F-4D97-AF65-F5344CB8AC3E}">
        <p14:creationId xmlns:p14="http://schemas.microsoft.com/office/powerpoint/2010/main" val="4136622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B71C-47B6-1533-9F74-4EE7FC5DEAF6}"/>
              </a:ext>
            </a:extLst>
          </p:cNvPr>
          <p:cNvSpPr>
            <a:spLocks noGrp="1"/>
          </p:cNvSpPr>
          <p:nvPr>
            <p:ph type="title"/>
          </p:nvPr>
        </p:nvSpPr>
        <p:spPr>
          <a:xfrm>
            <a:off x="581192" y="702156"/>
            <a:ext cx="11029616" cy="723688"/>
          </a:xfrm>
        </p:spPr>
        <p:txBody>
          <a:bodyPr/>
          <a:lstStyle/>
          <a:p>
            <a:r>
              <a:rPr lang="en-US" dirty="0"/>
              <a:t>advantages</a:t>
            </a:r>
          </a:p>
        </p:txBody>
      </p:sp>
      <p:sp>
        <p:nvSpPr>
          <p:cNvPr id="3" name="Content Placeholder 2">
            <a:extLst>
              <a:ext uri="{FF2B5EF4-FFF2-40B4-BE49-F238E27FC236}">
                <a16:creationId xmlns:a16="http://schemas.microsoft.com/office/drawing/2014/main" id="{54903C3C-CE36-FD28-02F0-8C6215354F6B}"/>
              </a:ext>
            </a:extLst>
          </p:cNvPr>
          <p:cNvSpPr>
            <a:spLocks noGrp="1"/>
          </p:cNvSpPr>
          <p:nvPr>
            <p:ph idx="1"/>
          </p:nvPr>
        </p:nvSpPr>
        <p:spPr>
          <a:xfrm>
            <a:off x="581192" y="1782305"/>
            <a:ext cx="11029615" cy="4193045"/>
          </a:xfrm>
        </p:spPr>
        <p:txBody>
          <a:bodyPr/>
          <a:lstStyle/>
          <a:p>
            <a:r>
              <a:rPr lang="en-IN" dirty="0"/>
              <a:t>Harmonization of data types between the OO language and the SQL database. </a:t>
            </a:r>
            <a:br>
              <a:rPr lang="en-IN" dirty="0"/>
            </a:br>
            <a:r>
              <a:rPr lang="en-IN" dirty="0"/>
              <a:t>All relational databases use data types for each of the fields, sometimes you have to convert the data types on the fly to properly add a record to the database. </a:t>
            </a:r>
            <a:br>
              <a:rPr lang="en-IN" dirty="0"/>
            </a:br>
            <a:r>
              <a:rPr lang="en-IN" dirty="0"/>
              <a:t>A good ORM will take care of these details for you.</a:t>
            </a:r>
          </a:p>
          <a:p>
            <a:r>
              <a:rPr lang="en-IN" dirty="0"/>
              <a:t>Using an ORM will create a consistent code base for your application - makes it easier to write and debug your application</a:t>
            </a:r>
          </a:p>
          <a:p>
            <a:r>
              <a:rPr lang="en-IN" dirty="0"/>
              <a:t>ORM frameworks will shield your application from SQL injection attacks since the framework will be filtering the data for you.</a:t>
            </a:r>
          </a:p>
          <a:p>
            <a:r>
              <a:rPr lang="en-IN" dirty="0"/>
              <a:t>Switching of databases is easy</a:t>
            </a:r>
            <a:endParaRPr lang="en-US" dirty="0"/>
          </a:p>
        </p:txBody>
      </p:sp>
    </p:spTree>
    <p:extLst>
      <p:ext uri="{BB962C8B-B14F-4D97-AF65-F5344CB8AC3E}">
        <p14:creationId xmlns:p14="http://schemas.microsoft.com/office/powerpoint/2010/main" val="373756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82CB-3F7B-70A7-A52F-8A684328E21B}"/>
              </a:ext>
            </a:extLst>
          </p:cNvPr>
          <p:cNvSpPr>
            <a:spLocks noGrp="1"/>
          </p:cNvSpPr>
          <p:nvPr>
            <p:ph type="title"/>
          </p:nvPr>
        </p:nvSpPr>
        <p:spPr>
          <a:xfrm>
            <a:off x="581192" y="702156"/>
            <a:ext cx="11029616" cy="801180"/>
          </a:xfrm>
        </p:spPr>
        <p:txBody>
          <a:bodyPr/>
          <a:lstStyle/>
          <a:p>
            <a:r>
              <a:rPr lang="en-US" dirty="0"/>
              <a:t>TYPES of ORM</a:t>
            </a:r>
          </a:p>
        </p:txBody>
      </p:sp>
      <p:sp>
        <p:nvSpPr>
          <p:cNvPr id="3" name="Content Placeholder 2">
            <a:extLst>
              <a:ext uri="{FF2B5EF4-FFF2-40B4-BE49-F238E27FC236}">
                <a16:creationId xmlns:a16="http://schemas.microsoft.com/office/drawing/2014/main" id="{D0DA1955-1D40-2CFA-D6B7-082DAEDF1DAF}"/>
              </a:ext>
            </a:extLst>
          </p:cNvPr>
          <p:cNvSpPr>
            <a:spLocks noGrp="1"/>
          </p:cNvSpPr>
          <p:nvPr>
            <p:ph idx="1"/>
          </p:nvPr>
        </p:nvSpPr>
        <p:spPr>
          <a:xfrm>
            <a:off x="581192" y="1689315"/>
            <a:ext cx="11029615" cy="4286035"/>
          </a:xfrm>
        </p:spPr>
        <p:txBody>
          <a:bodyPr/>
          <a:lstStyle/>
          <a:p>
            <a:r>
              <a:rPr lang="en-IN" b="0" dirty="0">
                <a:effectLst/>
              </a:rPr>
              <a:t>As the name suggests, Object Relational Mapping are designed for relational databases. Below are some of the known ORMs that support Nodejs:</a:t>
            </a:r>
            <a:endParaRPr lang="en-IN" dirty="0"/>
          </a:p>
          <a:p>
            <a:pPr>
              <a:buFont typeface="Arial" panose="020B0604020202020204" pitchFamily="34" charset="0"/>
              <a:buChar char="•"/>
            </a:pPr>
            <a:r>
              <a:rPr lang="en-IN" b="0" dirty="0">
                <a:effectLst/>
                <a:hlinkClick r:id="rId2"/>
              </a:rPr>
              <a:t>Node-ORM</a:t>
            </a:r>
            <a:r>
              <a:rPr lang="en-IN" b="0" dirty="0">
                <a:effectLst/>
              </a:rPr>
              <a:t>,</a:t>
            </a:r>
            <a:r>
              <a:rPr lang="en-IN" b="0" dirty="0">
                <a:effectLst/>
                <a:hlinkClick r:id="rId3"/>
              </a:rPr>
              <a:t> Bookshelf</a:t>
            </a:r>
            <a:r>
              <a:rPr lang="en-IN" b="0" dirty="0">
                <a:effectLst/>
              </a:rPr>
              <a:t>,</a:t>
            </a:r>
            <a:r>
              <a:rPr lang="en-IN" b="0" dirty="0">
                <a:effectLst/>
                <a:hlinkClick r:id="rId4"/>
              </a:rPr>
              <a:t> Objection.js</a:t>
            </a:r>
            <a:r>
              <a:rPr lang="en-IN" b="0" dirty="0">
                <a:effectLst/>
              </a:rPr>
              <a:t>. These types of ORMs work perfectly with MySQL, SQLite, and PostgreSQL databases.</a:t>
            </a:r>
          </a:p>
          <a:p>
            <a:pPr>
              <a:buFont typeface="Arial" panose="020B0604020202020204" pitchFamily="34" charset="0"/>
              <a:buChar char="•"/>
            </a:pPr>
            <a:r>
              <a:rPr lang="en-IN" b="0" dirty="0">
                <a:effectLst/>
                <a:hlinkClick r:id="rId5"/>
              </a:rPr>
              <a:t>Caminte</a:t>
            </a:r>
            <a:r>
              <a:rPr lang="en-IN" b="0" dirty="0">
                <a:effectLst/>
              </a:rPr>
              <a:t> is a powerful ORM that supports a large number of database formats such as MySQL Sqlite3, </a:t>
            </a:r>
            <a:r>
              <a:rPr lang="en-IN" b="0" dirty="0" err="1">
                <a:effectLst/>
              </a:rPr>
              <a:t>Riak</a:t>
            </a:r>
            <a:r>
              <a:rPr lang="en-IN" b="0" dirty="0">
                <a:effectLst/>
              </a:rPr>
              <a:t>, Postgres, </a:t>
            </a:r>
            <a:r>
              <a:rPr lang="en-IN" b="0" dirty="0" err="1">
                <a:effectLst/>
              </a:rPr>
              <a:t>Couchdb</a:t>
            </a:r>
            <a:r>
              <a:rPr lang="en-IN" b="0" dirty="0">
                <a:effectLst/>
              </a:rPr>
              <a:t>, </a:t>
            </a:r>
            <a:r>
              <a:rPr lang="en-IN" b="0" dirty="0" err="1">
                <a:effectLst/>
              </a:rPr>
              <a:t>Mongodb</a:t>
            </a:r>
            <a:r>
              <a:rPr lang="en-IN" b="0" dirty="0">
                <a:effectLst/>
              </a:rPr>
              <a:t>, Redis, Neo4j, Firebird, </a:t>
            </a:r>
            <a:r>
              <a:rPr lang="en-IN" b="0" dirty="0" err="1">
                <a:effectLst/>
              </a:rPr>
              <a:t>Rethinkdb</a:t>
            </a:r>
            <a:r>
              <a:rPr lang="en-IN" b="0" dirty="0">
                <a:effectLst/>
              </a:rPr>
              <a:t>, </a:t>
            </a:r>
            <a:r>
              <a:rPr lang="en-IN" b="0" dirty="0" err="1">
                <a:effectLst/>
              </a:rPr>
              <a:t>Tingodb</a:t>
            </a:r>
            <a:r>
              <a:rPr lang="en-IN" b="0" dirty="0">
                <a:effectLst/>
              </a:rPr>
              <a:t>. </a:t>
            </a:r>
          </a:p>
          <a:p>
            <a:pPr>
              <a:buFont typeface="Arial" panose="020B0604020202020204" pitchFamily="34" charset="0"/>
              <a:buChar char="•"/>
            </a:pPr>
            <a:r>
              <a:rPr lang="en-IN" b="0" dirty="0">
                <a:effectLst/>
                <a:hlinkClick r:id="rId6"/>
              </a:rPr>
              <a:t>Sequelize</a:t>
            </a:r>
            <a:r>
              <a:rPr lang="en-IN" b="0" dirty="0">
                <a:effectLst/>
              </a:rPr>
              <a:t>  ORM fully supports PostgreSQL, MySQL, MariaDB, SQLite, and Microsoft SQL Server database formats. </a:t>
            </a:r>
          </a:p>
          <a:p>
            <a:endParaRPr lang="en-US" dirty="0"/>
          </a:p>
        </p:txBody>
      </p:sp>
    </p:spTree>
    <p:extLst>
      <p:ext uri="{BB962C8B-B14F-4D97-AF65-F5344CB8AC3E}">
        <p14:creationId xmlns:p14="http://schemas.microsoft.com/office/powerpoint/2010/main" val="361919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2C9F-CAC2-A22D-400C-24659CAC8F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BA80EE-7137-3FD8-8845-7EF4363564E8}"/>
              </a:ext>
            </a:extLst>
          </p:cNvPr>
          <p:cNvSpPr>
            <a:spLocks noGrp="1"/>
          </p:cNvSpPr>
          <p:nvPr>
            <p:ph idx="1"/>
          </p:nvPr>
        </p:nvSpPr>
        <p:spPr/>
        <p:txBody>
          <a:bodyPr>
            <a:normAutofit/>
          </a:bodyPr>
          <a:lstStyle/>
          <a:p>
            <a:pPr marL="0" indent="0" algn="ctr">
              <a:buNone/>
            </a:pPr>
            <a:r>
              <a:rPr lang="en-US" sz="6000" b="1" dirty="0"/>
              <a:t>SEQUELIZE</a:t>
            </a:r>
          </a:p>
        </p:txBody>
      </p:sp>
    </p:spTree>
    <p:extLst>
      <p:ext uri="{BB962C8B-B14F-4D97-AF65-F5344CB8AC3E}">
        <p14:creationId xmlns:p14="http://schemas.microsoft.com/office/powerpoint/2010/main" val="2766530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A7DC-69F0-27BF-7ADB-6A37775D4E3F}"/>
              </a:ext>
            </a:extLst>
          </p:cNvPr>
          <p:cNvSpPr>
            <a:spLocks noGrp="1"/>
          </p:cNvSpPr>
          <p:nvPr>
            <p:ph type="title"/>
          </p:nvPr>
        </p:nvSpPr>
        <p:spPr>
          <a:xfrm>
            <a:off x="581192" y="702156"/>
            <a:ext cx="11029616" cy="708190"/>
          </a:xfrm>
        </p:spPr>
        <p:txBody>
          <a:bodyPr/>
          <a:lstStyle/>
          <a:p>
            <a:r>
              <a:rPr lang="en-IN" b="1" dirty="0" err="1"/>
              <a:t>Sequelize</a:t>
            </a:r>
            <a:endParaRPr lang="en-IN" b="1" dirty="0"/>
          </a:p>
        </p:txBody>
      </p:sp>
      <p:sp>
        <p:nvSpPr>
          <p:cNvPr id="3" name="Content Placeholder 2">
            <a:extLst>
              <a:ext uri="{FF2B5EF4-FFF2-40B4-BE49-F238E27FC236}">
                <a16:creationId xmlns:a16="http://schemas.microsoft.com/office/drawing/2014/main" id="{F9E11F3F-7DDE-AE35-5CDD-164D150C648F}"/>
              </a:ext>
            </a:extLst>
          </p:cNvPr>
          <p:cNvSpPr>
            <a:spLocks noGrp="1"/>
          </p:cNvSpPr>
          <p:nvPr>
            <p:ph idx="1"/>
          </p:nvPr>
        </p:nvSpPr>
        <p:spPr>
          <a:xfrm>
            <a:off x="581192" y="1534332"/>
            <a:ext cx="11029615" cy="4441018"/>
          </a:xfrm>
        </p:spPr>
        <p:txBody>
          <a:bodyPr>
            <a:normAutofit/>
          </a:bodyPr>
          <a:lstStyle/>
          <a:p>
            <a:r>
              <a:rPr lang="en-US" sz="1700" b="1" i="0" dirty="0" err="1">
                <a:solidFill>
                  <a:srgbClr val="333333"/>
                </a:solidFill>
                <a:effectLst/>
              </a:rPr>
              <a:t>Sequelization</a:t>
            </a:r>
            <a:r>
              <a:rPr lang="en-US" sz="1700" b="0" i="0" dirty="0">
                <a:solidFill>
                  <a:srgbClr val="333333"/>
                </a:solidFill>
                <a:effectLst/>
              </a:rPr>
              <a:t> is the process of connecting a Node.js application to an Object Relational Mapper for better database synchronization.</a:t>
            </a:r>
          </a:p>
          <a:p>
            <a:r>
              <a:rPr lang="en-US" dirty="0" err="1">
                <a:solidFill>
                  <a:srgbClr val="333333"/>
                </a:solidFill>
              </a:rPr>
              <a:t>Sequelize</a:t>
            </a:r>
            <a:r>
              <a:rPr lang="en-US" sz="1700" b="0" i="0" dirty="0">
                <a:solidFill>
                  <a:srgbClr val="333333"/>
                </a:solidFill>
                <a:effectLst/>
              </a:rPr>
              <a:t> is a promise-based ORM (</a:t>
            </a:r>
            <a:r>
              <a:rPr lang="en-US" sz="1700" b="1" i="0" dirty="0">
                <a:solidFill>
                  <a:srgbClr val="333333"/>
                </a:solidFill>
                <a:effectLst/>
              </a:rPr>
              <a:t>Object Relational Mapping</a:t>
            </a:r>
            <a:r>
              <a:rPr lang="en-US" sz="1700" b="0" i="0" dirty="0">
                <a:solidFill>
                  <a:srgbClr val="333333"/>
                </a:solidFill>
                <a:effectLst/>
              </a:rPr>
              <a:t>) that deals with the management versions of the database primarily SQL database. </a:t>
            </a:r>
          </a:p>
          <a:p>
            <a:r>
              <a:rPr lang="en-US" sz="1700" b="0" i="0" dirty="0">
                <a:solidFill>
                  <a:srgbClr val="333333"/>
                </a:solidFill>
                <a:effectLst/>
              </a:rPr>
              <a:t>It can also support other databases like PostgreSQL , MySQL , SQLite and MSSQL. </a:t>
            </a:r>
          </a:p>
          <a:p>
            <a:r>
              <a:rPr lang="en-US" sz="1700" b="0" i="0" dirty="0">
                <a:solidFill>
                  <a:srgbClr val="333333"/>
                </a:solidFill>
                <a:effectLst/>
              </a:rPr>
              <a:t>It is also popularly known as Object-Relation Mapper because it maps object syntax into a database schema.</a:t>
            </a:r>
          </a:p>
          <a:p>
            <a:r>
              <a:rPr lang="en-US" dirty="0">
                <a:solidFill>
                  <a:srgbClr val="333333"/>
                </a:solidFill>
              </a:rPr>
              <a:t>Well supported ORM for Node </a:t>
            </a:r>
            <a:r>
              <a:rPr lang="en-US" dirty="0" err="1">
                <a:solidFill>
                  <a:srgbClr val="333333"/>
                </a:solidFill>
              </a:rPr>
              <a:t>js</a:t>
            </a:r>
            <a:endParaRPr lang="en-US" sz="1700" b="0" i="0" dirty="0">
              <a:solidFill>
                <a:srgbClr val="333333"/>
              </a:solidFill>
              <a:effectLst/>
            </a:endParaRPr>
          </a:p>
          <a:p>
            <a:r>
              <a:rPr lang="en-US" sz="1700" dirty="0" err="1"/>
              <a:t>Sequelize</a:t>
            </a:r>
            <a:r>
              <a:rPr lang="en-US" sz="1700" dirty="0"/>
              <a:t> supports various types of actions, be it solid transaction support, reading and writing applications, the relationship among transactions, and much more.</a:t>
            </a:r>
            <a:endParaRPr lang="en-IN" sz="1700" dirty="0"/>
          </a:p>
          <a:p>
            <a:endParaRPr lang="en-US" dirty="0"/>
          </a:p>
        </p:txBody>
      </p:sp>
    </p:spTree>
    <p:extLst>
      <p:ext uri="{BB962C8B-B14F-4D97-AF65-F5344CB8AC3E}">
        <p14:creationId xmlns:p14="http://schemas.microsoft.com/office/powerpoint/2010/main" val="1321379164"/>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18281</TotalTime>
  <Words>1342</Words>
  <Application>Microsoft Macintosh PowerPoint</Application>
  <PresentationFormat>Widescreen</PresentationFormat>
  <Paragraphs>103</Paragraphs>
  <Slides>20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Consolas</vt:lpstr>
      <vt:lpstr>Courier New</vt:lpstr>
      <vt:lpstr>Franklin Gothic Book</vt:lpstr>
      <vt:lpstr>Franklin Gothic Demi</vt:lpstr>
      <vt:lpstr>Gill Sans MT</vt:lpstr>
      <vt:lpstr>Wingdings</vt:lpstr>
      <vt:lpstr>Wingdings 2</vt:lpstr>
      <vt:lpstr>DividendVTI</vt:lpstr>
      <vt:lpstr>OBJECT RELATIONAL MAPPING  [ORM]</vt:lpstr>
      <vt:lpstr>ORM</vt:lpstr>
      <vt:lpstr>How does ORM work? </vt:lpstr>
      <vt:lpstr>ORM Example</vt:lpstr>
      <vt:lpstr>features</vt:lpstr>
      <vt:lpstr>advantages</vt:lpstr>
      <vt:lpstr>TYPES of ORM</vt:lpstr>
      <vt:lpstr>PowerPoint Presentation</vt:lpstr>
      <vt:lpstr>Sequelize</vt:lpstr>
      <vt:lpstr>Benefits of sequelize</vt:lpstr>
      <vt:lpstr>MODEL</vt:lpstr>
      <vt:lpstr>Using sequelize.define(modelName, attributes, options)</vt:lpstr>
      <vt:lpstr>Extending Model and calling init(attributes, options)</vt:lpstr>
      <vt:lpstr>Table name inference </vt:lpstr>
      <vt:lpstr>PowerPoint Presentation</vt:lpstr>
      <vt:lpstr>PowerPoint Presentation</vt:lpstr>
      <vt:lpstr>Model synchronization </vt:lpstr>
      <vt:lpstr>Raw Queries </vt:lpstr>
      <vt:lpstr>Associations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Applications Web Services Security</dc:title>
  <dc:creator>Sridevi JP</dc:creator>
  <cp:lastModifiedBy>Sridevi Jp Rao</cp:lastModifiedBy>
  <cp:revision>175</cp:revision>
  <dcterms:created xsi:type="dcterms:W3CDTF">2023-01-13T10:10:15Z</dcterms:created>
  <dcterms:modified xsi:type="dcterms:W3CDTF">2023-03-13T16:58:44Z</dcterms:modified>
</cp:coreProperties>
</file>