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9"/>
    <p:restoredTop sz="75191"/>
  </p:normalViewPr>
  <p:slideViewPr>
    <p:cSldViewPr snapToGrid="0">
      <p:cViewPr varScale="1">
        <p:scale>
          <a:sx n="83" d="100"/>
          <a:sy n="83" d="100"/>
        </p:scale>
        <p:origin x="2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FEBC9A-2CD7-D145-99AD-8B63C777FEA2}" type="datetimeFigureOut">
              <a:rPr lang="en-US" smtClean="0"/>
              <a:t>2/24/23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29AA5-8506-D34E-8501-2EB8C03AE650}" type="slidenum">
              <a:rPr lang="en-US" smtClean="0"/>
              <a:t>‹#›</a:t>
            </a:fld>
            <a:endParaRPr lang="en-US"/>
          </a:p>
        </p:txBody>
      </p:sp>
    </p:spTree>
    <p:extLst>
      <p:ext uri="{BB962C8B-B14F-4D97-AF65-F5344CB8AC3E}">
        <p14:creationId xmlns:p14="http://schemas.microsoft.com/office/powerpoint/2010/main" val="343912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A29AA5-8506-D34E-8501-2EB8C03AE650}" type="slidenum">
              <a:rPr lang="en-US" smtClean="0"/>
              <a:t>5</a:t>
            </a:fld>
            <a:endParaRPr lang="en-US"/>
          </a:p>
        </p:txBody>
      </p:sp>
    </p:spTree>
    <p:extLst>
      <p:ext uri="{BB962C8B-B14F-4D97-AF65-F5344CB8AC3E}">
        <p14:creationId xmlns:p14="http://schemas.microsoft.com/office/powerpoint/2010/main" val="2013113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506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71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960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928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844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098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006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955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7635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1369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158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6210245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kubernetes.io/docs/concepts/services-networking/ingress-controller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kubernetes.io/docs/reference/glossary/?all=true#term-control-plan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ubernetes.io/docs/tasks/access-application-cluster/web-ui-dashboard/" TargetMode="External"/><Relationship Id="rId2" Type="http://schemas.openxmlformats.org/officeDocument/2006/relationships/hyperlink" Target="https://kubernetes.io/docs/concepts/overview/components/#web-ui-dashboard" TargetMode="External"/><Relationship Id="rId1" Type="http://schemas.openxmlformats.org/officeDocument/2006/relationships/slideLayout" Target="../slideLayouts/slideLayout2.xml"/><Relationship Id="rId6" Type="http://schemas.openxmlformats.org/officeDocument/2006/relationships/hyperlink" Target="https://kubernetes.io/docs/concepts/cluster-administration/logging/" TargetMode="External"/><Relationship Id="rId5" Type="http://schemas.openxmlformats.org/officeDocument/2006/relationships/hyperlink" Target="https://kubernetes.io/docs/tasks/debug/debug-cluster/resource-usage-monitoring/" TargetMode="External"/><Relationship Id="rId4" Type="http://schemas.openxmlformats.org/officeDocument/2006/relationships/hyperlink" Target="https://kubernetes.io/docs/concepts/overview/components/#container-resource-monitorin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4" name="Picture 3">
            <a:extLst>
              <a:ext uri="{FF2B5EF4-FFF2-40B4-BE49-F238E27FC236}">
                <a16:creationId xmlns:a16="http://schemas.microsoft.com/office/drawing/2014/main" id="{9062928F-9AF4-81DC-08D5-937E3276E20B}"/>
              </a:ext>
            </a:extLst>
          </p:cNvPr>
          <p:cNvPicPr>
            <a:picLocks noChangeAspect="1"/>
          </p:cNvPicPr>
          <p:nvPr/>
        </p:nvPicPr>
        <p:blipFill rotWithShape="1">
          <a:blip r:embed="rId2"/>
          <a:srcRect r="17354" b="1"/>
          <a:stretch/>
        </p:blipFill>
        <p:spPr>
          <a:xfrm>
            <a:off x="453302" y="457200"/>
            <a:ext cx="7588885" cy="5899650"/>
          </a:xfrm>
          <a:prstGeom prst="rect">
            <a:avLst/>
          </a:prstGeom>
        </p:spPr>
      </p:pic>
      <p:sp>
        <p:nvSpPr>
          <p:cNvPr id="71" name="Rectangle 70">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EB2E7A7-9A20-F528-95D3-7A607E095E97}"/>
              </a:ext>
            </a:extLst>
          </p:cNvPr>
          <p:cNvSpPr>
            <a:spLocks noGrp="1"/>
          </p:cNvSpPr>
          <p:nvPr>
            <p:ph type="ctrTitle"/>
          </p:nvPr>
        </p:nvSpPr>
        <p:spPr>
          <a:xfrm>
            <a:off x="8119870" y="850791"/>
            <a:ext cx="3454869" cy="4198288"/>
          </a:xfrm>
        </p:spPr>
        <p:txBody>
          <a:bodyPr anchor="ctr">
            <a:normAutofit/>
          </a:bodyPr>
          <a:lstStyle/>
          <a:p>
            <a:r>
              <a:rPr lang="en-US" sz="2800" dirty="0">
                <a:solidFill>
                  <a:srgbClr val="FFFFFF"/>
                </a:solidFill>
              </a:rPr>
              <a:t>KUBERNETES</a:t>
            </a:r>
          </a:p>
        </p:txBody>
      </p:sp>
      <p:sp>
        <p:nvSpPr>
          <p:cNvPr id="73" name="Rectangle 72">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80F5F2E-80F5-8BE6-88F2-0665D995C465}"/>
              </a:ext>
            </a:extLst>
          </p:cNvPr>
          <p:cNvSpPr>
            <a:spLocks noGrp="1"/>
          </p:cNvSpPr>
          <p:nvPr>
            <p:ph type="subTitle" idx="1"/>
          </p:nvPr>
        </p:nvSpPr>
        <p:spPr>
          <a:xfrm>
            <a:off x="8372723" y="5545331"/>
            <a:ext cx="3202016" cy="649222"/>
          </a:xfrm>
          <a:noFill/>
        </p:spPr>
        <p:txBody>
          <a:bodyPr anchor="ctr">
            <a:normAutofit/>
          </a:bodyPr>
          <a:lstStyle/>
          <a:p>
            <a:endParaRPr lang="en-US" sz="1800" dirty="0">
              <a:solidFill>
                <a:srgbClr val="FFFFFF">
                  <a:alpha val="75000"/>
                </a:srgbClr>
              </a:solidFill>
            </a:endParaRPr>
          </a:p>
        </p:txBody>
      </p:sp>
    </p:spTree>
    <p:extLst>
      <p:ext uri="{BB962C8B-B14F-4D97-AF65-F5344CB8AC3E}">
        <p14:creationId xmlns:p14="http://schemas.microsoft.com/office/powerpoint/2010/main" val="111808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D42B-5E4F-75B4-8A53-66803FE41F5B}"/>
              </a:ext>
            </a:extLst>
          </p:cNvPr>
          <p:cNvSpPr>
            <a:spLocks noGrp="1"/>
          </p:cNvSpPr>
          <p:nvPr>
            <p:ph type="title"/>
          </p:nvPr>
        </p:nvSpPr>
        <p:spPr>
          <a:xfrm>
            <a:off x="581192" y="702156"/>
            <a:ext cx="11029616" cy="956163"/>
          </a:xfrm>
        </p:spPr>
        <p:txBody>
          <a:bodyPr/>
          <a:lstStyle/>
          <a:p>
            <a:r>
              <a:rPr lang="en-IN" b="1" dirty="0"/>
              <a:t>Pod Lifecycle</a:t>
            </a:r>
            <a:br>
              <a:rPr lang="en-IN" b="1" dirty="0"/>
            </a:br>
            <a:endParaRPr lang="en-US" dirty="0"/>
          </a:p>
        </p:txBody>
      </p:sp>
      <p:sp>
        <p:nvSpPr>
          <p:cNvPr id="3" name="Content Placeholder 2">
            <a:extLst>
              <a:ext uri="{FF2B5EF4-FFF2-40B4-BE49-F238E27FC236}">
                <a16:creationId xmlns:a16="http://schemas.microsoft.com/office/drawing/2014/main" id="{BA9B3C5F-EA65-69F7-F6F5-C9D33BB82511}"/>
              </a:ext>
            </a:extLst>
          </p:cNvPr>
          <p:cNvSpPr>
            <a:spLocks noGrp="1"/>
          </p:cNvSpPr>
          <p:nvPr>
            <p:ph idx="1"/>
          </p:nvPr>
        </p:nvSpPr>
        <p:spPr>
          <a:xfrm>
            <a:off x="581192" y="1270861"/>
            <a:ext cx="11029615" cy="4704489"/>
          </a:xfrm>
        </p:spPr>
        <p:txBody>
          <a:bodyPr>
            <a:normAutofit fontScale="92500" lnSpcReduction="10000"/>
          </a:bodyPr>
          <a:lstStyle/>
          <a:p>
            <a:r>
              <a:rPr lang="en-US" dirty="0"/>
              <a:t>Pods follow a defined lifecycle, starting in the Pending phase, moving through Running if at least one of its primary containers starts OK, and then through either the Succeeded or Failed phases depending on whether any container in the Pod terminated in failure.</a:t>
            </a:r>
          </a:p>
          <a:p>
            <a:r>
              <a:rPr lang="en-US" dirty="0"/>
              <a:t>Whilst a Pod is running, the </a:t>
            </a:r>
            <a:r>
              <a:rPr lang="en-US" dirty="0" err="1"/>
              <a:t>kubelet</a:t>
            </a:r>
            <a:r>
              <a:rPr lang="en-US" dirty="0"/>
              <a:t> is able to restart containers to handle some kind of faults.</a:t>
            </a:r>
          </a:p>
          <a:p>
            <a:r>
              <a:rPr lang="en-US" dirty="0"/>
              <a:t>Within a Pod, Kubernetes tracks different container states and determines what action to take to make the Pod healthy again.</a:t>
            </a:r>
          </a:p>
          <a:p>
            <a:r>
              <a:rPr lang="en-US" dirty="0"/>
              <a:t>Once a Pod is scheduled (assigned) to a Node, the Pod runs on that Node until it stops or is terminated.</a:t>
            </a:r>
          </a:p>
          <a:p>
            <a:r>
              <a:rPr lang="en-US" dirty="0"/>
              <a:t>Pods do not, by themselves, self-heal. If a Pod is scheduled to a node that then fails, the Pod is deleted</a:t>
            </a:r>
          </a:p>
          <a:p>
            <a:r>
              <a:rPr lang="en-US" dirty="0"/>
              <a:t>Pod Phase :</a:t>
            </a:r>
            <a:br>
              <a:rPr lang="en-US" dirty="0"/>
            </a:br>
            <a:r>
              <a:rPr lang="en-US" b="1" dirty="0"/>
              <a:t>Pending</a:t>
            </a:r>
            <a:r>
              <a:rPr lang="en-US" dirty="0"/>
              <a:t> - The Pod has been accepted by the Kubernetes cluster, but one or more of the containers has not been set </a:t>
            </a:r>
            <a:br>
              <a:rPr lang="en-US" dirty="0"/>
            </a:br>
            <a:r>
              <a:rPr lang="en-US" dirty="0"/>
              <a:t>                 up and made ready to run.</a:t>
            </a:r>
            <a:br>
              <a:rPr lang="en-US" dirty="0"/>
            </a:br>
            <a:r>
              <a:rPr lang="en-US" b="1" dirty="0"/>
              <a:t>Running</a:t>
            </a:r>
            <a:r>
              <a:rPr lang="en-US" dirty="0"/>
              <a:t> - The Pod has been bound to a node, and all of the containers have been created. At least one container is still</a:t>
            </a:r>
            <a:br>
              <a:rPr lang="en-US" dirty="0"/>
            </a:br>
            <a:r>
              <a:rPr lang="en-US" dirty="0"/>
              <a:t>                 running, or  is in the process of starting or restarting.</a:t>
            </a:r>
            <a:br>
              <a:rPr lang="en-US" dirty="0"/>
            </a:br>
            <a:r>
              <a:rPr lang="en-US" b="1" dirty="0"/>
              <a:t>Succeeded</a:t>
            </a:r>
            <a:r>
              <a:rPr lang="en-US" dirty="0"/>
              <a:t> - All containers in the Pod have terminated in success, and will not be restarted.</a:t>
            </a:r>
            <a:br>
              <a:rPr lang="en-US" dirty="0"/>
            </a:br>
            <a:r>
              <a:rPr lang="en-US" b="1" dirty="0"/>
              <a:t>Failed</a:t>
            </a:r>
            <a:r>
              <a:rPr lang="en-US" dirty="0"/>
              <a:t> - All containers in the Pod have terminated, and at least one container has terminated in failure.</a:t>
            </a:r>
            <a:br>
              <a:rPr lang="en-US" dirty="0"/>
            </a:br>
            <a:r>
              <a:rPr lang="en-US" b="1" dirty="0"/>
              <a:t>Unknown</a:t>
            </a:r>
            <a:r>
              <a:rPr lang="en-US" dirty="0"/>
              <a:t> - For some reason the state of the Pod could not be obtained.</a:t>
            </a:r>
          </a:p>
        </p:txBody>
      </p:sp>
    </p:spTree>
    <p:extLst>
      <p:ext uri="{BB962C8B-B14F-4D97-AF65-F5344CB8AC3E}">
        <p14:creationId xmlns:p14="http://schemas.microsoft.com/office/powerpoint/2010/main" val="179522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E707-B79E-E866-C6FD-DA28CF3496F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DCA55E2-30AC-A9F6-A53A-8FDB66D990E5}"/>
              </a:ext>
            </a:extLst>
          </p:cNvPr>
          <p:cNvSpPr>
            <a:spLocks noGrp="1"/>
          </p:cNvSpPr>
          <p:nvPr>
            <p:ph idx="1"/>
          </p:nvPr>
        </p:nvSpPr>
        <p:spPr>
          <a:xfrm>
            <a:off x="581192" y="867905"/>
            <a:ext cx="11029615" cy="5107445"/>
          </a:xfrm>
        </p:spPr>
        <p:txBody>
          <a:bodyPr>
            <a:normAutofit lnSpcReduction="10000"/>
          </a:bodyPr>
          <a:lstStyle/>
          <a:p>
            <a:r>
              <a:rPr lang="en-IN" b="1" dirty="0" err="1"/>
              <a:t>ConfigMaps</a:t>
            </a:r>
            <a:r>
              <a:rPr lang="en-IN" b="1" dirty="0"/>
              <a:t>  -</a:t>
            </a:r>
          </a:p>
          <a:p>
            <a:pPr marL="0" indent="0">
              <a:buNone/>
            </a:pPr>
            <a:r>
              <a:rPr lang="en-IN" dirty="0"/>
              <a:t>     </a:t>
            </a:r>
            <a:r>
              <a:rPr lang="en-IN" dirty="0" err="1"/>
              <a:t>ConfigMap</a:t>
            </a:r>
            <a:r>
              <a:rPr lang="en-IN" dirty="0"/>
              <a:t> is an API object used to store non-confidential data in key-value pairs. </a:t>
            </a:r>
            <a:br>
              <a:rPr lang="en-IN" dirty="0"/>
            </a:br>
            <a:r>
              <a:rPr lang="en-IN" dirty="0"/>
              <a:t>     Pods can consume </a:t>
            </a:r>
            <a:r>
              <a:rPr lang="en-IN" dirty="0" err="1"/>
              <a:t>ConfigMaps</a:t>
            </a:r>
            <a:r>
              <a:rPr lang="en-IN" dirty="0"/>
              <a:t> as environment variables, command-line arguments, or as configuration files </a:t>
            </a:r>
            <a:br>
              <a:rPr lang="en-IN" dirty="0"/>
            </a:br>
            <a:r>
              <a:rPr lang="en-IN" dirty="0"/>
              <a:t>     in a volume.</a:t>
            </a:r>
          </a:p>
          <a:p>
            <a:pPr>
              <a:buFont typeface="Wingdings" pitchFamily="2" charset="2"/>
              <a:buChar char="§"/>
            </a:pPr>
            <a:r>
              <a:rPr lang="en-IN" b="1" dirty="0"/>
              <a:t>Secrets – </a:t>
            </a:r>
            <a:br>
              <a:rPr lang="en-IN" b="1" dirty="0"/>
            </a:br>
            <a:r>
              <a:rPr lang="en-IN" dirty="0"/>
              <a:t>A Secret is an object that contains a small amount of sensitive data such as a password, a token, or a key.</a:t>
            </a:r>
            <a:br>
              <a:rPr lang="en-IN" dirty="0"/>
            </a:br>
            <a:r>
              <a:rPr lang="en-IN" dirty="0"/>
              <a:t>Secrets are similar to </a:t>
            </a:r>
            <a:r>
              <a:rPr lang="en-IN" dirty="0" err="1"/>
              <a:t>ConfigMaps</a:t>
            </a:r>
            <a:r>
              <a:rPr lang="en-IN" dirty="0"/>
              <a:t> but are specifically intended to hold confidential data.</a:t>
            </a:r>
          </a:p>
          <a:p>
            <a:pPr>
              <a:buFont typeface="Wingdings" pitchFamily="2" charset="2"/>
              <a:buChar char="§"/>
            </a:pPr>
            <a:r>
              <a:rPr lang="en-IN" b="1" dirty="0"/>
              <a:t>Resource Management for Pods and Containers –</a:t>
            </a:r>
            <a:br>
              <a:rPr lang="en-IN" b="1" dirty="0"/>
            </a:br>
            <a:r>
              <a:rPr lang="en-IN" dirty="0"/>
              <a:t>When you specify the resource request for containers in a Pod, the </a:t>
            </a:r>
            <a:r>
              <a:rPr lang="en-IN" dirty="0" err="1"/>
              <a:t>kube</a:t>
            </a:r>
            <a:r>
              <a:rPr lang="en-IN" dirty="0"/>
              <a:t>-scheduler uses this information to decide which node to place the Pod on.</a:t>
            </a:r>
            <a:br>
              <a:rPr lang="en-IN" dirty="0"/>
            </a:br>
            <a:r>
              <a:rPr lang="en-IN" dirty="0"/>
              <a:t>When you specify a resource limit for a container, the </a:t>
            </a:r>
            <a:r>
              <a:rPr lang="en-IN" dirty="0" err="1"/>
              <a:t>kubelet</a:t>
            </a:r>
            <a:r>
              <a:rPr lang="en-IN" dirty="0"/>
              <a:t> enforces those limits so that the running container is not allowed to use more of that resource than the limit you set.</a:t>
            </a:r>
          </a:p>
          <a:p>
            <a:pPr>
              <a:buFont typeface="Wingdings" pitchFamily="2" charset="2"/>
              <a:buChar char="§"/>
            </a:pPr>
            <a:r>
              <a:rPr lang="en-IN" b="1" dirty="0"/>
              <a:t>Ingress –</a:t>
            </a:r>
            <a:br>
              <a:rPr lang="en-IN" b="1" dirty="0"/>
            </a:br>
            <a:r>
              <a:rPr lang="en-IN" dirty="0"/>
              <a:t>manages external access to the services in a cluster, typically HTTP.</a:t>
            </a:r>
            <a:br>
              <a:rPr lang="en-IN" dirty="0"/>
            </a:br>
            <a:r>
              <a:rPr lang="en-IN" dirty="0"/>
              <a:t>Ingress may provide load balancing, SSL termination and name-based virtual hosting</a:t>
            </a:r>
            <a:br>
              <a:rPr lang="en-IN" dirty="0"/>
            </a:br>
            <a:r>
              <a:rPr lang="en-IN" dirty="0"/>
              <a:t>An </a:t>
            </a:r>
            <a:r>
              <a:rPr lang="en-IN" dirty="0">
                <a:hlinkClick r:id="rId2"/>
              </a:rPr>
              <a:t>Ingress controller</a:t>
            </a:r>
            <a:r>
              <a:rPr lang="en-IN" dirty="0"/>
              <a:t> is responsible for fulfilling the Ingress, usually with a load balancer</a:t>
            </a:r>
            <a:endParaRPr lang="en-IN" b="1" dirty="0"/>
          </a:p>
          <a:p>
            <a:pPr marL="0" indent="0">
              <a:buNone/>
            </a:pPr>
            <a:endParaRPr lang="en-US" dirty="0"/>
          </a:p>
        </p:txBody>
      </p:sp>
    </p:spTree>
    <p:extLst>
      <p:ext uri="{BB962C8B-B14F-4D97-AF65-F5344CB8AC3E}">
        <p14:creationId xmlns:p14="http://schemas.microsoft.com/office/powerpoint/2010/main" val="3307282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8B252-30E0-0F1C-C48D-0A0866B1A0D2}"/>
              </a:ext>
            </a:extLst>
          </p:cNvPr>
          <p:cNvSpPr>
            <a:spLocks noGrp="1"/>
          </p:cNvSpPr>
          <p:nvPr>
            <p:ph type="title"/>
          </p:nvPr>
        </p:nvSpPr>
        <p:spPr>
          <a:xfrm>
            <a:off x="581192" y="702156"/>
            <a:ext cx="11029616" cy="1188720"/>
          </a:xfrm>
        </p:spPr>
        <p:txBody>
          <a:bodyPr>
            <a:normAutofit/>
          </a:bodyPr>
          <a:lstStyle/>
          <a:p>
            <a:r>
              <a:rPr lang="en-IN" b="1" dirty="0"/>
              <a:t>Horizontal Pod Autoscaling</a:t>
            </a:r>
            <a:br>
              <a:rPr lang="en-IN" b="1" dirty="0"/>
            </a:br>
            <a:endParaRPr lang="en-US" dirty="0"/>
          </a:p>
        </p:txBody>
      </p:sp>
      <p:sp>
        <p:nvSpPr>
          <p:cNvPr id="3" name="Content Placeholder 2">
            <a:extLst>
              <a:ext uri="{FF2B5EF4-FFF2-40B4-BE49-F238E27FC236}">
                <a16:creationId xmlns:a16="http://schemas.microsoft.com/office/drawing/2014/main" id="{62315B6B-816C-BFA9-1F34-F416D3C100E2}"/>
              </a:ext>
            </a:extLst>
          </p:cNvPr>
          <p:cNvSpPr>
            <a:spLocks noGrp="1"/>
          </p:cNvSpPr>
          <p:nvPr>
            <p:ph idx="1"/>
          </p:nvPr>
        </p:nvSpPr>
        <p:spPr>
          <a:xfrm>
            <a:off x="581193" y="2340864"/>
            <a:ext cx="7024758" cy="3634486"/>
          </a:xfrm>
        </p:spPr>
        <p:txBody>
          <a:bodyPr>
            <a:normAutofit/>
          </a:bodyPr>
          <a:lstStyle/>
          <a:p>
            <a:r>
              <a:rPr lang="en-US" dirty="0"/>
              <a:t>Kubernetes would assign more resources (for example: memory or CPU) to the Pods that are already running for the workload.</a:t>
            </a:r>
          </a:p>
          <a:p>
            <a:r>
              <a:rPr lang="en-US" dirty="0"/>
              <a:t>If the load decreases, and the number of Pods is above the configured minimum, the </a:t>
            </a:r>
            <a:r>
              <a:rPr lang="en-US" dirty="0" err="1"/>
              <a:t>HorizontalPodAutoscaler</a:t>
            </a:r>
            <a:r>
              <a:rPr lang="en-US" dirty="0"/>
              <a:t> instructs the workload resource to scale back down.</a:t>
            </a:r>
          </a:p>
          <a:p>
            <a:r>
              <a:rPr lang="en-IN" dirty="0"/>
              <a:t>The horizontal pod autoscaling controller, running within the Kubernetes </a:t>
            </a:r>
            <a:r>
              <a:rPr lang="en-IN" dirty="0">
                <a:hlinkClick r:id="rId2"/>
              </a:rPr>
              <a:t>control plane</a:t>
            </a:r>
            <a:r>
              <a:rPr lang="en-IN" dirty="0"/>
              <a:t>, periodically adjusts the desired scale of its target</a:t>
            </a:r>
            <a:endParaRPr lang="en-US" dirty="0"/>
          </a:p>
        </p:txBody>
      </p:sp>
      <p:pic>
        <p:nvPicPr>
          <p:cNvPr id="4" name="Picture 3">
            <a:extLst>
              <a:ext uri="{FF2B5EF4-FFF2-40B4-BE49-F238E27FC236}">
                <a16:creationId xmlns:a16="http://schemas.microsoft.com/office/drawing/2014/main" id="{CBC3CB19-0082-376D-C7D8-682E58338198}"/>
              </a:ext>
            </a:extLst>
          </p:cNvPr>
          <p:cNvPicPr>
            <a:picLocks noChangeAspect="1"/>
          </p:cNvPicPr>
          <p:nvPr/>
        </p:nvPicPr>
        <p:blipFill rotWithShape="1">
          <a:blip r:embed="rId3"/>
          <a:srcRect r="6266" b="1"/>
          <a:stretch/>
        </p:blipFill>
        <p:spPr>
          <a:xfrm>
            <a:off x="8051799" y="2340864"/>
            <a:ext cx="3683001" cy="3634486"/>
          </a:xfrm>
          <a:prstGeom prst="rect">
            <a:avLst/>
          </a:prstGeom>
        </p:spPr>
      </p:pic>
    </p:spTree>
    <p:extLst>
      <p:ext uri="{BB962C8B-B14F-4D97-AF65-F5344CB8AC3E}">
        <p14:creationId xmlns:p14="http://schemas.microsoft.com/office/powerpoint/2010/main" val="793686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86C4-EB00-3572-21EE-05FB7C24E0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ABAB7A-F2C9-F2DD-AC46-E01C1301E3D4}"/>
              </a:ext>
            </a:extLst>
          </p:cNvPr>
          <p:cNvSpPr>
            <a:spLocks noGrp="1"/>
          </p:cNvSpPr>
          <p:nvPr>
            <p:ph idx="1"/>
          </p:nvPr>
        </p:nvSpPr>
        <p:spPr/>
        <p:txBody>
          <a:bodyPr/>
          <a:lstStyle/>
          <a:p>
            <a:r>
              <a:rPr lang="en-US" dirty="0"/>
              <a:t>HANDSON</a:t>
            </a:r>
          </a:p>
        </p:txBody>
      </p:sp>
    </p:spTree>
    <p:extLst>
      <p:ext uri="{BB962C8B-B14F-4D97-AF65-F5344CB8AC3E}">
        <p14:creationId xmlns:p14="http://schemas.microsoft.com/office/powerpoint/2010/main" val="151286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975A-4546-2169-1484-C3DCE478177A}"/>
              </a:ext>
            </a:extLst>
          </p:cNvPr>
          <p:cNvSpPr>
            <a:spLocks noGrp="1"/>
          </p:cNvSpPr>
          <p:nvPr>
            <p:ph type="title"/>
          </p:nvPr>
        </p:nvSpPr>
        <p:spPr>
          <a:xfrm>
            <a:off x="581192" y="702156"/>
            <a:ext cx="11029616" cy="971661"/>
          </a:xfrm>
        </p:spPr>
        <p:txBody>
          <a:bodyPr/>
          <a:lstStyle/>
          <a:p>
            <a:r>
              <a:rPr lang="en-IN" b="1" dirty="0"/>
              <a:t>container orchestration</a:t>
            </a:r>
            <a:br>
              <a:rPr lang="en-IN" b="1" dirty="0"/>
            </a:br>
            <a:endParaRPr lang="en-US" dirty="0"/>
          </a:p>
        </p:txBody>
      </p:sp>
      <p:sp>
        <p:nvSpPr>
          <p:cNvPr id="3" name="Content Placeholder 2">
            <a:extLst>
              <a:ext uri="{FF2B5EF4-FFF2-40B4-BE49-F238E27FC236}">
                <a16:creationId xmlns:a16="http://schemas.microsoft.com/office/drawing/2014/main" id="{CD040438-A877-2588-B19C-2E6D07FC7CA3}"/>
              </a:ext>
            </a:extLst>
          </p:cNvPr>
          <p:cNvSpPr>
            <a:spLocks noGrp="1"/>
          </p:cNvSpPr>
          <p:nvPr>
            <p:ph idx="1"/>
          </p:nvPr>
        </p:nvSpPr>
        <p:spPr>
          <a:xfrm>
            <a:off x="581192" y="1441342"/>
            <a:ext cx="11029615" cy="4534008"/>
          </a:xfrm>
        </p:spPr>
        <p:txBody>
          <a:bodyPr/>
          <a:lstStyle/>
          <a:p>
            <a:r>
              <a:rPr lang="en-US" sz="1800" b="0" i="0" dirty="0">
                <a:solidFill>
                  <a:srgbClr val="333333"/>
                </a:solidFill>
                <a:effectLst/>
              </a:rPr>
              <a:t>Container orchestration is the process of managing containers using automation. </a:t>
            </a:r>
          </a:p>
          <a:p>
            <a:r>
              <a:rPr lang="en-US" sz="1800" b="0" i="0" dirty="0">
                <a:solidFill>
                  <a:srgbClr val="333333"/>
                </a:solidFill>
                <a:effectLst/>
              </a:rPr>
              <a:t>It allows organizations to automatically deploy, manage, scale and network containers and hosts, freeing engineers from having to complete these processes manually.</a:t>
            </a:r>
          </a:p>
          <a:p>
            <a:r>
              <a:rPr lang="en-US" sz="1800" b="0" i="0" dirty="0">
                <a:solidFill>
                  <a:srgbClr val="333333"/>
                </a:solidFill>
                <a:effectLst/>
              </a:rPr>
              <a:t>The more containers an organization has, the more time and resources it must spend managing them. </a:t>
            </a:r>
          </a:p>
          <a:p>
            <a:r>
              <a:rPr lang="en-US" sz="1800" b="0" i="0" dirty="0">
                <a:solidFill>
                  <a:srgbClr val="333333"/>
                </a:solidFill>
                <a:effectLst/>
              </a:rPr>
              <a:t>You could conceivably upgrade 25 containers manually, but it would take a considerable amount of time. </a:t>
            </a:r>
          </a:p>
          <a:p>
            <a:r>
              <a:rPr lang="en-US" sz="1800" b="0" i="0" dirty="0">
                <a:solidFill>
                  <a:srgbClr val="333333"/>
                </a:solidFill>
                <a:effectLst/>
              </a:rPr>
              <a:t>Container orchestration can perform this and other critical life cycle management tasks in a fraction of the time and with little human intervention.</a:t>
            </a:r>
          </a:p>
          <a:p>
            <a:r>
              <a:rPr lang="en-US" sz="1800" b="0" i="0" dirty="0">
                <a:solidFill>
                  <a:srgbClr val="333333"/>
                </a:solidFill>
                <a:effectLst/>
              </a:rPr>
              <a:t>Container orchestration tools provide a framework for managing containers and microservices architecture at scale.</a:t>
            </a:r>
          </a:p>
          <a:p>
            <a:r>
              <a:rPr lang="en-IN" sz="1800" dirty="0"/>
              <a:t>Some popular options are Kubernetes, Docker Swarm, and Apache Mesos.</a:t>
            </a:r>
            <a:endParaRPr lang="en-US" sz="1800" dirty="0"/>
          </a:p>
        </p:txBody>
      </p:sp>
    </p:spTree>
    <p:extLst>
      <p:ext uri="{BB962C8B-B14F-4D97-AF65-F5344CB8AC3E}">
        <p14:creationId xmlns:p14="http://schemas.microsoft.com/office/powerpoint/2010/main" val="333355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DC6B-4826-CAE4-9B66-D0B5D91BE39F}"/>
              </a:ext>
            </a:extLst>
          </p:cNvPr>
          <p:cNvSpPr>
            <a:spLocks noGrp="1"/>
          </p:cNvSpPr>
          <p:nvPr>
            <p:ph type="title"/>
          </p:nvPr>
        </p:nvSpPr>
        <p:spPr>
          <a:xfrm>
            <a:off x="581192" y="702156"/>
            <a:ext cx="11029616" cy="615200"/>
          </a:xfrm>
        </p:spPr>
        <p:txBody>
          <a:bodyPr/>
          <a:lstStyle/>
          <a:p>
            <a:r>
              <a:rPr lang="en-US" dirty="0"/>
              <a:t>KUBERNETES</a:t>
            </a:r>
          </a:p>
        </p:txBody>
      </p:sp>
      <p:sp>
        <p:nvSpPr>
          <p:cNvPr id="3" name="Content Placeholder 2">
            <a:extLst>
              <a:ext uri="{FF2B5EF4-FFF2-40B4-BE49-F238E27FC236}">
                <a16:creationId xmlns:a16="http://schemas.microsoft.com/office/drawing/2014/main" id="{CAC588C5-FFC3-D88A-BDCE-AD91B815844F}"/>
              </a:ext>
            </a:extLst>
          </p:cNvPr>
          <p:cNvSpPr>
            <a:spLocks noGrp="1"/>
          </p:cNvSpPr>
          <p:nvPr>
            <p:ph idx="1"/>
          </p:nvPr>
        </p:nvSpPr>
        <p:spPr>
          <a:xfrm>
            <a:off x="581192" y="1549831"/>
            <a:ext cx="11029615" cy="4425519"/>
          </a:xfrm>
        </p:spPr>
        <p:txBody>
          <a:bodyPr/>
          <a:lstStyle/>
          <a:p>
            <a:r>
              <a:rPr lang="en-US" dirty="0"/>
              <a:t>Kubernetes (sometimes referred to as K8s) is a popular open source platform that orchestrates container runtime systems across a cluster of networked resources.</a:t>
            </a:r>
          </a:p>
          <a:p>
            <a:r>
              <a:rPr lang="en-IN" dirty="0"/>
              <a:t>Kubernetes orchestration allows you to build application services that span multiple containers, schedule containers across a cluster, scale those containers, and manage their health over time</a:t>
            </a:r>
          </a:p>
          <a:p>
            <a:r>
              <a:rPr lang="en-IN" dirty="0"/>
              <a:t>Kubernetes gives you the platform to easily and efficiently manage those clusters. </a:t>
            </a:r>
          </a:p>
          <a:p>
            <a:r>
              <a:rPr lang="en-IN" dirty="0"/>
              <a:t>Eliminates many of the manual processes involved in deploying and scaling containerized applications.</a:t>
            </a:r>
          </a:p>
          <a:p>
            <a:r>
              <a:rPr lang="en-IN" dirty="0"/>
              <a:t>Bundles a set of containers into a group that it manages on the same machine to reduce network overhead and increase resource usage efficiency.</a:t>
            </a:r>
          </a:p>
          <a:p>
            <a:r>
              <a:rPr lang="en-US" dirty="0"/>
              <a:t>Kubernetes is a critical tool for building robust DevOps CI/CD pipelines.</a:t>
            </a:r>
          </a:p>
        </p:txBody>
      </p:sp>
    </p:spTree>
    <p:extLst>
      <p:ext uri="{BB962C8B-B14F-4D97-AF65-F5344CB8AC3E}">
        <p14:creationId xmlns:p14="http://schemas.microsoft.com/office/powerpoint/2010/main" val="3855993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7306-6018-FFFD-84B4-8F069E5895EE}"/>
              </a:ext>
            </a:extLst>
          </p:cNvPr>
          <p:cNvSpPr>
            <a:spLocks noGrp="1"/>
          </p:cNvSpPr>
          <p:nvPr>
            <p:ph type="title"/>
          </p:nvPr>
        </p:nvSpPr>
        <p:spPr>
          <a:xfrm>
            <a:off x="581192" y="702156"/>
            <a:ext cx="11029616" cy="940664"/>
          </a:xfrm>
        </p:spPr>
        <p:txBody>
          <a:bodyPr>
            <a:normAutofit fontScale="90000"/>
          </a:bodyPr>
          <a:lstStyle/>
          <a:p>
            <a:r>
              <a:rPr lang="en-IN" b="1" dirty="0"/>
              <a:t>Kubernetes benefits </a:t>
            </a:r>
            <a:br>
              <a:rPr lang="en-IN" b="1" dirty="0"/>
            </a:br>
            <a:endParaRPr lang="en-US" dirty="0"/>
          </a:p>
        </p:txBody>
      </p:sp>
      <p:sp>
        <p:nvSpPr>
          <p:cNvPr id="3" name="Content Placeholder 2">
            <a:extLst>
              <a:ext uri="{FF2B5EF4-FFF2-40B4-BE49-F238E27FC236}">
                <a16:creationId xmlns:a16="http://schemas.microsoft.com/office/drawing/2014/main" id="{857958B0-B2DD-B1D6-807A-FBD775143C83}"/>
              </a:ext>
            </a:extLst>
          </p:cNvPr>
          <p:cNvSpPr>
            <a:spLocks noGrp="1"/>
          </p:cNvSpPr>
          <p:nvPr>
            <p:ph idx="1"/>
          </p:nvPr>
        </p:nvSpPr>
        <p:spPr>
          <a:xfrm>
            <a:off x="581192" y="1534332"/>
            <a:ext cx="11029615" cy="4441018"/>
          </a:xfrm>
        </p:spPr>
        <p:txBody>
          <a:bodyPr/>
          <a:lstStyle/>
          <a:p>
            <a:r>
              <a:rPr lang="en-IN" b="1" dirty="0"/>
              <a:t>Automated operations </a:t>
            </a:r>
            <a:br>
              <a:rPr lang="en-IN" b="1" dirty="0"/>
            </a:br>
            <a:r>
              <a:rPr lang="en-IN" dirty="0"/>
              <a:t>Kubernetes comes with a powerful API and command line tool, called </a:t>
            </a:r>
            <a:r>
              <a:rPr lang="en-IN" dirty="0" err="1"/>
              <a:t>kubectl</a:t>
            </a:r>
            <a:r>
              <a:rPr lang="en-IN" dirty="0"/>
              <a:t>, which handles a bulk of the heavy lifting that goes into container management by allowing you to automate your operations. </a:t>
            </a:r>
          </a:p>
          <a:p>
            <a:r>
              <a:rPr lang="en-IN" b="1" dirty="0"/>
              <a:t>Infrastructure abstraction </a:t>
            </a:r>
            <a:br>
              <a:rPr lang="en-IN" b="1" dirty="0"/>
            </a:br>
            <a:r>
              <a:rPr lang="en-IN" dirty="0"/>
              <a:t>Kubernetes manages the resources made available to it on your behalf. </a:t>
            </a:r>
          </a:p>
          <a:p>
            <a:r>
              <a:rPr lang="en-IN" b="1" dirty="0"/>
              <a:t>Service health monitoring </a:t>
            </a:r>
            <a:br>
              <a:rPr lang="en-IN" b="1" dirty="0"/>
            </a:br>
            <a:r>
              <a:rPr lang="en-IN" dirty="0"/>
              <a:t>Kubernetes monitors the running environment and compares it against the desired state. It performs automated health checks on services and restarts containers that have failed or stopped. </a:t>
            </a:r>
          </a:p>
          <a:p>
            <a:r>
              <a:rPr lang="en-IN" dirty="0"/>
              <a:t>Schedules and automates container-related tasks throughout the application lifecycle </a:t>
            </a:r>
            <a:br>
              <a:rPr lang="en-IN" dirty="0"/>
            </a:br>
            <a:r>
              <a:rPr lang="en-IN" dirty="0"/>
              <a:t>-- </a:t>
            </a:r>
            <a:r>
              <a:rPr lang="en-IN" b="1" dirty="0"/>
              <a:t>Deployment , Rollouts, Service discovery, Storage provisioning, Load balancing, Autoscaling, Self-healing for high availability</a:t>
            </a:r>
            <a:endParaRPr lang="en-IN" dirty="0"/>
          </a:p>
          <a:p>
            <a:endParaRPr lang="en-US" dirty="0"/>
          </a:p>
        </p:txBody>
      </p:sp>
    </p:spTree>
    <p:extLst>
      <p:ext uri="{BB962C8B-B14F-4D97-AF65-F5344CB8AC3E}">
        <p14:creationId xmlns:p14="http://schemas.microsoft.com/office/powerpoint/2010/main" val="427133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530C7-062B-C987-D0A1-64212C7C4790}"/>
              </a:ext>
            </a:extLst>
          </p:cNvPr>
          <p:cNvSpPr>
            <a:spLocks noGrp="1"/>
          </p:cNvSpPr>
          <p:nvPr>
            <p:ph type="title"/>
          </p:nvPr>
        </p:nvSpPr>
        <p:spPr>
          <a:xfrm>
            <a:off x="581192" y="702156"/>
            <a:ext cx="11029616" cy="677193"/>
          </a:xfrm>
        </p:spPr>
        <p:txBody>
          <a:bodyPr/>
          <a:lstStyle/>
          <a:p>
            <a:r>
              <a:rPr lang="en-IN" dirty="0"/>
              <a:t>Kubernetes architecture </a:t>
            </a:r>
            <a:endParaRPr lang="en-US" dirty="0"/>
          </a:p>
        </p:txBody>
      </p:sp>
      <p:sp>
        <p:nvSpPr>
          <p:cNvPr id="6" name="Content Placeholder 5">
            <a:extLst>
              <a:ext uri="{FF2B5EF4-FFF2-40B4-BE49-F238E27FC236}">
                <a16:creationId xmlns:a16="http://schemas.microsoft.com/office/drawing/2014/main" id="{16E45DCE-081D-F3F8-A992-57D25A9A7BB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0D101CC4-AF37-F3AD-CFE4-B1054CF08095}"/>
              </a:ext>
            </a:extLst>
          </p:cNvPr>
          <p:cNvPicPr>
            <a:picLocks noChangeAspect="1"/>
          </p:cNvPicPr>
          <p:nvPr/>
        </p:nvPicPr>
        <p:blipFill>
          <a:blip r:embed="rId3"/>
          <a:stretch>
            <a:fillRect/>
          </a:stretch>
        </p:blipFill>
        <p:spPr>
          <a:xfrm>
            <a:off x="2209799" y="1510804"/>
            <a:ext cx="7772400" cy="4859280"/>
          </a:xfrm>
          <a:prstGeom prst="rect">
            <a:avLst/>
          </a:prstGeom>
        </p:spPr>
      </p:pic>
    </p:spTree>
    <p:extLst>
      <p:ext uri="{BB962C8B-B14F-4D97-AF65-F5344CB8AC3E}">
        <p14:creationId xmlns:p14="http://schemas.microsoft.com/office/powerpoint/2010/main" val="1345799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73E0-8B94-A631-1493-792F23455139}"/>
              </a:ext>
            </a:extLst>
          </p:cNvPr>
          <p:cNvSpPr>
            <a:spLocks noGrp="1"/>
          </p:cNvSpPr>
          <p:nvPr>
            <p:ph type="title"/>
          </p:nvPr>
        </p:nvSpPr>
        <p:spPr>
          <a:xfrm>
            <a:off x="581192" y="702156"/>
            <a:ext cx="11029616" cy="971661"/>
          </a:xfrm>
        </p:spPr>
        <p:txBody>
          <a:bodyPr/>
          <a:lstStyle/>
          <a:p>
            <a:r>
              <a:rPr lang="en-IN" b="1" dirty="0"/>
              <a:t>Kubernetes - Master Components</a:t>
            </a:r>
            <a:br>
              <a:rPr lang="en-IN" b="1" dirty="0"/>
            </a:br>
            <a:endParaRPr lang="en-US" dirty="0"/>
          </a:p>
        </p:txBody>
      </p:sp>
      <p:sp>
        <p:nvSpPr>
          <p:cNvPr id="3" name="Content Placeholder 2">
            <a:extLst>
              <a:ext uri="{FF2B5EF4-FFF2-40B4-BE49-F238E27FC236}">
                <a16:creationId xmlns:a16="http://schemas.microsoft.com/office/drawing/2014/main" id="{E7C9242D-C2EC-89B0-B41D-40E683EB6FF5}"/>
              </a:ext>
            </a:extLst>
          </p:cNvPr>
          <p:cNvSpPr>
            <a:spLocks noGrp="1"/>
          </p:cNvSpPr>
          <p:nvPr>
            <p:ph idx="1"/>
          </p:nvPr>
        </p:nvSpPr>
        <p:spPr>
          <a:xfrm>
            <a:off x="581192" y="1518834"/>
            <a:ext cx="11029615" cy="4456516"/>
          </a:xfrm>
        </p:spPr>
        <p:txBody>
          <a:bodyPr>
            <a:normAutofit/>
          </a:bodyPr>
          <a:lstStyle/>
          <a:p>
            <a:r>
              <a:rPr lang="en-IN" b="1" dirty="0" err="1"/>
              <a:t>Etcd</a:t>
            </a:r>
            <a:br>
              <a:rPr lang="en-IN" b="1" dirty="0"/>
            </a:br>
            <a:r>
              <a:rPr lang="en-IN" dirty="0"/>
              <a:t>The distributed key-value store that maintains details about how Kubernetes needs to be configured.</a:t>
            </a:r>
          </a:p>
          <a:p>
            <a:r>
              <a:rPr lang="en-IN" b="1" dirty="0"/>
              <a:t>API Server</a:t>
            </a:r>
            <a:br>
              <a:rPr lang="en-IN" b="1" dirty="0"/>
            </a:br>
            <a:r>
              <a:rPr lang="en-IN" b="1" dirty="0"/>
              <a:t>T</a:t>
            </a:r>
            <a:r>
              <a:rPr lang="en-IN" dirty="0"/>
              <a:t>he front end of the cluster and the bridge between various components, delivering commands and maintaining cluster health</a:t>
            </a:r>
          </a:p>
          <a:p>
            <a:r>
              <a:rPr lang="en-IN" b="1" dirty="0"/>
              <a:t>Controller Manager</a:t>
            </a:r>
            <a:br>
              <a:rPr lang="en-IN" b="1" dirty="0"/>
            </a:br>
            <a:r>
              <a:rPr lang="en-IN" dirty="0"/>
              <a:t>This ensures the cluster is operating as expected, tracks available capacity and oversees the various controllers that determine how pods are spun up/down and rolled out.</a:t>
            </a:r>
            <a:endParaRPr lang="en-IN" b="1" dirty="0"/>
          </a:p>
          <a:p>
            <a:r>
              <a:rPr lang="en-IN" b="1" dirty="0"/>
              <a:t>Scheduler</a:t>
            </a:r>
            <a:br>
              <a:rPr lang="en-IN" b="1" dirty="0"/>
            </a:br>
            <a:r>
              <a:rPr lang="en-IN" dirty="0"/>
              <a:t>This component assigns newly formed pods to a node and assigns workloads to specific nodes in the cluster.</a:t>
            </a:r>
            <a:endParaRPr lang="en-IN" b="1" dirty="0"/>
          </a:p>
        </p:txBody>
      </p:sp>
    </p:spTree>
    <p:extLst>
      <p:ext uri="{BB962C8B-B14F-4D97-AF65-F5344CB8AC3E}">
        <p14:creationId xmlns:p14="http://schemas.microsoft.com/office/powerpoint/2010/main" val="149876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97C6C-5248-C3B1-0E92-F1508C76BD84}"/>
              </a:ext>
            </a:extLst>
          </p:cNvPr>
          <p:cNvSpPr>
            <a:spLocks noGrp="1"/>
          </p:cNvSpPr>
          <p:nvPr>
            <p:ph type="title"/>
          </p:nvPr>
        </p:nvSpPr>
        <p:spPr>
          <a:xfrm>
            <a:off x="581192" y="702156"/>
            <a:ext cx="11029616" cy="739186"/>
          </a:xfrm>
        </p:spPr>
        <p:txBody>
          <a:bodyPr/>
          <a:lstStyle/>
          <a:p>
            <a:r>
              <a:rPr lang="en-IN" b="1" dirty="0"/>
              <a:t>Kubernetes - NODE Components</a:t>
            </a:r>
            <a:endParaRPr lang="en-US" dirty="0"/>
          </a:p>
        </p:txBody>
      </p:sp>
      <p:sp>
        <p:nvSpPr>
          <p:cNvPr id="3" name="Content Placeholder 2">
            <a:extLst>
              <a:ext uri="{FF2B5EF4-FFF2-40B4-BE49-F238E27FC236}">
                <a16:creationId xmlns:a16="http://schemas.microsoft.com/office/drawing/2014/main" id="{476F7D3A-DA62-E9AD-06A3-66FBAE59BF93}"/>
              </a:ext>
            </a:extLst>
          </p:cNvPr>
          <p:cNvSpPr>
            <a:spLocks noGrp="1"/>
          </p:cNvSpPr>
          <p:nvPr>
            <p:ph idx="1"/>
          </p:nvPr>
        </p:nvSpPr>
        <p:spPr/>
        <p:txBody>
          <a:bodyPr/>
          <a:lstStyle/>
          <a:p>
            <a:r>
              <a:rPr lang="en-IN" b="1" dirty="0"/>
              <a:t>Docker</a:t>
            </a:r>
            <a:r>
              <a:rPr lang="en-IN" dirty="0"/>
              <a:t> </a:t>
            </a:r>
            <a:br>
              <a:rPr lang="en-IN" dirty="0"/>
            </a:br>
            <a:r>
              <a:rPr lang="en-IN" dirty="0"/>
              <a:t>Helps in running the encapsulated application containers in a relatively isolated but lightweight operating environment.</a:t>
            </a:r>
          </a:p>
          <a:p>
            <a:r>
              <a:rPr lang="en-US" b="1" dirty="0"/>
              <a:t>Pods</a:t>
            </a:r>
            <a:r>
              <a:rPr lang="en-US" dirty="0"/>
              <a:t> </a:t>
            </a:r>
            <a:br>
              <a:rPr lang="en-US" dirty="0"/>
            </a:br>
            <a:r>
              <a:rPr lang="en-IN" dirty="0"/>
              <a:t>Groups of one or more containers and the smallest objects in Kubernetes architecture.</a:t>
            </a:r>
            <a:br>
              <a:rPr lang="en-IN" dirty="0"/>
            </a:br>
            <a:r>
              <a:rPr lang="en-IN" dirty="0"/>
              <a:t>Each pod represents a single instance of an application in Kubernetes</a:t>
            </a:r>
          </a:p>
          <a:p>
            <a:r>
              <a:rPr lang="en-IN" b="1" dirty="0" err="1"/>
              <a:t>Kubelet</a:t>
            </a:r>
            <a:r>
              <a:rPr lang="en-IN" b="1" dirty="0"/>
              <a:t> Service</a:t>
            </a:r>
            <a:br>
              <a:rPr lang="en-IN" b="1" dirty="0"/>
            </a:br>
            <a:r>
              <a:rPr lang="en-IN" b="1" dirty="0"/>
              <a:t>T</a:t>
            </a:r>
            <a:r>
              <a:rPr lang="en-IN" dirty="0"/>
              <a:t>his software agent executes orders from the master node and ensures the containers are running and healthy</a:t>
            </a:r>
          </a:p>
          <a:p>
            <a:r>
              <a:rPr lang="en-IN" b="1" dirty="0"/>
              <a:t>Kubernetes Proxy Service</a:t>
            </a:r>
            <a:br>
              <a:rPr lang="en-IN" b="1" dirty="0"/>
            </a:br>
            <a:r>
              <a:rPr lang="en-IN" dirty="0"/>
              <a:t>This service maintains network rules on nodes.</a:t>
            </a:r>
            <a:endParaRPr lang="en-IN" b="1" dirty="0"/>
          </a:p>
          <a:p>
            <a:endParaRPr lang="en-IN" dirty="0"/>
          </a:p>
          <a:p>
            <a:endParaRPr lang="en-US" dirty="0"/>
          </a:p>
        </p:txBody>
      </p:sp>
    </p:spTree>
    <p:extLst>
      <p:ext uri="{BB962C8B-B14F-4D97-AF65-F5344CB8AC3E}">
        <p14:creationId xmlns:p14="http://schemas.microsoft.com/office/powerpoint/2010/main" val="206384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B2E6-F960-F895-8582-8E8B36AE8127}"/>
              </a:ext>
            </a:extLst>
          </p:cNvPr>
          <p:cNvSpPr>
            <a:spLocks noGrp="1"/>
          </p:cNvSpPr>
          <p:nvPr>
            <p:ph type="title"/>
          </p:nvPr>
        </p:nvSpPr>
        <p:spPr>
          <a:xfrm>
            <a:off x="581192" y="702156"/>
            <a:ext cx="11029616" cy="537708"/>
          </a:xfrm>
        </p:spPr>
        <p:txBody>
          <a:bodyPr/>
          <a:lstStyle/>
          <a:p>
            <a:r>
              <a:rPr lang="en-US" dirty="0"/>
              <a:t>ADD ONS</a:t>
            </a:r>
          </a:p>
        </p:txBody>
      </p:sp>
      <p:sp>
        <p:nvSpPr>
          <p:cNvPr id="3" name="Content Placeholder 2">
            <a:extLst>
              <a:ext uri="{FF2B5EF4-FFF2-40B4-BE49-F238E27FC236}">
                <a16:creationId xmlns:a16="http://schemas.microsoft.com/office/drawing/2014/main" id="{F635F80D-8E12-CD46-75BD-1AFFEE8BADE9}"/>
              </a:ext>
            </a:extLst>
          </p:cNvPr>
          <p:cNvSpPr>
            <a:spLocks noGrp="1"/>
          </p:cNvSpPr>
          <p:nvPr>
            <p:ph idx="1"/>
          </p:nvPr>
        </p:nvSpPr>
        <p:spPr>
          <a:xfrm>
            <a:off x="581192" y="1611824"/>
            <a:ext cx="11029615" cy="4363526"/>
          </a:xfrm>
        </p:spPr>
        <p:txBody>
          <a:bodyPr>
            <a:normAutofit/>
          </a:bodyPr>
          <a:lstStyle/>
          <a:p>
            <a:r>
              <a:rPr lang="en-IN" b="1" dirty="0"/>
              <a:t>Web UI (Dashboard)</a:t>
            </a:r>
            <a:r>
              <a:rPr lang="en-IN" b="1" dirty="0">
                <a:effectLst/>
                <a:hlinkClick r:id="rId2"/>
              </a:rPr>
              <a:t> </a:t>
            </a:r>
            <a:endParaRPr lang="en-IN" b="1" dirty="0"/>
          </a:p>
          <a:p>
            <a:pPr marL="0" indent="0">
              <a:buNone/>
            </a:pPr>
            <a:r>
              <a:rPr lang="en-IN" dirty="0">
                <a:hlinkClick r:id="rId3"/>
              </a:rPr>
              <a:t>       Dashboard</a:t>
            </a:r>
            <a:r>
              <a:rPr lang="en-IN" dirty="0"/>
              <a:t> is a general purpose, web-based UI for Kubernetes clusters. It allows users to manage and troubleshoot applications running in the cluster, as well as the cluster itself.</a:t>
            </a:r>
          </a:p>
          <a:p>
            <a:r>
              <a:rPr lang="en-IN" b="1" dirty="0"/>
              <a:t>Container Resource Monitoring</a:t>
            </a:r>
            <a:r>
              <a:rPr lang="en-IN" b="1" dirty="0">
                <a:effectLst/>
                <a:hlinkClick r:id="rId4"/>
              </a:rPr>
              <a:t> </a:t>
            </a:r>
            <a:endParaRPr lang="en-IN" b="1" dirty="0">
              <a:effectLst/>
            </a:endParaRPr>
          </a:p>
          <a:p>
            <a:pPr marL="0" indent="0">
              <a:buNone/>
            </a:pPr>
            <a:r>
              <a:rPr lang="en-IN" dirty="0">
                <a:hlinkClick r:id="rId5"/>
              </a:rPr>
              <a:t>Container Resource Monitoring</a:t>
            </a:r>
            <a:r>
              <a:rPr lang="en-IN" dirty="0"/>
              <a:t> records generic time-series metrics about containers in a central database, and provides a UI for browsing that data.</a:t>
            </a:r>
          </a:p>
          <a:p>
            <a:r>
              <a:rPr lang="en-IN" b="1" dirty="0"/>
              <a:t>Cluster-level Logging</a:t>
            </a:r>
          </a:p>
          <a:p>
            <a:pPr marL="0" indent="0">
              <a:buNone/>
            </a:pPr>
            <a:r>
              <a:rPr lang="en-IN" dirty="0"/>
              <a:t>A </a:t>
            </a:r>
            <a:r>
              <a:rPr lang="en-IN" dirty="0">
                <a:hlinkClick r:id="rId6"/>
              </a:rPr>
              <a:t>cluster-level logging</a:t>
            </a:r>
            <a:r>
              <a:rPr lang="en-IN" dirty="0"/>
              <a:t> mechanism is responsible for saving container logs to a central log store with search/browsing interface.</a:t>
            </a:r>
          </a:p>
          <a:p>
            <a:pPr marL="0" indent="0">
              <a:buNone/>
            </a:pPr>
            <a:endParaRPr lang="en-IN" b="1" dirty="0"/>
          </a:p>
          <a:p>
            <a:endParaRPr lang="en-US" dirty="0"/>
          </a:p>
        </p:txBody>
      </p:sp>
    </p:spTree>
    <p:extLst>
      <p:ext uri="{BB962C8B-B14F-4D97-AF65-F5344CB8AC3E}">
        <p14:creationId xmlns:p14="http://schemas.microsoft.com/office/powerpoint/2010/main" val="2778647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1">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74D0495-8EEA-F205-3B88-F3F263E721E1}"/>
              </a:ext>
            </a:extLst>
          </p:cNvPr>
          <p:cNvSpPr>
            <a:spLocks noGrp="1"/>
          </p:cNvSpPr>
          <p:nvPr>
            <p:ph type="title"/>
          </p:nvPr>
        </p:nvSpPr>
        <p:spPr>
          <a:xfrm>
            <a:off x="609906" y="702155"/>
            <a:ext cx="3568661" cy="1269713"/>
          </a:xfrm>
        </p:spPr>
        <p:txBody>
          <a:bodyPr>
            <a:normAutofit/>
          </a:bodyPr>
          <a:lstStyle/>
          <a:p>
            <a:r>
              <a:rPr lang="en-US"/>
              <a:t>IMages</a:t>
            </a:r>
          </a:p>
        </p:txBody>
      </p:sp>
      <p:sp>
        <p:nvSpPr>
          <p:cNvPr id="31" name="Rectangle 23">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B08C296-9249-D110-E6A2-AC8353CBA019}"/>
              </a:ext>
            </a:extLst>
          </p:cNvPr>
          <p:cNvSpPr>
            <a:spLocks noGrp="1"/>
          </p:cNvSpPr>
          <p:nvPr>
            <p:ph idx="1"/>
          </p:nvPr>
        </p:nvSpPr>
        <p:spPr>
          <a:xfrm>
            <a:off x="609906" y="2340864"/>
            <a:ext cx="3568661" cy="3634486"/>
          </a:xfrm>
        </p:spPr>
        <p:txBody>
          <a:bodyPr>
            <a:normAutofit/>
          </a:bodyPr>
          <a:lstStyle/>
          <a:p>
            <a:r>
              <a:rPr lang="en-IN" sz="1600"/>
              <a:t>Images are the key building blocks of Containerized Infrastructure.</a:t>
            </a:r>
          </a:p>
          <a:p>
            <a:r>
              <a:rPr lang="en-IN" sz="1600"/>
              <a:t>Each container in a pod has its Docker image running inside it.</a:t>
            </a:r>
          </a:p>
          <a:p>
            <a:r>
              <a:rPr lang="en-IN" sz="1600"/>
              <a:t>Create a container image of your application and push it to a registry before referring to it in a Pod</a:t>
            </a:r>
          </a:p>
          <a:p>
            <a:r>
              <a:rPr lang="en-IN" sz="1600"/>
              <a:t>The configuration file has a field to define the image name, which we are planning to pull from the registry.</a:t>
            </a:r>
            <a:endParaRPr lang="en-US" sz="1600"/>
          </a:p>
        </p:txBody>
      </p:sp>
      <p:pic>
        <p:nvPicPr>
          <p:cNvPr id="4" name="Picture 3">
            <a:extLst>
              <a:ext uri="{FF2B5EF4-FFF2-40B4-BE49-F238E27FC236}">
                <a16:creationId xmlns:a16="http://schemas.microsoft.com/office/drawing/2014/main" id="{7EEAC370-7B96-B437-D6E2-D15A52D216CD}"/>
              </a:ext>
            </a:extLst>
          </p:cNvPr>
          <p:cNvPicPr>
            <a:picLocks noChangeAspect="1"/>
          </p:cNvPicPr>
          <p:nvPr/>
        </p:nvPicPr>
        <p:blipFill>
          <a:blip r:embed="rId2"/>
          <a:stretch>
            <a:fillRect/>
          </a:stretch>
        </p:blipFill>
        <p:spPr>
          <a:xfrm>
            <a:off x="4654296" y="1915927"/>
            <a:ext cx="6735272" cy="2845651"/>
          </a:xfrm>
          <a:prstGeom prst="rect">
            <a:avLst/>
          </a:prstGeom>
        </p:spPr>
      </p:pic>
    </p:spTree>
    <p:extLst>
      <p:ext uri="{BB962C8B-B14F-4D97-AF65-F5344CB8AC3E}">
        <p14:creationId xmlns:p14="http://schemas.microsoft.com/office/powerpoint/2010/main" val="3739378073"/>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12452</TotalTime>
  <Words>1259</Words>
  <Application>Microsoft Macintosh PowerPoint</Application>
  <PresentationFormat>Widescreen</PresentationFormat>
  <Paragraphs>62</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Franklin Gothic Book</vt:lpstr>
      <vt:lpstr>Franklin Gothic Demi</vt:lpstr>
      <vt:lpstr>Gill Sans MT</vt:lpstr>
      <vt:lpstr>Wingdings</vt:lpstr>
      <vt:lpstr>Wingdings 2</vt:lpstr>
      <vt:lpstr>DividendVTI</vt:lpstr>
      <vt:lpstr>KUBERNETES</vt:lpstr>
      <vt:lpstr>container orchestration </vt:lpstr>
      <vt:lpstr>KUBERNETES</vt:lpstr>
      <vt:lpstr>Kubernetes benefits  </vt:lpstr>
      <vt:lpstr>Kubernetes architecture </vt:lpstr>
      <vt:lpstr>Kubernetes - Master Components </vt:lpstr>
      <vt:lpstr>Kubernetes - NODE Components</vt:lpstr>
      <vt:lpstr>ADD ONS</vt:lpstr>
      <vt:lpstr>IMages</vt:lpstr>
      <vt:lpstr>Pod Lifecycle </vt:lpstr>
      <vt:lpstr>PowerPoint Presentation</vt:lpstr>
      <vt:lpstr>Horizontal Pod Autoscaling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Applications Web Services Security</dc:title>
  <dc:creator>Sridevi JP</dc:creator>
  <cp:lastModifiedBy>Sridevi Jp Rao</cp:lastModifiedBy>
  <cp:revision>213</cp:revision>
  <dcterms:created xsi:type="dcterms:W3CDTF">2023-01-13T10:10:15Z</dcterms:created>
  <dcterms:modified xsi:type="dcterms:W3CDTF">2023-02-26T17:24:18Z</dcterms:modified>
</cp:coreProperties>
</file>