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5"/>
  </p:notesMasterIdLst>
  <p:sldIdLst>
    <p:sldId id="304" r:id="rId2"/>
    <p:sldId id="257" r:id="rId3"/>
    <p:sldId id="301" r:id="rId4"/>
    <p:sldId id="259" r:id="rId5"/>
    <p:sldId id="258" r:id="rId6"/>
    <p:sldId id="303" r:id="rId7"/>
    <p:sldId id="305" r:id="rId8"/>
    <p:sldId id="306" r:id="rId9"/>
    <p:sldId id="307"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5"/>
    <p:restoredTop sz="75154"/>
  </p:normalViewPr>
  <p:slideViewPr>
    <p:cSldViewPr snapToGrid="0">
      <p:cViewPr varScale="1">
        <p:scale>
          <a:sx n="82" d="100"/>
          <a:sy n="82" d="100"/>
        </p:scale>
        <p:origin x="1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BC9A-2CD7-D145-99AD-8B63C777FEA2}" type="datetimeFigureOut">
              <a:rPr lang="en-US" smtClean="0"/>
              <a:t>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29AA5-8506-D34E-8501-2EB8C03AE650}" type="slidenum">
              <a:rPr lang="en-US" smtClean="0"/>
              <a:t>‹#›</a:t>
            </a:fld>
            <a:endParaRPr lang="en-US"/>
          </a:p>
        </p:txBody>
      </p:sp>
    </p:spTree>
    <p:extLst>
      <p:ext uri="{BB962C8B-B14F-4D97-AF65-F5344CB8AC3E}">
        <p14:creationId xmlns:p14="http://schemas.microsoft.com/office/powerpoint/2010/main" val="3439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4</a:t>
            </a:fld>
            <a:endParaRPr lang="en-US"/>
          </a:p>
        </p:txBody>
      </p:sp>
    </p:spTree>
    <p:extLst>
      <p:ext uri="{BB962C8B-B14F-4D97-AF65-F5344CB8AC3E}">
        <p14:creationId xmlns:p14="http://schemas.microsoft.com/office/powerpoint/2010/main" val="137059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5</a:t>
            </a:fld>
            <a:endParaRPr lang="en-US"/>
          </a:p>
        </p:txBody>
      </p:sp>
    </p:spTree>
    <p:extLst>
      <p:ext uri="{BB962C8B-B14F-4D97-AF65-F5344CB8AC3E}">
        <p14:creationId xmlns:p14="http://schemas.microsoft.com/office/powerpoint/2010/main" val="88799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8</a:t>
            </a:fld>
            <a:endParaRPr lang="en-US"/>
          </a:p>
        </p:txBody>
      </p:sp>
    </p:spTree>
    <p:extLst>
      <p:ext uri="{BB962C8B-B14F-4D97-AF65-F5344CB8AC3E}">
        <p14:creationId xmlns:p14="http://schemas.microsoft.com/office/powerpoint/2010/main" val="3438956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A29AA5-8506-D34E-8501-2EB8C03AE650}" type="slidenum">
              <a:rPr lang="en-US" smtClean="0"/>
              <a:t>11</a:t>
            </a:fld>
            <a:endParaRPr lang="en-US"/>
          </a:p>
        </p:txBody>
      </p:sp>
    </p:spTree>
    <p:extLst>
      <p:ext uri="{BB962C8B-B14F-4D97-AF65-F5344CB8AC3E}">
        <p14:creationId xmlns:p14="http://schemas.microsoft.com/office/powerpoint/2010/main" val="3207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06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71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960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28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098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00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95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63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369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158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210245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ongoosejs.com/docs/document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3121-3EFF-DC00-D533-FB471BC2FF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7FF4BA-C84F-4883-3C62-4F235312CA6C}"/>
              </a:ext>
            </a:extLst>
          </p:cNvPr>
          <p:cNvSpPr>
            <a:spLocks noGrp="1"/>
          </p:cNvSpPr>
          <p:nvPr>
            <p:ph idx="1"/>
          </p:nvPr>
        </p:nvSpPr>
        <p:spPr/>
        <p:txBody>
          <a:bodyPr>
            <a:normAutofit/>
          </a:bodyPr>
          <a:lstStyle/>
          <a:p>
            <a:pPr marL="0" indent="0">
              <a:buNone/>
            </a:pPr>
            <a:r>
              <a:rPr lang="en-US" sz="4800" dirty="0"/>
              <a:t>               OBJECT DATA MAPPER</a:t>
            </a:r>
          </a:p>
        </p:txBody>
      </p:sp>
    </p:spTree>
    <p:extLst>
      <p:ext uri="{BB962C8B-B14F-4D97-AF65-F5344CB8AC3E}">
        <p14:creationId xmlns:p14="http://schemas.microsoft.com/office/powerpoint/2010/main" val="327279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BC96-C6FE-5D25-F973-FB65EECA82BA}"/>
              </a:ext>
            </a:extLst>
          </p:cNvPr>
          <p:cNvSpPr>
            <a:spLocks noGrp="1"/>
          </p:cNvSpPr>
          <p:nvPr>
            <p:ph type="title"/>
          </p:nvPr>
        </p:nvSpPr>
        <p:spPr>
          <a:xfrm>
            <a:off x="581192" y="702156"/>
            <a:ext cx="11029616" cy="599702"/>
          </a:xfrm>
        </p:spPr>
        <p:txBody>
          <a:bodyPr/>
          <a:lstStyle/>
          <a:p>
            <a:r>
              <a:rPr lang="en-US" dirty="0"/>
              <a:t>MONGOOSE MODEL</a:t>
            </a:r>
          </a:p>
        </p:txBody>
      </p:sp>
      <p:sp>
        <p:nvSpPr>
          <p:cNvPr id="3" name="Content Placeholder 2">
            <a:extLst>
              <a:ext uri="{FF2B5EF4-FFF2-40B4-BE49-F238E27FC236}">
                <a16:creationId xmlns:a16="http://schemas.microsoft.com/office/drawing/2014/main" id="{3814B6D2-2FD6-0BA5-16AF-60FF51754850}"/>
              </a:ext>
            </a:extLst>
          </p:cNvPr>
          <p:cNvSpPr>
            <a:spLocks noGrp="1"/>
          </p:cNvSpPr>
          <p:nvPr>
            <p:ph idx="1"/>
          </p:nvPr>
        </p:nvSpPr>
        <p:spPr>
          <a:xfrm>
            <a:off x="581192" y="1456841"/>
            <a:ext cx="11029615" cy="4518509"/>
          </a:xfrm>
        </p:spPr>
        <p:txBody>
          <a:bodyPr>
            <a:normAutofit/>
          </a:bodyPr>
          <a:lstStyle/>
          <a:p>
            <a:r>
              <a:rPr lang="en-IN" dirty="0"/>
              <a:t>A Mongoose model is a wrapper on the Mongoose schema</a:t>
            </a:r>
          </a:p>
          <a:p>
            <a:r>
              <a:rPr lang="en-IN" dirty="0"/>
              <a:t>Derive a custom schema from Mongoose’s Schema and compile the schema to a model.</a:t>
            </a:r>
          </a:p>
          <a:p>
            <a:r>
              <a:rPr lang="en-IN" dirty="0"/>
              <a:t>Mongoose model provides an interface to the database for creating, querying, updating, deleting records, etc.</a:t>
            </a:r>
          </a:p>
          <a:p>
            <a:r>
              <a:rPr lang="en-IN" dirty="0"/>
              <a:t>Models are responsible for creating and reading documents from the underlying MongoDB database.</a:t>
            </a:r>
            <a:br>
              <a:rPr lang="en-IN" dirty="0"/>
            </a:br>
            <a:br>
              <a:rPr lang="en-IN" dirty="0"/>
            </a:br>
            <a:r>
              <a:rPr lang="en-IN" dirty="0"/>
              <a:t>We need to call the model constructor on the Mongoose instance and pass it the name of the collection and a reference to the schema definition.</a:t>
            </a:r>
            <a:br>
              <a:rPr lang="en-IN" dirty="0"/>
            </a:br>
            <a:br>
              <a:rPr lang="en-IN" dirty="0"/>
            </a:br>
            <a:endParaRPr lang="en-IN" dirty="0"/>
          </a:p>
          <a:p>
            <a:endParaRPr lang="en-IN" dirty="0"/>
          </a:p>
          <a:p>
            <a:r>
              <a:rPr lang="en-IN" dirty="0"/>
              <a:t>An instance of a model is called a </a:t>
            </a:r>
            <a:r>
              <a:rPr lang="en-IN" dirty="0">
                <a:hlinkClick r:id="rId2"/>
              </a:rPr>
              <a:t>document</a:t>
            </a:r>
            <a:r>
              <a:rPr lang="en-IN" dirty="0"/>
              <a:t>. Creating them and saving to the database is easy.</a:t>
            </a:r>
          </a:p>
          <a:p>
            <a:endParaRPr lang="en-IN" dirty="0"/>
          </a:p>
          <a:p>
            <a:endParaRPr lang="en-US" dirty="0"/>
          </a:p>
        </p:txBody>
      </p:sp>
      <p:pic>
        <p:nvPicPr>
          <p:cNvPr id="4" name="Picture 3">
            <a:extLst>
              <a:ext uri="{FF2B5EF4-FFF2-40B4-BE49-F238E27FC236}">
                <a16:creationId xmlns:a16="http://schemas.microsoft.com/office/drawing/2014/main" id="{F872713C-2D56-C06C-AF3D-F24BD9578203}"/>
              </a:ext>
            </a:extLst>
          </p:cNvPr>
          <p:cNvPicPr>
            <a:picLocks noChangeAspect="1"/>
          </p:cNvPicPr>
          <p:nvPr/>
        </p:nvPicPr>
        <p:blipFill>
          <a:blip r:embed="rId3"/>
          <a:stretch>
            <a:fillRect/>
          </a:stretch>
        </p:blipFill>
        <p:spPr>
          <a:xfrm>
            <a:off x="768457" y="3957521"/>
            <a:ext cx="7772400" cy="796585"/>
          </a:xfrm>
          <a:prstGeom prst="rect">
            <a:avLst/>
          </a:prstGeom>
        </p:spPr>
      </p:pic>
    </p:spTree>
    <p:extLst>
      <p:ext uri="{BB962C8B-B14F-4D97-AF65-F5344CB8AC3E}">
        <p14:creationId xmlns:p14="http://schemas.microsoft.com/office/powerpoint/2010/main" val="176711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0" name="Rectangle 2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1" name="Content Placeholder 20">
            <a:extLst>
              <a:ext uri="{FF2B5EF4-FFF2-40B4-BE49-F238E27FC236}">
                <a16:creationId xmlns:a16="http://schemas.microsoft.com/office/drawing/2014/main" id="{1C2391A4-A26A-0B9B-7E71-5CBEF61ECABC}"/>
              </a:ext>
            </a:extLst>
          </p:cNvPr>
          <p:cNvSpPr>
            <a:spLocks noGrp="1"/>
          </p:cNvSpPr>
          <p:nvPr>
            <p:ph idx="1"/>
          </p:nvPr>
        </p:nvSpPr>
        <p:spPr>
          <a:xfrm>
            <a:off x="671513" y="1009397"/>
            <a:ext cx="3123783" cy="5198570"/>
          </a:xfrm>
        </p:spPr>
        <p:txBody>
          <a:bodyPr anchor="t">
            <a:normAutofit/>
          </a:bodyPr>
          <a:lstStyle/>
          <a:p>
            <a:r>
              <a:rPr lang="en-US" dirty="0">
                <a:solidFill>
                  <a:schemeClr val="bg1">
                    <a:lumMod val="75000"/>
                    <a:lumOff val="25000"/>
                  </a:schemeClr>
                </a:solidFill>
              </a:rPr>
              <a:t>COMBINING ..</a:t>
            </a:r>
            <a:br>
              <a:rPr lang="en-US" dirty="0">
                <a:solidFill>
                  <a:schemeClr val="bg1">
                    <a:lumMod val="75000"/>
                    <a:lumOff val="25000"/>
                  </a:schemeClr>
                </a:solidFill>
              </a:rPr>
            </a:br>
            <a:br>
              <a:rPr lang="en-US" dirty="0">
                <a:solidFill>
                  <a:schemeClr val="bg1">
                    <a:lumMod val="75000"/>
                    <a:lumOff val="25000"/>
                  </a:schemeClr>
                </a:solidFill>
              </a:rPr>
            </a:br>
            <a:br>
              <a:rPr lang="en-US" dirty="0">
                <a:solidFill>
                  <a:schemeClr val="bg1">
                    <a:lumMod val="75000"/>
                    <a:lumOff val="25000"/>
                  </a:schemeClr>
                </a:solidFill>
              </a:rPr>
            </a:br>
            <a:r>
              <a:rPr lang="en-US" dirty="0">
                <a:solidFill>
                  <a:schemeClr val="bg1">
                    <a:lumMod val="75000"/>
                    <a:lumOff val="25000"/>
                  </a:schemeClr>
                </a:solidFill>
              </a:rPr>
              <a:t>validation function that will ensure that the value is a valid email address</a:t>
            </a:r>
          </a:p>
        </p:txBody>
      </p:sp>
      <p:pic>
        <p:nvPicPr>
          <p:cNvPr id="4" name="Content Placeholder 3">
            <a:extLst>
              <a:ext uri="{FF2B5EF4-FFF2-40B4-BE49-F238E27FC236}">
                <a16:creationId xmlns:a16="http://schemas.microsoft.com/office/drawing/2014/main" id="{3D1A64B1-D8FE-E433-256F-94DBB46A7BE1}"/>
              </a:ext>
            </a:extLst>
          </p:cNvPr>
          <p:cNvPicPr>
            <a:picLocks noChangeAspect="1"/>
          </p:cNvPicPr>
          <p:nvPr/>
        </p:nvPicPr>
        <p:blipFill rotWithShape="1">
          <a:blip r:embed="rId3"/>
          <a:srcRect r="16726" b="1"/>
          <a:stretch/>
        </p:blipFill>
        <p:spPr>
          <a:xfrm>
            <a:off x="4241830" y="601200"/>
            <a:ext cx="7503636" cy="5789365"/>
          </a:xfrm>
          <a:prstGeom prst="rect">
            <a:avLst/>
          </a:prstGeom>
        </p:spPr>
      </p:pic>
    </p:spTree>
    <p:extLst>
      <p:ext uri="{BB962C8B-B14F-4D97-AF65-F5344CB8AC3E}">
        <p14:creationId xmlns:p14="http://schemas.microsoft.com/office/powerpoint/2010/main" val="33616462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73C0-4510-F1F3-167A-38E0A1F13063}"/>
              </a:ext>
            </a:extLst>
          </p:cNvPr>
          <p:cNvSpPr>
            <a:spLocks noGrp="1"/>
          </p:cNvSpPr>
          <p:nvPr>
            <p:ph type="title"/>
          </p:nvPr>
        </p:nvSpPr>
        <p:spPr>
          <a:xfrm>
            <a:off x="581192" y="702156"/>
            <a:ext cx="11029616" cy="1126644"/>
          </a:xfrm>
        </p:spPr>
        <p:txBody>
          <a:bodyPr/>
          <a:lstStyle/>
          <a:p>
            <a:r>
              <a:rPr lang="en-IN" b="1" dirty="0"/>
              <a:t>Basic Operations</a:t>
            </a:r>
            <a:br>
              <a:rPr lang="en-IN" b="1" dirty="0"/>
            </a:br>
            <a:endParaRPr lang="en-US" dirty="0"/>
          </a:p>
        </p:txBody>
      </p:sp>
      <p:sp>
        <p:nvSpPr>
          <p:cNvPr id="6" name="Content Placeholder 5">
            <a:extLst>
              <a:ext uri="{FF2B5EF4-FFF2-40B4-BE49-F238E27FC236}">
                <a16:creationId xmlns:a16="http://schemas.microsoft.com/office/drawing/2014/main" id="{15429AD4-8D76-E2E4-B02F-BCB3C7E74D55}"/>
              </a:ext>
            </a:extLst>
          </p:cNvPr>
          <p:cNvSpPr>
            <a:spLocks noGrp="1"/>
          </p:cNvSpPr>
          <p:nvPr>
            <p:ph idx="1"/>
          </p:nvPr>
        </p:nvSpPr>
        <p:spPr>
          <a:xfrm>
            <a:off x="581192" y="1518834"/>
            <a:ext cx="11029615" cy="4456516"/>
          </a:xfrm>
        </p:spPr>
        <p:txBody>
          <a:bodyPr/>
          <a:lstStyle/>
          <a:p>
            <a:r>
              <a:rPr lang="en-IN" dirty="0"/>
              <a:t>Mongoose has a flexible API and provides many ways to accomplish a task</a:t>
            </a:r>
            <a:br>
              <a:rPr lang="en-IN" dirty="0"/>
            </a:br>
            <a:endParaRPr lang="en-IN" dirty="0"/>
          </a:p>
          <a:p>
            <a:r>
              <a:rPr lang="en-IN" b="1" dirty="0"/>
              <a:t>Create Record</a:t>
            </a:r>
          </a:p>
          <a:p>
            <a:r>
              <a:rPr lang="en-IN" b="1" dirty="0"/>
              <a:t>Fetch Record</a:t>
            </a:r>
          </a:p>
          <a:p>
            <a:r>
              <a:rPr lang="en-IN" b="1" dirty="0"/>
              <a:t>Update Record</a:t>
            </a:r>
          </a:p>
          <a:p>
            <a:r>
              <a:rPr lang="en-IN" b="1" dirty="0"/>
              <a:t>Delete Record</a:t>
            </a:r>
          </a:p>
          <a:p>
            <a:endParaRPr lang="en-IN" dirty="0"/>
          </a:p>
        </p:txBody>
      </p:sp>
    </p:spTree>
    <p:extLst>
      <p:ext uri="{BB962C8B-B14F-4D97-AF65-F5344CB8AC3E}">
        <p14:creationId xmlns:p14="http://schemas.microsoft.com/office/powerpoint/2010/main" val="307810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C258-B34B-CC7B-11AD-42F14A2AE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4AA9D8-6A3A-9DC5-13A5-4FB795637939}"/>
              </a:ext>
            </a:extLst>
          </p:cNvPr>
          <p:cNvSpPr>
            <a:spLocks noGrp="1"/>
          </p:cNvSpPr>
          <p:nvPr>
            <p:ph idx="1"/>
          </p:nvPr>
        </p:nvSpPr>
        <p:spPr/>
        <p:txBody>
          <a:bodyPr>
            <a:normAutofit/>
          </a:bodyPr>
          <a:lstStyle/>
          <a:p>
            <a:pPr marL="0" indent="0">
              <a:buNone/>
            </a:pPr>
            <a:r>
              <a:rPr lang="en-US" sz="5400" b="1" dirty="0"/>
              <a:t>                  HANDS ON…</a:t>
            </a:r>
          </a:p>
        </p:txBody>
      </p:sp>
    </p:spTree>
    <p:extLst>
      <p:ext uri="{BB962C8B-B14F-4D97-AF65-F5344CB8AC3E}">
        <p14:creationId xmlns:p14="http://schemas.microsoft.com/office/powerpoint/2010/main" val="98272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0121E-DA76-6A53-F1DF-87679BEBCF52}"/>
              </a:ext>
            </a:extLst>
          </p:cNvPr>
          <p:cNvSpPr>
            <a:spLocks noGrp="1"/>
          </p:cNvSpPr>
          <p:nvPr>
            <p:ph type="title"/>
          </p:nvPr>
        </p:nvSpPr>
        <p:spPr>
          <a:xfrm>
            <a:off x="581193" y="702156"/>
            <a:ext cx="6540462" cy="94997"/>
          </a:xfrm>
        </p:spPr>
        <p:txBody>
          <a:bodyPr>
            <a:normAutofit fontScale="90000"/>
          </a:bodyPr>
          <a:lstStyle/>
          <a:p>
            <a:endParaRPr lang="en-US" dirty="0">
              <a:solidFill>
                <a:schemeClr val="tx2"/>
              </a:solidFill>
            </a:endParaRPr>
          </a:p>
        </p:txBody>
      </p:sp>
      <p:sp>
        <p:nvSpPr>
          <p:cNvPr id="21" name="Rectangle 2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1EA80A-EE7A-00D1-ED0A-C61178441E67}"/>
              </a:ext>
            </a:extLst>
          </p:cNvPr>
          <p:cNvSpPr>
            <a:spLocks noGrp="1"/>
          </p:cNvSpPr>
          <p:nvPr>
            <p:ph idx="1"/>
          </p:nvPr>
        </p:nvSpPr>
        <p:spPr>
          <a:xfrm>
            <a:off x="581194" y="1104394"/>
            <a:ext cx="10856555" cy="4754405"/>
          </a:xfrm>
        </p:spPr>
        <p:txBody>
          <a:bodyPr>
            <a:noAutofit/>
          </a:bodyPr>
          <a:lstStyle/>
          <a:p>
            <a:r>
              <a:rPr lang="en-IN" sz="2000" b="1" dirty="0"/>
              <a:t>O</a:t>
            </a:r>
            <a:r>
              <a:rPr lang="en-IN" sz="2000" b="0" dirty="0">
                <a:effectLst/>
              </a:rPr>
              <a:t>bject </a:t>
            </a:r>
            <a:r>
              <a:rPr lang="en-IN" sz="2000" b="1" dirty="0" err="1"/>
              <a:t>N</a:t>
            </a:r>
            <a:r>
              <a:rPr lang="en-IN" sz="2000" b="0" dirty="0" err="1">
                <a:effectLst/>
              </a:rPr>
              <a:t>oSql</a:t>
            </a:r>
            <a:r>
              <a:rPr lang="en-IN" sz="2000" b="0" dirty="0">
                <a:effectLst/>
              </a:rPr>
              <a:t> </a:t>
            </a:r>
            <a:r>
              <a:rPr lang="en-IN" sz="2000" b="1" dirty="0"/>
              <a:t>D</a:t>
            </a:r>
            <a:r>
              <a:rPr lang="en-IN" sz="2000" b="0" dirty="0">
                <a:effectLst/>
              </a:rPr>
              <a:t>ata </a:t>
            </a:r>
            <a:r>
              <a:rPr lang="en-IN" sz="2000" b="1" dirty="0"/>
              <a:t>M</a:t>
            </a:r>
            <a:r>
              <a:rPr lang="en-IN" sz="2000" b="0" dirty="0">
                <a:effectLst/>
              </a:rPr>
              <a:t>appers (ONDM), also known as </a:t>
            </a:r>
            <a:r>
              <a:rPr lang="en-IN" sz="2000" b="1" dirty="0"/>
              <a:t>O</a:t>
            </a:r>
            <a:r>
              <a:rPr lang="en-IN" sz="2000" b="0" dirty="0">
                <a:effectLst/>
              </a:rPr>
              <a:t>bject </a:t>
            </a:r>
            <a:r>
              <a:rPr lang="en-IN" sz="2000" b="1" dirty="0"/>
              <a:t>D</a:t>
            </a:r>
            <a:r>
              <a:rPr lang="en-IN" sz="2000" b="0" dirty="0">
                <a:effectLst/>
              </a:rPr>
              <a:t>ata </a:t>
            </a:r>
            <a:r>
              <a:rPr lang="en-IN" sz="2000" b="1" dirty="0"/>
              <a:t>M</a:t>
            </a:r>
            <a:r>
              <a:rPr lang="en-IN" sz="2000" b="0" dirty="0">
                <a:effectLst/>
              </a:rPr>
              <a:t>appers (ODM), serve the same purpose of mapping data objects into a database structure, particularly for NoSQL databases. </a:t>
            </a:r>
          </a:p>
          <a:p>
            <a:endParaRPr lang="en-IN" sz="2000" dirty="0"/>
          </a:p>
          <a:p>
            <a:r>
              <a:rPr lang="en-IN" sz="2000" b="1" dirty="0"/>
              <a:t>WHAT IS NO SQL DATABASE</a:t>
            </a:r>
          </a:p>
          <a:p>
            <a:r>
              <a:rPr lang="en-US" sz="2000" dirty="0"/>
              <a:t>“NoSQL database,” refers to any non-relational database. Some say the term “NoSQL” stands for “non SQL” while others say it stands for “not only SQL.” Either way, most agree that NoSQL databases are databases that store data in a format other than relational tables.</a:t>
            </a:r>
          </a:p>
          <a:p>
            <a:pPr marL="0" indent="0">
              <a:buNone/>
            </a:pPr>
            <a:endParaRPr lang="en-IN" sz="2000" b="1" dirty="0"/>
          </a:p>
        </p:txBody>
      </p:sp>
    </p:spTree>
    <p:extLst>
      <p:ext uri="{BB962C8B-B14F-4D97-AF65-F5344CB8AC3E}">
        <p14:creationId xmlns:p14="http://schemas.microsoft.com/office/powerpoint/2010/main" val="194251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53E9-4FE4-7CAA-43D0-12255DCE3723}"/>
              </a:ext>
            </a:extLst>
          </p:cNvPr>
          <p:cNvSpPr>
            <a:spLocks noGrp="1"/>
          </p:cNvSpPr>
          <p:nvPr>
            <p:ph type="title"/>
          </p:nvPr>
        </p:nvSpPr>
        <p:spPr>
          <a:xfrm>
            <a:off x="581192" y="702156"/>
            <a:ext cx="11029616" cy="785681"/>
          </a:xfrm>
        </p:spPr>
        <p:txBody>
          <a:bodyPr/>
          <a:lstStyle/>
          <a:p>
            <a:r>
              <a:rPr lang="en-US" dirty="0"/>
              <a:t>benefits of NOSQL database</a:t>
            </a:r>
          </a:p>
        </p:txBody>
      </p:sp>
      <p:sp>
        <p:nvSpPr>
          <p:cNvPr id="3" name="Content Placeholder 2">
            <a:extLst>
              <a:ext uri="{FF2B5EF4-FFF2-40B4-BE49-F238E27FC236}">
                <a16:creationId xmlns:a16="http://schemas.microsoft.com/office/drawing/2014/main" id="{EB8C602F-AC0F-E774-0EFC-187CDFFFE115}"/>
              </a:ext>
            </a:extLst>
          </p:cNvPr>
          <p:cNvSpPr>
            <a:spLocks noGrp="1"/>
          </p:cNvSpPr>
          <p:nvPr>
            <p:ph idx="1"/>
          </p:nvPr>
        </p:nvSpPr>
        <p:spPr>
          <a:xfrm>
            <a:off x="581192" y="1906292"/>
            <a:ext cx="11029615" cy="4069058"/>
          </a:xfrm>
        </p:spPr>
        <p:txBody>
          <a:bodyPr>
            <a:normAutofit fontScale="92500" lnSpcReduction="20000"/>
          </a:bodyPr>
          <a:lstStyle/>
          <a:p>
            <a:pPr>
              <a:buFont typeface="Wingdings" pitchFamily="2" charset="2"/>
              <a:buChar char="Ø"/>
            </a:pPr>
            <a:r>
              <a:rPr lang="en-IN" b="1" dirty="0"/>
              <a:t>Flexible data models</a:t>
            </a:r>
            <a:br>
              <a:rPr lang="en-IN" b="1" dirty="0"/>
            </a:br>
            <a:r>
              <a:rPr lang="en-IN" dirty="0"/>
              <a:t>NoSQL databases typically have very flexible schemas. A flexible schema allows you to easily make changes to your database as requirements change. </a:t>
            </a:r>
          </a:p>
          <a:p>
            <a:pPr>
              <a:buFont typeface="Wingdings" pitchFamily="2" charset="2"/>
              <a:buChar char="Ø"/>
            </a:pPr>
            <a:endParaRPr lang="en-IN" dirty="0"/>
          </a:p>
          <a:p>
            <a:pPr>
              <a:buFont typeface="Wingdings" pitchFamily="2" charset="2"/>
              <a:buChar char="Ø"/>
            </a:pPr>
            <a:r>
              <a:rPr lang="en-IN" b="1" dirty="0"/>
              <a:t>Horizontal scaling </a:t>
            </a:r>
            <a:br>
              <a:rPr lang="en-IN" b="1" dirty="0"/>
            </a:br>
            <a:r>
              <a:rPr lang="en-IN" dirty="0"/>
              <a:t>Most SQL databases require you to scale-up vertically (migrate to a larger, more expensive server) when you exceed the capacity requirements of your current server. Conversely, most NoSQL databases allow you to scale-out horizontally</a:t>
            </a:r>
            <a:br>
              <a:rPr lang="en-IN" dirty="0"/>
            </a:br>
            <a:endParaRPr lang="en-IN" dirty="0"/>
          </a:p>
          <a:p>
            <a:pPr>
              <a:buFont typeface="Wingdings" pitchFamily="2" charset="2"/>
              <a:buChar char="Ø"/>
            </a:pPr>
            <a:r>
              <a:rPr lang="en-IN" b="1" dirty="0"/>
              <a:t>Fast queries</a:t>
            </a:r>
            <a:br>
              <a:rPr lang="en-IN" b="1" dirty="0"/>
            </a:br>
            <a:r>
              <a:rPr lang="en-IN" dirty="0"/>
              <a:t>Queries in NoSQL databases can be faster than SQL databases.</a:t>
            </a:r>
            <a:br>
              <a:rPr lang="en-IN" dirty="0"/>
            </a:br>
            <a:r>
              <a:rPr lang="en-IN" dirty="0"/>
              <a:t>Data in NoSQL databases is typically stored in a way that is optimized for queries</a:t>
            </a:r>
            <a:br>
              <a:rPr lang="en-IN" dirty="0"/>
            </a:br>
            <a:endParaRPr lang="en-IN" dirty="0"/>
          </a:p>
          <a:p>
            <a:pPr>
              <a:buFont typeface="Wingdings" pitchFamily="2" charset="2"/>
              <a:buChar char="Ø"/>
            </a:pPr>
            <a:r>
              <a:rPr lang="en-US" b="1" dirty="0"/>
              <a:t>Easy for developers</a:t>
            </a:r>
            <a:br>
              <a:rPr lang="en-US" b="1" dirty="0"/>
            </a:br>
            <a:r>
              <a:rPr lang="en-US" dirty="0"/>
              <a:t>Some NoSQL databases like MongoDB map their data structures to those of popular programming languages. This mapping allows developers to store their data in the same way that they use it in their application code.</a:t>
            </a:r>
          </a:p>
          <a:p>
            <a:pPr>
              <a:buFont typeface="Wingdings"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401193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11ED-5808-C9C1-D937-8B02A9C84126}"/>
              </a:ext>
            </a:extLst>
          </p:cNvPr>
          <p:cNvSpPr>
            <a:spLocks noGrp="1"/>
          </p:cNvSpPr>
          <p:nvPr>
            <p:ph type="title"/>
          </p:nvPr>
        </p:nvSpPr>
        <p:spPr>
          <a:xfrm>
            <a:off x="581192" y="702156"/>
            <a:ext cx="11029616" cy="683732"/>
          </a:xfrm>
        </p:spPr>
        <p:txBody>
          <a:bodyPr/>
          <a:lstStyle/>
          <a:p>
            <a:r>
              <a:rPr lang="en-US" dirty="0"/>
              <a:t>Types of ODMs</a:t>
            </a:r>
          </a:p>
        </p:txBody>
      </p:sp>
      <p:sp>
        <p:nvSpPr>
          <p:cNvPr id="3" name="Content Placeholder 2">
            <a:extLst>
              <a:ext uri="{FF2B5EF4-FFF2-40B4-BE49-F238E27FC236}">
                <a16:creationId xmlns:a16="http://schemas.microsoft.com/office/drawing/2014/main" id="{A0717B97-4C80-E5AF-63DF-9569D1460BBE}"/>
              </a:ext>
            </a:extLst>
          </p:cNvPr>
          <p:cNvSpPr>
            <a:spLocks noGrp="1"/>
          </p:cNvSpPr>
          <p:nvPr>
            <p:ph idx="1"/>
          </p:nvPr>
        </p:nvSpPr>
        <p:spPr>
          <a:xfrm>
            <a:off x="581192" y="1728788"/>
            <a:ext cx="11029615" cy="4246562"/>
          </a:xfrm>
        </p:spPr>
        <p:txBody>
          <a:bodyPr>
            <a:normAutofit/>
          </a:bodyPr>
          <a:lstStyle/>
          <a:p>
            <a:pPr>
              <a:buFont typeface="Wingdings" pitchFamily="2" charset="2"/>
              <a:buChar char="Ø"/>
            </a:pPr>
            <a:r>
              <a:rPr lang="en-IN" b="1" dirty="0"/>
              <a:t>Multiple ODMs are designed to support different NoSQL databases</a:t>
            </a:r>
          </a:p>
          <a:p>
            <a:pPr marL="0" indent="0">
              <a:buNone/>
            </a:pPr>
            <a:r>
              <a:rPr lang="en-IN" dirty="0"/>
              <a:t>      </a:t>
            </a:r>
            <a:r>
              <a:rPr lang="en-IN" dirty="0" err="1"/>
              <a:t>Typesaurus</a:t>
            </a:r>
            <a:r>
              <a:rPr lang="en-IN" dirty="0"/>
              <a:t> is an ODM for Firebase database designed for Typescript developers.</a:t>
            </a:r>
          </a:p>
          <a:p>
            <a:pPr marL="0" indent="0">
              <a:buNone/>
            </a:pPr>
            <a:r>
              <a:rPr lang="en-IN" dirty="0"/>
              <a:t>      Express-Cassandra is also an ODM, designed to work with Node.js for a NoSQL database like Cassandra.</a:t>
            </a:r>
          </a:p>
          <a:p>
            <a:pPr marL="0" indent="0">
              <a:buNone/>
            </a:pPr>
            <a:r>
              <a:rPr lang="en-IN" dirty="0"/>
              <a:t>     Powerful NoSQL databases such as DynamoDB, have a helper Dynamo data mapper, an ODM that allows </a:t>
            </a:r>
            <a:br>
              <a:rPr lang="en-IN" dirty="0"/>
            </a:br>
            <a:r>
              <a:rPr lang="en-IN" dirty="0"/>
              <a:t>     structured data to interact with the database easily.</a:t>
            </a:r>
          </a:p>
          <a:p>
            <a:pPr marL="0" indent="0">
              <a:buNone/>
            </a:pPr>
            <a:r>
              <a:rPr lang="en-IN" dirty="0"/>
              <a:t>     Mongoose is an ODM for MongoDB database. MongoDB is one of the most commonly used NoSQL databases,</a:t>
            </a:r>
            <a:br>
              <a:rPr lang="en-IN" dirty="0"/>
            </a:br>
            <a:r>
              <a:rPr lang="en-IN" dirty="0"/>
              <a:t>     we will use Mongoose to build a data model for MongoDB in a Nodejs application.</a:t>
            </a:r>
            <a:br>
              <a:rPr lang="en-IN" dirty="0"/>
            </a:br>
            <a:endParaRPr lang="en-US" dirty="0"/>
          </a:p>
        </p:txBody>
      </p:sp>
    </p:spTree>
    <p:extLst>
      <p:ext uri="{BB962C8B-B14F-4D97-AF65-F5344CB8AC3E}">
        <p14:creationId xmlns:p14="http://schemas.microsoft.com/office/powerpoint/2010/main" val="292372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6794D8F-5ABC-692E-7CF8-969332DEAC36}"/>
              </a:ext>
            </a:extLst>
          </p:cNvPr>
          <p:cNvSpPr>
            <a:spLocks noGrp="1"/>
          </p:cNvSpPr>
          <p:nvPr>
            <p:ph type="title"/>
          </p:nvPr>
        </p:nvSpPr>
        <p:spPr>
          <a:xfrm>
            <a:off x="609906" y="702155"/>
            <a:ext cx="5821891" cy="756059"/>
          </a:xfrm>
        </p:spPr>
        <p:txBody>
          <a:bodyPr>
            <a:normAutofit/>
          </a:bodyPr>
          <a:lstStyle/>
          <a:p>
            <a:r>
              <a:rPr lang="en-US" dirty="0"/>
              <a:t>MONGOOSE</a:t>
            </a:r>
          </a:p>
        </p:txBody>
      </p:sp>
      <p:sp>
        <p:nvSpPr>
          <p:cNvPr id="18" name="Rectangle 17">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51F81C1-ED4D-52BE-BD88-271449694FD6}"/>
              </a:ext>
            </a:extLst>
          </p:cNvPr>
          <p:cNvSpPr>
            <a:spLocks noGrp="1"/>
          </p:cNvSpPr>
          <p:nvPr>
            <p:ph idx="1"/>
          </p:nvPr>
        </p:nvSpPr>
        <p:spPr>
          <a:xfrm>
            <a:off x="609906" y="2340864"/>
            <a:ext cx="5486094" cy="3634486"/>
          </a:xfrm>
        </p:spPr>
        <p:txBody>
          <a:bodyPr>
            <a:normAutofit/>
          </a:bodyPr>
          <a:lstStyle/>
          <a:p>
            <a:r>
              <a:rPr lang="en-IN" dirty="0"/>
              <a:t>Mongoose is an Object Data </a:t>
            </a:r>
            <a:r>
              <a:rPr lang="en-IN" dirty="0" err="1"/>
              <a:t>Modeling</a:t>
            </a:r>
            <a:r>
              <a:rPr lang="en-IN" dirty="0"/>
              <a:t> (ODM) library for MongoDB and Node.js. </a:t>
            </a:r>
            <a:br>
              <a:rPr lang="en-IN" dirty="0"/>
            </a:br>
            <a:endParaRPr lang="en-IN" dirty="0"/>
          </a:p>
          <a:p>
            <a:r>
              <a:rPr lang="en-IN" dirty="0"/>
              <a:t>MongoDB is a schema-less NoSQL document database. </a:t>
            </a:r>
          </a:p>
          <a:p>
            <a:r>
              <a:rPr lang="en-IN" dirty="0"/>
              <a:t>Data can be stored in form of  JSON documents  and the structure of these documents can vary as it is not enforced like SQL databases</a:t>
            </a:r>
          </a:p>
          <a:p>
            <a:endParaRPr lang="en-IN" dirty="0"/>
          </a:p>
          <a:p>
            <a:endParaRPr lang="en-US" dirty="0"/>
          </a:p>
        </p:txBody>
      </p:sp>
      <p:pic>
        <p:nvPicPr>
          <p:cNvPr id="4" name="Picture 3">
            <a:extLst>
              <a:ext uri="{FF2B5EF4-FFF2-40B4-BE49-F238E27FC236}">
                <a16:creationId xmlns:a16="http://schemas.microsoft.com/office/drawing/2014/main" id="{AA699E45-CF7B-1AD6-B029-16684914AEC7}"/>
              </a:ext>
            </a:extLst>
          </p:cNvPr>
          <p:cNvPicPr>
            <a:picLocks noChangeAspect="1"/>
          </p:cNvPicPr>
          <p:nvPr/>
        </p:nvPicPr>
        <p:blipFill>
          <a:blip r:embed="rId3"/>
          <a:stretch>
            <a:fillRect/>
          </a:stretch>
        </p:blipFill>
        <p:spPr>
          <a:xfrm>
            <a:off x="6431797" y="1596324"/>
            <a:ext cx="4511572" cy="4379025"/>
          </a:xfrm>
          <a:prstGeom prst="rect">
            <a:avLst/>
          </a:prstGeom>
        </p:spPr>
      </p:pic>
    </p:spTree>
    <p:extLst>
      <p:ext uri="{BB962C8B-B14F-4D97-AF65-F5344CB8AC3E}">
        <p14:creationId xmlns:p14="http://schemas.microsoft.com/office/powerpoint/2010/main" val="306574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A7DC-69F0-27BF-7ADB-6A37775D4E3F}"/>
              </a:ext>
            </a:extLst>
          </p:cNvPr>
          <p:cNvSpPr>
            <a:spLocks noGrp="1"/>
          </p:cNvSpPr>
          <p:nvPr>
            <p:ph type="title"/>
          </p:nvPr>
        </p:nvSpPr>
        <p:spPr>
          <a:xfrm>
            <a:off x="581192" y="702156"/>
            <a:ext cx="11029616" cy="770183"/>
          </a:xfrm>
        </p:spPr>
        <p:txBody>
          <a:bodyPr/>
          <a:lstStyle/>
          <a:p>
            <a:r>
              <a:rPr lang="en-US" dirty="0"/>
              <a:t>Terminologies</a:t>
            </a:r>
          </a:p>
        </p:txBody>
      </p:sp>
      <p:sp>
        <p:nvSpPr>
          <p:cNvPr id="3" name="Content Placeholder 2">
            <a:extLst>
              <a:ext uri="{FF2B5EF4-FFF2-40B4-BE49-F238E27FC236}">
                <a16:creationId xmlns:a16="http://schemas.microsoft.com/office/drawing/2014/main" id="{F9E11F3F-7DDE-AE35-5CDD-164D150C648F}"/>
              </a:ext>
            </a:extLst>
          </p:cNvPr>
          <p:cNvSpPr>
            <a:spLocks noGrp="1"/>
          </p:cNvSpPr>
          <p:nvPr>
            <p:ph idx="1"/>
          </p:nvPr>
        </p:nvSpPr>
        <p:spPr>
          <a:xfrm>
            <a:off x="581192" y="1472339"/>
            <a:ext cx="11029615" cy="4990454"/>
          </a:xfrm>
        </p:spPr>
        <p:txBody>
          <a:bodyPr>
            <a:normAutofit/>
          </a:bodyPr>
          <a:lstStyle/>
          <a:p>
            <a:r>
              <a:rPr lang="en-US" dirty="0"/>
              <a:t>Collections  </a:t>
            </a:r>
            <a:br>
              <a:rPr lang="en-US" dirty="0"/>
            </a:br>
            <a:r>
              <a:rPr lang="en-US" dirty="0"/>
              <a:t>-  Equivalent to tables in relational databases. They can hold multiple JSON documents.</a:t>
            </a:r>
          </a:p>
          <a:p>
            <a:r>
              <a:rPr lang="en-US" dirty="0"/>
              <a:t>Documents</a:t>
            </a:r>
            <a:br>
              <a:rPr lang="en-US" dirty="0"/>
            </a:br>
            <a:r>
              <a:rPr lang="en-US" dirty="0"/>
              <a:t>- ‘Equivalent to records or rows of data in SQL. While a SQL row can reference data in other tables, Mongo documents usually combine that in a document.</a:t>
            </a:r>
          </a:p>
          <a:p>
            <a:r>
              <a:rPr lang="en-US" dirty="0"/>
              <a:t>Fields</a:t>
            </a:r>
            <a:br>
              <a:rPr lang="en-US" dirty="0"/>
            </a:br>
            <a:r>
              <a:rPr lang="en-US" dirty="0"/>
              <a:t>- Similar to columns in a SQL table.</a:t>
            </a:r>
          </a:p>
          <a:p>
            <a:r>
              <a:rPr lang="en-US" dirty="0"/>
              <a:t>Schema</a:t>
            </a:r>
            <a:br>
              <a:rPr lang="en-US" dirty="0"/>
            </a:br>
            <a:r>
              <a:rPr lang="en-US" dirty="0"/>
              <a:t>- While Mongo is schema-less, SQL defines a schema via the table definition. A Mongoose ‘schema’ is a document data structure (or shape of the document) that is enforced via the application layer.</a:t>
            </a:r>
          </a:p>
          <a:p>
            <a:r>
              <a:rPr lang="en-US" dirty="0"/>
              <a:t>Models</a:t>
            </a:r>
            <a:br>
              <a:rPr lang="en-US" dirty="0"/>
            </a:br>
            <a:r>
              <a:rPr lang="en-US" dirty="0"/>
              <a:t>- ‘Models’ are higher-order constructors that take a schema and create an instance of a document equivalent to records in a relational database.</a:t>
            </a:r>
          </a:p>
          <a:p>
            <a:endParaRPr lang="en-US" dirty="0"/>
          </a:p>
        </p:txBody>
      </p:sp>
    </p:spTree>
    <p:extLst>
      <p:ext uri="{BB962C8B-B14F-4D97-AF65-F5344CB8AC3E}">
        <p14:creationId xmlns:p14="http://schemas.microsoft.com/office/powerpoint/2010/main" val="132137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6B453-72EC-E743-ED31-981DF0364EA7}"/>
              </a:ext>
            </a:extLst>
          </p:cNvPr>
          <p:cNvSpPr>
            <a:spLocks noGrp="1"/>
          </p:cNvSpPr>
          <p:nvPr>
            <p:ph type="title"/>
          </p:nvPr>
        </p:nvSpPr>
        <p:spPr>
          <a:xfrm>
            <a:off x="672280" y="944752"/>
            <a:ext cx="3259016" cy="993432"/>
          </a:xfrm>
        </p:spPr>
        <p:txBody>
          <a:bodyPr>
            <a:normAutofit/>
          </a:bodyPr>
          <a:lstStyle/>
          <a:p>
            <a:r>
              <a:rPr lang="en-US" dirty="0">
                <a:solidFill>
                  <a:schemeClr val="bg1">
                    <a:lumMod val="75000"/>
                    <a:lumOff val="25000"/>
                  </a:schemeClr>
                </a:solidFill>
              </a:rPr>
              <a:t>DB Connection from mongoose</a:t>
            </a:r>
          </a:p>
        </p:txBody>
      </p:sp>
      <p:sp>
        <p:nvSpPr>
          <p:cNvPr id="19"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EACE536B-F3A2-C017-2BD3-336AFF4FE0AD}"/>
              </a:ext>
            </a:extLst>
          </p:cNvPr>
          <p:cNvSpPr>
            <a:spLocks noGrp="1"/>
          </p:cNvSpPr>
          <p:nvPr>
            <p:ph idx="1"/>
          </p:nvPr>
        </p:nvSpPr>
        <p:spPr>
          <a:xfrm>
            <a:off x="671513" y="2588217"/>
            <a:ext cx="3478341" cy="3619750"/>
          </a:xfrm>
        </p:spPr>
        <p:txBody>
          <a:bodyPr anchor="t">
            <a:normAutofit/>
          </a:bodyPr>
          <a:lstStyle/>
          <a:p>
            <a:r>
              <a:rPr lang="en-US" dirty="0">
                <a:solidFill>
                  <a:schemeClr val="bg1">
                    <a:lumMod val="75000"/>
                    <a:lumOff val="25000"/>
                  </a:schemeClr>
                </a:solidFill>
              </a:rPr>
              <a:t>require(‘mongoose’)</a:t>
            </a:r>
            <a:br>
              <a:rPr lang="en-US" dirty="0">
                <a:solidFill>
                  <a:schemeClr val="bg1">
                    <a:lumMod val="75000"/>
                    <a:lumOff val="25000"/>
                  </a:schemeClr>
                </a:solidFill>
              </a:rPr>
            </a:br>
            <a:br>
              <a:rPr lang="en-US" dirty="0">
                <a:solidFill>
                  <a:schemeClr val="bg1">
                    <a:lumMod val="75000"/>
                    <a:lumOff val="25000"/>
                  </a:schemeClr>
                </a:solidFill>
              </a:rPr>
            </a:br>
            <a:r>
              <a:rPr lang="en-US" dirty="0">
                <a:solidFill>
                  <a:schemeClr val="bg1">
                    <a:lumMod val="75000"/>
                    <a:lumOff val="25000"/>
                  </a:schemeClr>
                </a:solidFill>
              </a:rPr>
              <a:t>This reference will be the same as the one that was returned when we connected to the database, which means the schema and model definitions will not need to explicitly connect to the database.</a:t>
            </a:r>
            <a:r>
              <a:rPr lang="en-IN" dirty="0"/>
              <a:t>connect to the database.</a:t>
            </a:r>
            <a:endParaRPr lang="en-US" dirty="0">
              <a:solidFill>
                <a:schemeClr val="bg1">
                  <a:lumMod val="75000"/>
                  <a:lumOff val="25000"/>
                </a:schemeClr>
              </a:solidFill>
            </a:endParaRPr>
          </a:p>
        </p:txBody>
      </p:sp>
      <p:pic>
        <p:nvPicPr>
          <p:cNvPr id="4" name="Content Placeholder 3">
            <a:extLst>
              <a:ext uri="{FF2B5EF4-FFF2-40B4-BE49-F238E27FC236}">
                <a16:creationId xmlns:a16="http://schemas.microsoft.com/office/drawing/2014/main" id="{265D1662-ECF9-CF10-FC13-2D0EAF465667}"/>
              </a:ext>
            </a:extLst>
          </p:cNvPr>
          <p:cNvPicPr>
            <a:picLocks noChangeAspect="1"/>
          </p:cNvPicPr>
          <p:nvPr/>
        </p:nvPicPr>
        <p:blipFill rotWithShape="1">
          <a:blip r:embed="rId2"/>
          <a:srcRect r="3114" b="-2"/>
          <a:stretch/>
        </p:blipFill>
        <p:spPr>
          <a:xfrm>
            <a:off x="4241830" y="601200"/>
            <a:ext cx="7503636" cy="5789365"/>
          </a:xfrm>
          <a:prstGeom prst="rect">
            <a:avLst/>
          </a:prstGeom>
        </p:spPr>
      </p:pic>
    </p:spTree>
    <p:extLst>
      <p:ext uri="{BB962C8B-B14F-4D97-AF65-F5344CB8AC3E}">
        <p14:creationId xmlns:p14="http://schemas.microsoft.com/office/powerpoint/2010/main" val="19266090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8B05-C67A-248E-A6DD-32199C80849C}"/>
              </a:ext>
            </a:extLst>
          </p:cNvPr>
          <p:cNvSpPr>
            <a:spLocks noGrp="1"/>
          </p:cNvSpPr>
          <p:nvPr>
            <p:ph type="title"/>
          </p:nvPr>
        </p:nvSpPr>
        <p:spPr>
          <a:xfrm>
            <a:off x="581192" y="702156"/>
            <a:ext cx="11029616" cy="1033654"/>
          </a:xfrm>
        </p:spPr>
        <p:txBody>
          <a:bodyPr/>
          <a:lstStyle/>
          <a:p>
            <a:r>
              <a:rPr lang="en-IN" b="1" dirty="0"/>
              <a:t>Mongoose Schema</a:t>
            </a:r>
            <a:br>
              <a:rPr lang="en-IN" b="1" dirty="0"/>
            </a:br>
            <a:endParaRPr lang="en-US" dirty="0"/>
          </a:p>
        </p:txBody>
      </p:sp>
      <p:sp>
        <p:nvSpPr>
          <p:cNvPr id="3" name="Content Placeholder 2">
            <a:extLst>
              <a:ext uri="{FF2B5EF4-FFF2-40B4-BE49-F238E27FC236}">
                <a16:creationId xmlns:a16="http://schemas.microsoft.com/office/drawing/2014/main" id="{CBA984D8-BD8D-AA7B-5217-8E9DE6CA29FF}"/>
              </a:ext>
            </a:extLst>
          </p:cNvPr>
          <p:cNvSpPr>
            <a:spLocks noGrp="1"/>
          </p:cNvSpPr>
          <p:nvPr>
            <p:ph idx="1"/>
          </p:nvPr>
        </p:nvSpPr>
        <p:spPr>
          <a:xfrm>
            <a:off x="581192" y="1472339"/>
            <a:ext cx="11029615" cy="4503011"/>
          </a:xfrm>
        </p:spPr>
        <p:txBody>
          <a:bodyPr/>
          <a:lstStyle/>
          <a:p>
            <a:r>
              <a:rPr lang="en-IN" dirty="0"/>
              <a:t>A Mongoose schema defines the structure of the document, default values, validators, etc.,</a:t>
            </a:r>
          </a:p>
          <a:p>
            <a:r>
              <a:rPr lang="en-IN" dirty="0"/>
              <a:t>Schema defines document properties through an object where the key name corresponds to the property name in the collection</a:t>
            </a:r>
          </a:p>
          <a:p>
            <a:endParaRPr lang="en-US" dirty="0"/>
          </a:p>
          <a:p>
            <a:endParaRPr lang="en-US" dirty="0"/>
          </a:p>
          <a:p>
            <a:endParaRPr lang="en-US" dirty="0"/>
          </a:p>
          <a:p>
            <a:pPr marL="0" indent="0">
              <a:buNone/>
            </a:pPr>
            <a:endParaRPr lang="en-US" dirty="0"/>
          </a:p>
          <a:p>
            <a:pPr marL="0" indent="0">
              <a:buNone/>
            </a:pPr>
            <a:r>
              <a:rPr lang="en-US" dirty="0"/>
              <a:t>      Each schema maps to a MongoDB collection and defines the shape of the documents within that collection.</a:t>
            </a:r>
          </a:p>
          <a:p>
            <a:r>
              <a:rPr lang="en-IN" dirty="0"/>
              <a:t>Here we define a property called </a:t>
            </a:r>
            <a:r>
              <a:rPr lang="en-IN" b="1" dirty="0"/>
              <a:t>email </a:t>
            </a:r>
            <a:r>
              <a:rPr lang="en-IN" dirty="0"/>
              <a:t>with a schema type </a:t>
            </a:r>
            <a:r>
              <a:rPr lang="en-IN" b="1" dirty="0"/>
              <a:t>String </a:t>
            </a:r>
            <a:r>
              <a:rPr lang="en-IN" dirty="0"/>
              <a:t>which maps to an internal validator that will be triggered when the model is saved to the database. It will fail if the data type of the value is not a string type.</a:t>
            </a:r>
            <a:endParaRPr lang="en-US" dirty="0"/>
          </a:p>
        </p:txBody>
      </p:sp>
      <p:pic>
        <p:nvPicPr>
          <p:cNvPr id="4" name="Picture 3">
            <a:extLst>
              <a:ext uri="{FF2B5EF4-FFF2-40B4-BE49-F238E27FC236}">
                <a16:creationId xmlns:a16="http://schemas.microsoft.com/office/drawing/2014/main" id="{8DE82E98-D02D-75B7-0EC1-BC25579F2507}"/>
              </a:ext>
            </a:extLst>
          </p:cNvPr>
          <p:cNvPicPr>
            <a:picLocks noChangeAspect="1"/>
          </p:cNvPicPr>
          <p:nvPr/>
        </p:nvPicPr>
        <p:blipFill>
          <a:blip r:embed="rId3"/>
          <a:stretch>
            <a:fillRect/>
          </a:stretch>
        </p:blipFill>
        <p:spPr>
          <a:xfrm>
            <a:off x="1960541" y="3068180"/>
            <a:ext cx="5613400" cy="1574800"/>
          </a:xfrm>
          <a:prstGeom prst="rect">
            <a:avLst/>
          </a:prstGeom>
        </p:spPr>
      </p:pic>
    </p:spTree>
    <p:extLst>
      <p:ext uri="{BB962C8B-B14F-4D97-AF65-F5344CB8AC3E}">
        <p14:creationId xmlns:p14="http://schemas.microsoft.com/office/powerpoint/2010/main" val="263181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0C88-628B-DFB6-AB69-9BFC2BC0ED4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2297B61-459D-43CB-99C0-92284D4D39F0}"/>
              </a:ext>
            </a:extLst>
          </p:cNvPr>
          <p:cNvSpPr>
            <a:spLocks noGrp="1"/>
          </p:cNvSpPr>
          <p:nvPr>
            <p:ph idx="1"/>
          </p:nvPr>
        </p:nvSpPr>
        <p:spPr>
          <a:xfrm>
            <a:off x="581192" y="960895"/>
            <a:ext cx="11029615" cy="5014455"/>
          </a:xfrm>
        </p:spPr>
        <p:txBody>
          <a:bodyPr>
            <a:normAutofit/>
          </a:bodyPr>
          <a:lstStyle/>
          <a:p>
            <a:r>
              <a:rPr lang="en-IN" dirty="0"/>
              <a:t>The following Schema Types are permitted:</a:t>
            </a:r>
          </a:p>
          <a:p>
            <a:pPr>
              <a:buFont typeface="Arial" panose="020B0604020202020204" pitchFamily="34" charset="0"/>
              <a:buChar char="•"/>
            </a:pPr>
            <a:r>
              <a:rPr lang="en-IN" dirty="0"/>
              <a:t>Array</a:t>
            </a:r>
          </a:p>
          <a:p>
            <a:pPr>
              <a:buFont typeface="Arial" panose="020B0604020202020204" pitchFamily="34" charset="0"/>
              <a:buChar char="•"/>
            </a:pPr>
            <a:r>
              <a:rPr lang="en-IN" dirty="0"/>
              <a:t>Boolean</a:t>
            </a:r>
          </a:p>
          <a:p>
            <a:pPr>
              <a:buFont typeface="Arial" panose="020B0604020202020204" pitchFamily="34" charset="0"/>
              <a:buChar char="•"/>
            </a:pPr>
            <a:r>
              <a:rPr lang="en-IN" dirty="0"/>
              <a:t>Buffer</a:t>
            </a:r>
          </a:p>
          <a:p>
            <a:pPr>
              <a:buFont typeface="Arial" panose="020B0604020202020204" pitchFamily="34" charset="0"/>
              <a:buChar char="•"/>
            </a:pPr>
            <a:r>
              <a:rPr lang="en-IN" dirty="0"/>
              <a:t>Date</a:t>
            </a:r>
          </a:p>
          <a:p>
            <a:pPr>
              <a:buFont typeface="Arial" panose="020B0604020202020204" pitchFamily="34" charset="0"/>
              <a:buChar char="•"/>
            </a:pPr>
            <a:r>
              <a:rPr lang="en-IN" dirty="0"/>
              <a:t>Mixed (A generic / flexible data type)</a:t>
            </a:r>
          </a:p>
          <a:p>
            <a:pPr>
              <a:buFont typeface="Arial" panose="020B0604020202020204" pitchFamily="34" charset="0"/>
              <a:buChar char="•"/>
            </a:pPr>
            <a:r>
              <a:rPr lang="en-IN" dirty="0"/>
              <a:t>Number</a:t>
            </a:r>
          </a:p>
          <a:p>
            <a:pPr>
              <a:buFont typeface="Arial" panose="020B0604020202020204" pitchFamily="34" charset="0"/>
              <a:buChar char="•"/>
            </a:pPr>
            <a:r>
              <a:rPr lang="en-IN" dirty="0" err="1"/>
              <a:t>ObjectId</a:t>
            </a:r>
            <a:endParaRPr lang="en-IN" dirty="0"/>
          </a:p>
          <a:p>
            <a:pPr>
              <a:buFont typeface="Arial" panose="020B0604020202020204" pitchFamily="34" charset="0"/>
              <a:buChar char="•"/>
            </a:pPr>
            <a:r>
              <a:rPr lang="en-IN" dirty="0"/>
              <a:t>String</a:t>
            </a:r>
          </a:p>
          <a:p>
            <a:endParaRPr lang="en-US" dirty="0"/>
          </a:p>
        </p:txBody>
      </p:sp>
    </p:spTree>
    <p:extLst>
      <p:ext uri="{BB962C8B-B14F-4D97-AF65-F5344CB8AC3E}">
        <p14:creationId xmlns:p14="http://schemas.microsoft.com/office/powerpoint/2010/main" val="4121876242"/>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20716</TotalTime>
  <Words>887</Words>
  <Application>Microsoft Macintosh PowerPoint</Application>
  <PresentationFormat>Widescreen</PresentationFormat>
  <Paragraphs>66</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Wingdings</vt:lpstr>
      <vt:lpstr>Wingdings 2</vt:lpstr>
      <vt:lpstr>DividendVTI</vt:lpstr>
      <vt:lpstr>PowerPoint Presentation</vt:lpstr>
      <vt:lpstr>PowerPoint Presentation</vt:lpstr>
      <vt:lpstr>benefits of NOSQL database</vt:lpstr>
      <vt:lpstr>Types of ODMs</vt:lpstr>
      <vt:lpstr>MONGOOSE</vt:lpstr>
      <vt:lpstr>Terminologies</vt:lpstr>
      <vt:lpstr>DB Connection from mongoose</vt:lpstr>
      <vt:lpstr>Mongoose Schema </vt:lpstr>
      <vt:lpstr>PowerPoint Presentation</vt:lpstr>
      <vt:lpstr>MONGOOSE MODEL</vt:lpstr>
      <vt:lpstr>PowerPoint Presentation</vt:lpstr>
      <vt:lpstr>Basic Operations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Applications Web Services Security</dc:title>
  <dc:creator>Sridevi JP</dc:creator>
  <cp:lastModifiedBy>Sridevi Jp Rao</cp:lastModifiedBy>
  <cp:revision>153</cp:revision>
  <dcterms:created xsi:type="dcterms:W3CDTF">2023-01-13T10:10:15Z</dcterms:created>
  <dcterms:modified xsi:type="dcterms:W3CDTF">2023-03-22T18:09:08Z</dcterms:modified>
</cp:coreProperties>
</file>