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5"/>
  </p:notesMasterIdLst>
  <p:sldIdLst>
    <p:sldId id="256" r:id="rId2"/>
    <p:sldId id="257" r:id="rId3"/>
    <p:sldId id="281" r:id="rId4"/>
    <p:sldId id="282" r:id="rId5"/>
    <p:sldId id="283" r:id="rId6"/>
    <p:sldId id="284" r:id="rId7"/>
    <p:sldId id="285" r:id="rId8"/>
    <p:sldId id="286" r:id="rId9"/>
    <p:sldId id="259" r:id="rId10"/>
    <p:sldId id="258"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5"/>
    <p:restoredTop sz="63580"/>
  </p:normalViewPr>
  <p:slideViewPr>
    <p:cSldViewPr snapToGrid="0">
      <p:cViewPr varScale="1">
        <p:scale>
          <a:sx n="68" d="100"/>
          <a:sy n="68" d="100"/>
        </p:scale>
        <p:origin x="20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3/31/23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uru99.com/java-tutorial.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ibm.com/links?url=https%3A%2F%2Fwww.oasis-open.org" TargetMode="External"/><Relationship Id="rId5" Type="http://schemas.openxmlformats.org/officeDocument/2006/relationships/hyperlink" Target="https://www.ibm.com/links?url=http%3A%2F%2Fwww.w3.org%2FTR%2Fwsdl" TargetMode="External"/><Relationship Id="rId4" Type="http://schemas.openxmlformats.org/officeDocument/2006/relationships/hyperlink" Target="https://www.ibm.com/links?url=http%3A%2F%2Fwww.w3.or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rio.dev/blog/remote-work-cybersecur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 Web Application is meant for humans to read, while a Web Service is meant for computers to read</a:t>
            </a:r>
            <a:r>
              <a:rPr lang="en-IN" dirty="0"/>
              <a:t>. Web Application is a complete Application with a Graphical User Interface (GUI), however, web services do not necessarily have a user interface since it is used as a component in an application</a:t>
            </a:r>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9</a:t>
            </a:fld>
            <a:endParaRPr lang="en-US"/>
          </a:p>
        </p:txBody>
      </p:sp>
    </p:spTree>
    <p:extLst>
      <p:ext uri="{BB962C8B-B14F-4D97-AF65-F5344CB8AC3E}">
        <p14:creationId xmlns:p14="http://schemas.microsoft.com/office/powerpoint/2010/main" val="137059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Interoperability  - “One Code Different Applications”.</a:t>
            </a:r>
            <a:br>
              <a:rPr lang="en-US" sz="1200" dirty="0"/>
            </a:br>
            <a:r>
              <a:rPr lang="en-US" sz="1200" dirty="0"/>
              <a:t>Provides a common platform that allows multiple applications built on various programming languages to have the ability to communicate with each other.</a:t>
            </a:r>
            <a:br>
              <a:rPr lang="en-US" sz="1200" dirty="0"/>
            </a:br>
            <a:r>
              <a:rPr lang="en-US" sz="1200" dirty="0"/>
              <a:t>- Uses interface described in a machine-processable format [ WSDL ]</a:t>
            </a:r>
            <a:br>
              <a:rPr lang="en-US" sz="1200" dirty="0"/>
            </a:br>
            <a:r>
              <a:rPr lang="en-US" sz="1200" dirty="0"/>
              <a:t>- Interface hides the implementation details of the service so that it can be used independently of the hardware or software</a:t>
            </a:r>
            <a:br>
              <a:rPr lang="en-US" sz="1200" dirty="0"/>
            </a:br>
            <a:r>
              <a:rPr lang="en-US" sz="1200" dirty="0"/>
              <a:t>- Allows and encourages web service based applications to be loosely coupled, component oriented, cross-technology implementations.</a:t>
            </a:r>
          </a:p>
          <a:p>
            <a:br>
              <a:rPr lang="en-US" sz="1200" dirty="0"/>
            </a:br>
            <a:br>
              <a:rPr lang="en-US" sz="1200" dirty="0"/>
            </a:br>
            <a:r>
              <a:rPr lang="en-US" sz="1200" dirty="0"/>
              <a:t>Not tied to any one operating system or programming language</a:t>
            </a:r>
            <a:br>
              <a:rPr lang="en-US" sz="1200" dirty="0"/>
            </a:br>
            <a:r>
              <a:rPr lang="en-US" sz="1200" dirty="0"/>
              <a:t>-  applications can be written in various languages and are still able to communicate by exchanging data with  one another via a web service between clients and servers</a:t>
            </a:r>
            <a:br>
              <a:rPr lang="en-US" dirty="0"/>
            </a:br>
            <a:br>
              <a:rPr lang="en-US" dirty="0"/>
            </a:br>
            <a:br>
              <a:rPr lang="en-US" dirty="0"/>
            </a:br>
            <a:br>
              <a:rPr lang="en-US" dirty="0"/>
            </a:br>
            <a:r>
              <a:rPr lang="en-US" dirty="0"/>
              <a:t>Example : </a:t>
            </a:r>
            <a:r>
              <a:rPr lang="en-IN" dirty="0"/>
              <a:t>The client would invoke a series of web service calls via requests to a server which would host the actual web service.</a:t>
            </a:r>
          </a:p>
          <a:p>
            <a:r>
              <a:rPr lang="en-IN" dirty="0"/>
              <a:t>These requests are made through what is known as remote procedure calls. Remote Procedure Calls(RPC) are calls made to methods which are hosted by the relevant web service.</a:t>
            </a:r>
          </a:p>
          <a:p>
            <a:r>
              <a:rPr lang="en-IN" dirty="0"/>
              <a:t>As an example, Amazon provides a web service that provides prices for products sold online via </a:t>
            </a:r>
            <a:r>
              <a:rPr lang="en-IN" dirty="0" err="1"/>
              <a:t>amazon.com</a:t>
            </a:r>
            <a:r>
              <a:rPr lang="en-IN" dirty="0"/>
              <a:t>. The front end or presentation layer can be in </a:t>
            </a:r>
            <a:r>
              <a:rPr lang="en-IN" dirty="0" err="1"/>
              <a:t>.Net</a:t>
            </a:r>
            <a:r>
              <a:rPr lang="en-IN" dirty="0"/>
              <a:t> or</a:t>
            </a:r>
            <a:r>
              <a:rPr lang="en-IN" dirty="0">
                <a:hlinkClick r:id="rId3"/>
              </a:rPr>
              <a:t> Java </a:t>
            </a:r>
            <a:r>
              <a:rPr lang="en-IN" dirty="0"/>
              <a:t>but either programming language would have the ability to communicate with the web service.</a:t>
            </a:r>
          </a:p>
          <a:p>
            <a:r>
              <a:rPr lang="en-IN" dirty="0"/>
              <a:t>The main component of a web service design is the data which is transferred between the client and the server, and that is XML. XML (Extensible markup language) is a counterpart to HTML and easy to understand the intermediate language that is understood by many programming languages.</a:t>
            </a:r>
          </a:p>
          <a:p>
            <a:r>
              <a:rPr lang="en-IN" dirty="0"/>
              <a:t>So when applications talk to each other, they actually talk in XML. This provides a common platform for application developed in various programming languages to talk to each other.</a:t>
            </a:r>
            <a:br>
              <a:rPr lang="en-IN" dirty="0"/>
            </a:br>
            <a:endParaRPr lang="en-IN" dirty="0"/>
          </a:p>
          <a:p>
            <a:pPr>
              <a:buFont typeface="Arial" panose="020B0604020202020204" pitchFamily="34" charset="0"/>
              <a:buChar char="•"/>
            </a:pPr>
            <a:r>
              <a:rPr lang="en-IN" dirty="0"/>
              <a:t>Web services use something known as SOAP (Simple Object Access Protocol) for sending the XML data between applications. The data is sent over normal HTTP. The data which is sent from the web service to the application is called a SOAP message. The SOAP message is nothing but an XML document. Since the document is written in XML, the client application calling the web service can be written in any programming language.</a:t>
            </a:r>
            <a:br>
              <a:rPr lang="en-IN" dirty="0"/>
            </a:br>
            <a:br>
              <a:rPr lang="en-IN" dirty="0"/>
            </a:br>
            <a:endParaRPr lang="en-IN" dirty="0"/>
          </a:p>
          <a:p>
            <a:pPr>
              <a:buFont typeface="Arial" panose="020B0604020202020204" pitchFamily="34" charset="0"/>
              <a:buChar char="•"/>
            </a:pPr>
            <a:r>
              <a:rPr lang="en-US" sz="1200" dirty="0"/>
              <a:t>XML tags the data, SOAP transfers the message, and WSDL describes the service’s accessibility.</a:t>
            </a:r>
            <a:br>
              <a:rPr lang="en-US" sz="1200" dirty="0"/>
            </a:br>
            <a:br>
              <a:rPr lang="en-US" sz="1200" dirty="0"/>
            </a:br>
            <a:endParaRPr lang="en-IN" dirty="0"/>
          </a:p>
          <a:p>
            <a:pPr>
              <a:buFont typeface="Arial" panose="020B0604020202020204" pitchFamily="34" charset="0"/>
              <a:buChar char="•"/>
            </a:pPr>
            <a:endParaRPr lang="en-IN" dirty="0"/>
          </a:p>
          <a:p>
            <a:pPr>
              <a:buFont typeface="Arial" panose="020B0604020202020204" pitchFamily="34" charset="0"/>
              <a:buChar char="•"/>
            </a:pPr>
            <a:br>
              <a:rPr lang="en-IN" dirty="0"/>
            </a:br>
            <a:r>
              <a:rPr lang="en-IN" dirty="0"/>
              <a:t>XML - A standard for document markup, which uses a generic syntax to mark up data with simple, human-readable tags. The standard is endorsed by the </a:t>
            </a:r>
            <a:r>
              <a:rPr lang="en-IN" dirty="0">
                <a:hlinkClick r:id="rId4" tooltip="(Opens in a new tab or window)"/>
              </a:rPr>
              <a:t>World Wide Web Consortium (W3C)</a:t>
            </a:r>
            <a:r>
              <a:rPr lang="en-IN" dirty="0"/>
              <a:t>.</a:t>
            </a:r>
            <a:br>
              <a:rPr lang="en-IN" dirty="0"/>
            </a:br>
            <a:br>
              <a:rPr lang="en-IN" dirty="0"/>
            </a:br>
            <a:br>
              <a:rPr lang="en-IN" dirty="0"/>
            </a:br>
            <a:r>
              <a:rPr lang="en-IN" dirty="0"/>
              <a:t>Formerly an acronym for </a:t>
            </a:r>
            <a:r>
              <a:rPr lang="en-IN" i="1" dirty="0"/>
              <a:t>Simple Object Access Protocol</a:t>
            </a:r>
            <a:r>
              <a:rPr lang="en-IN" dirty="0"/>
              <a:t>. A lightweight protocol for exchange of information in a decentralized, distributed environment. It is an XML-based protocol that consists of three </a:t>
            </a:r>
            <a:r>
              <a:rPr lang="en-IN" dirty="0" err="1"/>
              <a:t>parts:An</a:t>
            </a:r>
            <a:r>
              <a:rPr lang="en-IN" dirty="0"/>
              <a:t> envelope that defines a framework for describing what is in a message and how to process it</a:t>
            </a:r>
          </a:p>
          <a:p>
            <a:pPr>
              <a:buFont typeface="Arial" panose="020B0604020202020204" pitchFamily="34" charset="0"/>
              <a:buChar char="•"/>
            </a:pPr>
            <a:r>
              <a:rPr lang="en-IN" dirty="0"/>
              <a:t>A set of encoding rules for expressing instances of application-defined data types</a:t>
            </a:r>
          </a:p>
          <a:p>
            <a:pPr>
              <a:buFont typeface="Arial" panose="020B0604020202020204" pitchFamily="34" charset="0"/>
              <a:buChar char="•"/>
            </a:pPr>
            <a:r>
              <a:rPr lang="en-IN" dirty="0"/>
              <a:t>A convention for representing remote procedure calls and responses</a:t>
            </a:r>
            <a:br>
              <a:rPr lang="en-IN" dirty="0"/>
            </a:br>
            <a:br>
              <a:rPr lang="en-IN" dirty="0"/>
            </a:br>
            <a:r>
              <a:rPr lang="en-IN" dirty="0"/>
              <a:t>WSDL (Web Services Description Language)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     -  Defines where the Web Service actually resides </a:t>
            </a:r>
            <a:br>
              <a:rPr lang="en-IN" dirty="0"/>
            </a:br>
            <a:r>
              <a:rPr lang="en-IN" dirty="0"/>
              <a:t>     - Which type of Web Service to be picked up for a specific request. </a:t>
            </a:r>
            <a:br>
              <a:rPr lang="en-IN" dirty="0"/>
            </a:br>
            <a:r>
              <a:rPr lang="en-IN" dirty="0"/>
              <a:t>      This makes use of an XML file that describes the Web Service functionality.</a:t>
            </a:r>
            <a:br>
              <a:rPr lang="en-IN" dirty="0"/>
            </a:br>
            <a:r>
              <a:rPr lang="en-IN" dirty="0"/>
              <a:t>Web Service Description Language An XML application for describing web services. It is designed to separate the descriptions of the abstract functions offered by a service and the concrete details of a service, such as how and where that function is </a:t>
            </a:r>
            <a:r>
              <a:rPr lang="en-IN" dirty="0" err="1"/>
              <a:t>offered.The</a:t>
            </a:r>
            <a:r>
              <a:rPr lang="en-IN" dirty="0"/>
              <a:t> specification is published at </a:t>
            </a:r>
            <a:r>
              <a:rPr lang="en-IN" dirty="0">
                <a:hlinkClick r:id="rId5" tooltip="(Opens in a new tab or window)"/>
              </a:rPr>
              <a:t>Web Services Description Language (WSDL)</a:t>
            </a:r>
            <a:r>
              <a:rPr lang="en-IN" dirty="0"/>
              <a:t>.</a:t>
            </a:r>
          </a:p>
          <a:p>
            <a:pPr>
              <a:buFont typeface="Arial" panose="020B0604020202020204" pitchFamily="34" charset="0"/>
              <a:buChar char="•"/>
            </a:pPr>
            <a:br>
              <a:rPr lang="en-IN" dirty="0"/>
            </a:br>
            <a:br>
              <a:rPr lang="en-IN" dirty="0"/>
            </a:br>
            <a:endParaRPr lang="en-IN" dirty="0"/>
          </a:p>
          <a:p>
            <a:pPr>
              <a:buFont typeface="Arial" panose="020B0604020202020204" pitchFamily="34" charset="0"/>
              <a:buChar char="•"/>
            </a:pPr>
            <a:r>
              <a:rPr lang="en-IN" dirty="0"/>
              <a:t>UDDI (Universal Description, Discovery and Integration)</a:t>
            </a:r>
            <a:br>
              <a:rPr lang="en-IN" dirty="0"/>
            </a:br>
            <a:r>
              <a:rPr lang="en-IN" dirty="0"/>
              <a:t>- Given Service Provider, UDDI used for describing, discovering, and publishing those Web Services.</a:t>
            </a:r>
            <a:br>
              <a:rPr lang="en-IN" dirty="0"/>
            </a:br>
            <a:r>
              <a:rPr lang="en-IN" dirty="0"/>
              <a:t>- Helps client find out where WSDL’s XML is located</a:t>
            </a:r>
            <a:br>
              <a:rPr lang="en-IN" dirty="0"/>
            </a:br>
            <a:r>
              <a:rPr lang="en-IN" dirty="0"/>
              <a:t>UDDI is also a publicly accessible set of implementations of the specification that allow businesses to register information about the web services that they offer, so that other businesses can find them. The specification is published by </a:t>
            </a:r>
            <a:r>
              <a:rPr lang="en-IN" dirty="0">
                <a:hlinkClick r:id="rId6" tooltip="(Opens in a new tab or window)"/>
              </a:rPr>
              <a:t>OASIS</a:t>
            </a:r>
            <a:r>
              <a:rPr lang="en-IN" dirty="0"/>
              <a:t>.</a:t>
            </a:r>
            <a:br>
              <a:rPr lang="en-IN" dirty="0"/>
            </a:br>
            <a:endParaRPr lang="en-IN" dirty="0"/>
          </a:p>
          <a:p>
            <a:pPr>
              <a:buFont typeface="Arial" panose="020B0604020202020204" pitchFamily="34" charset="0"/>
              <a:buChar char="•"/>
            </a:pPr>
            <a:r>
              <a:rPr lang="en-IN" dirty="0"/>
              <a:t>XML-RPC (Extensible Markup Language – Remote Procedure )</a:t>
            </a:r>
            <a:br>
              <a:rPr lang="en-IN" dirty="0"/>
            </a:br>
            <a:r>
              <a:rPr lang="en-IN" dirty="0"/>
              <a:t>- Responsible for sending messages across systems.</a:t>
            </a:r>
            <a:br>
              <a:rPr lang="en-IN" dirty="0"/>
            </a:br>
            <a:r>
              <a:rPr lang="en-IN" dirty="0"/>
              <a:t>-  Requests and responses are in the form of XML and are sent/received through the HTTP POST.</a:t>
            </a:r>
          </a:p>
          <a:p>
            <a:endParaRPr lang="en-IN" dirty="0"/>
          </a:p>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10</a:t>
            </a:fld>
            <a:endParaRPr lang="en-US"/>
          </a:p>
        </p:txBody>
      </p:sp>
    </p:spTree>
    <p:extLst>
      <p:ext uri="{BB962C8B-B14F-4D97-AF65-F5344CB8AC3E}">
        <p14:creationId xmlns:p14="http://schemas.microsoft.com/office/powerpoint/2010/main" val="887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Talk about hacking and stealing of PI</a:t>
            </a:r>
            <a:br>
              <a:rPr lang="en-IN" b="1" dirty="0"/>
            </a:br>
            <a:br>
              <a:rPr lang="en-IN" b="1" dirty="0"/>
            </a:br>
            <a:r>
              <a:rPr lang="en-IN" b="1" dirty="0"/>
              <a:t>Authentication</a:t>
            </a:r>
          </a:p>
          <a:p>
            <a:r>
              <a:rPr lang="en-IN" dirty="0"/>
              <a:t>Authentication refers to a means of verification for the user.</a:t>
            </a:r>
          </a:p>
          <a:p>
            <a:r>
              <a:rPr lang="en-IN" b="1" dirty="0"/>
              <a:t>Using credentials, a password, or biometrics, or a combo of these methods, a service can verify that the user is who they claim to be.</a:t>
            </a:r>
            <a:endParaRPr lang="en-IN" dirty="0"/>
          </a:p>
          <a:p>
            <a:r>
              <a:rPr lang="en-IN" b="1" dirty="0"/>
              <a:t>Authorization</a:t>
            </a:r>
          </a:p>
          <a:p>
            <a:r>
              <a:rPr lang="en-IN" dirty="0"/>
              <a:t>As a form of access control, authorization, grants users certain entitlements.</a:t>
            </a:r>
          </a:p>
          <a:p>
            <a:r>
              <a:rPr lang="en-IN" dirty="0"/>
              <a:t>An employee in your tech company, for example, might have access to some directories and programming but not to the same degree as a higher level employee.</a:t>
            </a:r>
          </a:p>
          <a:p>
            <a:r>
              <a:rPr lang="en-IN" b="1" dirty="0"/>
              <a:t>Related reading: </a:t>
            </a:r>
            <a:r>
              <a:rPr lang="en-IN" dirty="0">
                <a:hlinkClick r:id="rId3"/>
              </a:rPr>
              <a:t> Work From Home Cybersecurity: 10 Steps to Avoid Risks</a:t>
            </a:r>
            <a:endParaRPr lang="en-IN" dirty="0"/>
          </a:p>
          <a:p>
            <a:r>
              <a:rPr lang="en-IN" b="1" dirty="0"/>
              <a:t>Confidentiality</a:t>
            </a:r>
          </a:p>
          <a:p>
            <a:r>
              <a:rPr lang="en-IN" dirty="0"/>
              <a:t>Confidentiality, or privacy, is the practice of securing data from others.</a:t>
            </a:r>
          </a:p>
          <a:p>
            <a:r>
              <a:rPr lang="en-IN" dirty="0"/>
              <a:t>Personal contact information, for one, should not be shared with those who can compromise the information.</a:t>
            </a:r>
          </a:p>
          <a:p>
            <a:r>
              <a:rPr lang="en-IN" b="1" dirty="0"/>
              <a:t>Integrity</a:t>
            </a:r>
          </a:p>
          <a:p>
            <a:r>
              <a:rPr lang="en-IN" dirty="0"/>
              <a:t>Integrity has to do with preventing the alteration of a message. Generally, a sender’s digital signature can certify its validity on one end.</a:t>
            </a:r>
          </a:p>
          <a:p>
            <a:r>
              <a:rPr lang="en-IN" dirty="0"/>
              <a:t>This is closely related to</a:t>
            </a:r>
            <a:r>
              <a:rPr lang="en-IN" b="1" dirty="0"/>
              <a:t> non repudiation which ensures that the author of a statement cannot deny its authenticity</a:t>
            </a:r>
            <a:r>
              <a:rPr lang="en-IN" dirty="0"/>
              <a:t>.</a:t>
            </a:r>
          </a:p>
          <a:p>
            <a:r>
              <a:rPr lang="en-IN" dirty="0"/>
              <a:t>These components of web service security are considered industry standard.</a:t>
            </a:r>
          </a:p>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11</a:t>
            </a:fld>
            <a:endParaRPr lang="en-US"/>
          </a:p>
        </p:txBody>
      </p:sp>
    </p:spTree>
    <p:extLst>
      <p:ext uri="{BB962C8B-B14F-4D97-AF65-F5344CB8AC3E}">
        <p14:creationId xmlns:p14="http://schemas.microsoft.com/office/powerpoint/2010/main" val="377346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dirty="0">
                <a:solidFill>
                  <a:schemeClr val="tx2"/>
                </a:solidFill>
              </a:rPr>
              <a:t>In authentication, when the user successfully logs in using their credentials, a JSON Web Token will be returned. Since tokens are credentials, great care must be taken to prevent security issues. In general, you should not keep tokens longer than required.</a:t>
            </a:r>
            <a:br>
              <a:rPr lang="en-US" sz="1200" dirty="0">
                <a:solidFill>
                  <a:schemeClr val="tx2"/>
                </a:solidFill>
              </a:rPr>
            </a:br>
            <a:br>
              <a:rPr lang="en-US" sz="1200" dirty="0">
                <a:solidFill>
                  <a:schemeClr val="tx2"/>
                </a:solidFill>
              </a:rPr>
            </a:br>
            <a:r>
              <a:rPr lang="en-US" sz="1200" dirty="0">
                <a:solidFill>
                  <a:schemeClr val="tx2"/>
                </a:solidFill>
              </a:rPr>
              <a:t>Whenever the user wants to access a protected route, it should send the JWT, typically in the </a:t>
            </a:r>
            <a:r>
              <a:rPr lang="en-US" sz="1200" b="1" dirty="0">
                <a:solidFill>
                  <a:schemeClr val="tx2"/>
                </a:solidFill>
              </a:rPr>
              <a:t>Authorization</a:t>
            </a:r>
            <a:r>
              <a:rPr lang="en-US" sz="1200" dirty="0">
                <a:solidFill>
                  <a:schemeClr val="tx2"/>
                </a:solidFill>
              </a:rPr>
              <a:t> header using the </a:t>
            </a:r>
            <a:r>
              <a:rPr lang="en-US" sz="1200" b="1" dirty="0">
                <a:solidFill>
                  <a:schemeClr val="tx2"/>
                </a:solidFill>
              </a:rPr>
              <a:t>Bearer</a:t>
            </a:r>
            <a:r>
              <a:rPr lang="en-US" sz="1200" dirty="0">
                <a:solidFill>
                  <a:schemeClr val="tx2"/>
                </a:solidFill>
              </a:rPr>
              <a:t> schema. Therefore the content of the header should look like the following.</a:t>
            </a:r>
          </a:p>
          <a:p>
            <a:pPr>
              <a:lnSpc>
                <a:spcPct val="100000"/>
              </a:lnSpc>
            </a:pPr>
            <a:r>
              <a:rPr lang="en-US" sz="1200" dirty="0">
                <a:solidFill>
                  <a:schemeClr val="tx2"/>
                </a:solidFill>
              </a:rPr>
              <a:t>Authorization: Bearer &lt;token&gt;</a:t>
            </a:r>
          </a:p>
          <a:p>
            <a:pPr>
              <a:lnSpc>
                <a:spcPct val="100000"/>
              </a:lnSpc>
            </a:pPr>
            <a:r>
              <a:rPr lang="en-US" sz="1200" dirty="0">
                <a:solidFill>
                  <a:schemeClr val="tx2"/>
                </a:solidFill>
              </a:rPr>
              <a:t>This is a stateless authentication mechanism as the user state is never saved in the server memory. The server’s protected routes will check for a valid JWT in the Authorization header, and if there is, the user will be allowed. As JWTs are self-contained, all the necessary information is there, reducing the need of going back and forward to the database.</a:t>
            </a:r>
          </a:p>
          <a:p>
            <a:pPr>
              <a:lnSpc>
                <a:spcPct val="100000"/>
              </a:lnSpc>
            </a:pPr>
            <a:r>
              <a:rPr lang="en-US" sz="1200" dirty="0">
                <a:solidFill>
                  <a:schemeClr val="tx2"/>
                </a:solidFill>
              </a:rPr>
              <a:t>This allows to fully rely on data APIs that are stateless and even make requests to downstream services. It doesn’t matter which domains are serving your APIs, as Cross-Origin Resource Sharing (CORS) won’t be an issue as it doesn’t use cookies.</a:t>
            </a:r>
          </a:p>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15</a:t>
            </a:fld>
            <a:endParaRPr lang="en-US"/>
          </a:p>
        </p:txBody>
      </p:sp>
    </p:spTree>
    <p:extLst>
      <p:ext uri="{BB962C8B-B14F-4D97-AF65-F5344CB8AC3E}">
        <p14:creationId xmlns:p14="http://schemas.microsoft.com/office/powerpoint/2010/main" val="385621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Authorization Server – Auth0</a:t>
            </a:r>
          </a:p>
        </p:txBody>
      </p:sp>
      <p:sp>
        <p:nvSpPr>
          <p:cNvPr id="4" name="Slide Number Placeholder 3"/>
          <p:cNvSpPr>
            <a:spLocks noGrp="1"/>
          </p:cNvSpPr>
          <p:nvPr>
            <p:ph type="sldNum" sz="quarter" idx="5"/>
          </p:nvPr>
        </p:nvSpPr>
        <p:spPr/>
        <p:txBody>
          <a:bodyPr/>
          <a:lstStyle/>
          <a:p>
            <a:fld id="{C5A29AA5-8506-D34E-8501-2EB8C03AE650}" type="slidenum">
              <a:rPr lang="en-US" smtClean="0"/>
              <a:t>16</a:t>
            </a:fld>
            <a:endParaRPr lang="en-US"/>
          </a:p>
        </p:txBody>
      </p:sp>
    </p:spTree>
    <p:extLst>
      <p:ext uri="{BB962C8B-B14F-4D97-AF65-F5344CB8AC3E}">
        <p14:creationId xmlns:p14="http://schemas.microsoft.com/office/powerpoint/2010/main" val="18196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ervice-oriented_architectu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ackoverflow.com/questions/39239051/rs256-vs-hs256-whats-the-differ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9">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9062928F-9AF4-81DC-08D5-937E3276E20B}"/>
              </a:ext>
            </a:extLst>
          </p:cNvPr>
          <p:cNvPicPr>
            <a:picLocks noChangeAspect="1"/>
          </p:cNvPicPr>
          <p:nvPr/>
        </p:nvPicPr>
        <p:blipFill rotWithShape="1">
          <a:blip r:embed="rId2"/>
          <a:srcRect r="17354" b="1"/>
          <a:stretch/>
        </p:blipFill>
        <p:spPr>
          <a:xfrm>
            <a:off x="453302" y="457200"/>
            <a:ext cx="7588885" cy="5899650"/>
          </a:xfrm>
          <a:prstGeom prst="rect">
            <a:avLst/>
          </a:prstGeom>
        </p:spPr>
      </p:pic>
      <p:sp>
        <p:nvSpPr>
          <p:cNvPr id="62" name="Rectangle 61">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2E7A7-9A20-F528-95D3-7A607E095E97}"/>
              </a:ext>
            </a:extLst>
          </p:cNvPr>
          <p:cNvSpPr>
            <a:spLocks noGrp="1"/>
          </p:cNvSpPr>
          <p:nvPr>
            <p:ph type="ctrTitle"/>
          </p:nvPr>
        </p:nvSpPr>
        <p:spPr>
          <a:xfrm>
            <a:off x="8372723" y="850791"/>
            <a:ext cx="3202016" cy="4198288"/>
          </a:xfrm>
        </p:spPr>
        <p:txBody>
          <a:bodyPr anchor="ctr">
            <a:normAutofit/>
          </a:bodyPr>
          <a:lstStyle/>
          <a:p>
            <a:r>
              <a:rPr lang="en-US">
                <a:solidFill>
                  <a:srgbClr val="FFFFFF"/>
                </a:solidFill>
              </a:rPr>
              <a:t>Web Applications Web Services Security</a:t>
            </a:r>
          </a:p>
        </p:txBody>
      </p:sp>
      <p:sp>
        <p:nvSpPr>
          <p:cNvPr id="64" name="Rectangle 63">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80F5F2E-80F5-8BE6-88F2-0665D995C465}"/>
              </a:ext>
            </a:extLst>
          </p:cNvPr>
          <p:cNvSpPr>
            <a:spLocks noGrp="1"/>
          </p:cNvSpPr>
          <p:nvPr>
            <p:ph type="subTitle" idx="1"/>
          </p:nvPr>
        </p:nvSpPr>
        <p:spPr>
          <a:xfrm>
            <a:off x="8372723" y="5545331"/>
            <a:ext cx="3202016" cy="649222"/>
          </a:xfrm>
          <a:noFill/>
        </p:spPr>
        <p:txBody>
          <a:bodyPr anchor="ctr">
            <a:normAutofit/>
          </a:bodyPr>
          <a:lstStyle/>
          <a:p>
            <a:endParaRPr lang="en-US" sz="1800" dirty="0">
              <a:solidFill>
                <a:srgbClr val="FFFFFF">
                  <a:alpha val="75000"/>
                </a:srgbClr>
              </a:solidFill>
            </a:endParaRPr>
          </a:p>
        </p:txBody>
      </p:sp>
    </p:spTree>
    <p:extLst>
      <p:ext uri="{BB962C8B-B14F-4D97-AF65-F5344CB8AC3E}">
        <p14:creationId xmlns:p14="http://schemas.microsoft.com/office/powerpoint/2010/main" val="11180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794D8F-5ABC-692E-7CF8-969332DEAC36}"/>
              </a:ext>
            </a:extLst>
          </p:cNvPr>
          <p:cNvSpPr>
            <a:spLocks noGrp="1"/>
          </p:cNvSpPr>
          <p:nvPr>
            <p:ph type="title"/>
          </p:nvPr>
        </p:nvSpPr>
        <p:spPr>
          <a:xfrm>
            <a:off x="609906" y="702156"/>
            <a:ext cx="5205107" cy="664620"/>
          </a:xfrm>
        </p:spPr>
        <p:txBody>
          <a:bodyPr>
            <a:normAutofit/>
          </a:bodyPr>
          <a:lstStyle/>
          <a:p>
            <a:r>
              <a:rPr lang="en-US" dirty="0"/>
              <a:t>Web SERVICE</a:t>
            </a:r>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51F81C1-ED4D-52BE-BD88-271449694FD6}"/>
              </a:ext>
            </a:extLst>
          </p:cNvPr>
          <p:cNvSpPr>
            <a:spLocks noGrp="1"/>
          </p:cNvSpPr>
          <p:nvPr>
            <p:ph idx="1"/>
          </p:nvPr>
        </p:nvSpPr>
        <p:spPr>
          <a:xfrm>
            <a:off x="609906" y="1520293"/>
            <a:ext cx="11177282" cy="4455057"/>
          </a:xfrm>
        </p:spPr>
        <p:txBody>
          <a:bodyPr>
            <a:normAutofit lnSpcReduction="10000"/>
          </a:bodyPr>
          <a:lstStyle/>
          <a:p>
            <a:pPr>
              <a:lnSpc>
                <a:spcPct val="100000"/>
              </a:lnSpc>
              <a:buFont typeface="Wingdings" pitchFamily="2" charset="2"/>
              <a:buChar char="Ø"/>
            </a:pPr>
            <a:endParaRPr lang="en-US" sz="1800" dirty="0"/>
          </a:p>
          <a:p>
            <a:pPr>
              <a:lnSpc>
                <a:spcPct val="100000"/>
              </a:lnSpc>
              <a:buFont typeface="Wingdings" pitchFamily="2" charset="2"/>
              <a:buChar char="Ø"/>
            </a:pPr>
            <a:r>
              <a:rPr lang="en-US" sz="1800" dirty="0"/>
              <a:t>Interoperability  - “One Code Different Applications”.</a:t>
            </a:r>
            <a:br>
              <a:rPr lang="en-US" sz="1800" dirty="0"/>
            </a:br>
            <a:r>
              <a:rPr lang="en-US" sz="1800" dirty="0"/>
              <a:t>- Uses interface described in a machine-processable format [ WSDL ]</a:t>
            </a:r>
            <a:br>
              <a:rPr lang="en-US" sz="1800" dirty="0"/>
            </a:br>
            <a:r>
              <a:rPr lang="en-US" sz="1800" dirty="0"/>
              <a:t>- Interface hides the implementation details </a:t>
            </a:r>
            <a:br>
              <a:rPr lang="en-US" sz="1800" dirty="0"/>
            </a:br>
            <a:r>
              <a:rPr lang="en-US" sz="1800" dirty="0"/>
              <a:t>- Allows applications to be loosely coupled, component oriented, cross-technology implementations.</a:t>
            </a:r>
          </a:p>
          <a:p>
            <a:pPr marL="0" indent="0">
              <a:lnSpc>
                <a:spcPct val="100000"/>
              </a:lnSpc>
              <a:buNone/>
            </a:pPr>
            <a:endParaRPr lang="en-US" sz="1800" dirty="0"/>
          </a:p>
          <a:p>
            <a:pPr>
              <a:lnSpc>
                <a:spcPct val="100000"/>
              </a:lnSpc>
              <a:buFont typeface="Wingdings" pitchFamily="2" charset="2"/>
              <a:buChar char="Ø"/>
            </a:pPr>
            <a:r>
              <a:rPr lang="en-US" sz="1800" dirty="0"/>
              <a:t>Not tied to any one operating system or programming language</a:t>
            </a:r>
          </a:p>
          <a:p>
            <a:pPr marL="0" indent="0">
              <a:lnSpc>
                <a:spcPct val="100000"/>
              </a:lnSpc>
              <a:buNone/>
            </a:pPr>
            <a:endParaRPr lang="en-US" sz="1800" dirty="0"/>
          </a:p>
          <a:p>
            <a:pPr>
              <a:lnSpc>
                <a:spcPct val="100000"/>
              </a:lnSpc>
              <a:buFont typeface="Wingdings" pitchFamily="2" charset="2"/>
              <a:buChar char="Ø"/>
            </a:pPr>
            <a:r>
              <a:rPr lang="en-US" sz="1800" dirty="0"/>
              <a:t>Built on existing and emerging standards - HTTP, XML, SOAP, and WSDL.  </a:t>
            </a:r>
            <a:br>
              <a:rPr lang="en-US" sz="1800" dirty="0"/>
            </a:br>
            <a:endParaRPr lang="en-US" sz="1800" dirty="0"/>
          </a:p>
          <a:p>
            <a:pPr>
              <a:lnSpc>
                <a:spcPct val="100000"/>
              </a:lnSpc>
              <a:buFont typeface="Wingdings" pitchFamily="2" charset="2"/>
              <a:buChar char="Ø"/>
            </a:pPr>
            <a:r>
              <a:rPr lang="en-US" sz="1800" dirty="0"/>
              <a:t>Types of Web Services :</a:t>
            </a:r>
            <a:br>
              <a:rPr lang="en-US" sz="1800" dirty="0"/>
            </a:br>
            <a:br>
              <a:rPr lang="en-US" sz="1800" dirty="0"/>
            </a:br>
            <a:r>
              <a:rPr lang="en-US" sz="1800" dirty="0"/>
              <a:t>SOAP Web Services</a:t>
            </a:r>
            <a:br>
              <a:rPr lang="en-US" sz="1800" dirty="0"/>
            </a:br>
            <a:r>
              <a:rPr lang="en-US" sz="1800" dirty="0"/>
              <a:t>REST Web Services</a:t>
            </a:r>
          </a:p>
          <a:p>
            <a:pPr>
              <a:lnSpc>
                <a:spcPct val="100000"/>
              </a:lnSpc>
              <a:buFont typeface="Wingdings" pitchFamily="2" charset="2"/>
              <a:buChar char="Ø"/>
            </a:pPr>
            <a:endParaRPr lang="en-US" sz="1800" dirty="0"/>
          </a:p>
          <a:p>
            <a:pPr marL="0" indent="0">
              <a:lnSpc>
                <a:spcPct val="100000"/>
              </a:lnSpc>
              <a:buNone/>
            </a:pPr>
            <a:endParaRPr lang="en-US" sz="1800" dirty="0"/>
          </a:p>
        </p:txBody>
      </p:sp>
    </p:spTree>
    <p:extLst>
      <p:ext uri="{BB962C8B-B14F-4D97-AF65-F5344CB8AC3E}">
        <p14:creationId xmlns:p14="http://schemas.microsoft.com/office/powerpoint/2010/main" val="306574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5FB4-70EC-1951-0277-C9AA55E630D3}"/>
              </a:ext>
            </a:extLst>
          </p:cNvPr>
          <p:cNvSpPr>
            <a:spLocks noGrp="1"/>
          </p:cNvSpPr>
          <p:nvPr>
            <p:ph type="title"/>
          </p:nvPr>
        </p:nvSpPr>
        <p:spPr>
          <a:xfrm>
            <a:off x="581192" y="702156"/>
            <a:ext cx="11029616" cy="698020"/>
          </a:xfrm>
        </p:spPr>
        <p:txBody>
          <a:bodyPr>
            <a:normAutofit/>
          </a:bodyPr>
          <a:lstStyle/>
          <a:p>
            <a:r>
              <a:rPr lang="en-US" dirty="0"/>
              <a:t>WEBSERVICE SECURITY</a:t>
            </a:r>
          </a:p>
        </p:txBody>
      </p:sp>
      <p:sp>
        <p:nvSpPr>
          <p:cNvPr id="3" name="Content Placeholder 2">
            <a:extLst>
              <a:ext uri="{FF2B5EF4-FFF2-40B4-BE49-F238E27FC236}">
                <a16:creationId xmlns:a16="http://schemas.microsoft.com/office/drawing/2014/main" id="{B745B37F-87F7-8302-090F-64A5A0E94931}"/>
              </a:ext>
            </a:extLst>
          </p:cNvPr>
          <p:cNvSpPr>
            <a:spLocks noGrp="1"/>
          </p:cNvSpPr>
          <p:nvPr>
            <p:ph idx="1"/>
          </p:nvPr>
        </p:nvSpPr>
        <p:spPr>
          <a:xfrm>
            <a:off x="581192" y="1400176"/>
            <a:ext cx="11029615" cy="4575174"/>
          </a:xfrm>
        </p:spPr>
        <p:txBody>
          <a:bodyPr/>
          <a:lstStyle/>
          <a:p>
            <a:pPr>
              <a:buFont typeface="Wingdings" pitchFamily="2" charset="2"/>
              <a:buChar char="Ø"/>
            </a:pPr>
            <a:r>
              <a:rPr lang="en-US" dirty="0"/>
              <a:t>Personal Information of Customers and Data Security is the need of the hour</a:t>
            </a:r>
          </a:p>
          <a:p>
            <a:pPr>
              <a:buFont typeface="Wingdings" pitchFamily="2" charset="2"/>
              <a:buChar char="Ø"/>
            </a:pPr>
            <a:r>
              <a:rPr lang="en-US" dirty="0"/>
              <a:t>WS Security is a standard that addresses security when data is exchanged as part of a Web service</a:t>
            </a:r>
          </a:p>
          <a:p>
            <a:pPr>
              <a:buFont typeface="Wingdings" pitchFamily="2" charset="2"/>
              <a:buChar char="Ø"/>
            </a:pPr>
            <a:r>
              <a:rPr lang="en-IN" b="1" dirty="0">
                <a:hlinkClick r:id="rId3"/>
              </a:rPr>
              <a:t>Service-oriented architecture</a:t>
            </a:r>
            <a:r>
              <a:rPr lang="en-IN" b="1" dirty="0"/>
              <a:t> (SOA) security is a security model that addresses complex combination services as opposed to only one software program or platform.</a:t>
            </a:r>
            <a:endParaRPr lang="en-IN" dirty="0"/>
          </a:p>
          <a:p>
            <a:pPr>
              <a:buFont typeface="Wingdings" pitchFamily="2" charset="2"/>
              <a:buChar char="Ø"/>
            </a:pPr>
            <a:r>
              <a:rPr lang="en-US" dirty="0"/>
              <a:t>Standards Implemented by SOA</a:t>
            </a:r>
            <a:br>
              <a:rPr lang="en-US" dirty="0"/>
            </a:br>
            <a:r>
              <a:rPr lang="en-US" dirty="0"/>
              <a:t>    -  </a:t>
            </a:r>
            <a:r>
              <a:rPr lang="en-IN" dirty="0"/>
              <a:t>Authentication ( verification for the user )</a:t>
            </a:r>
            <a:br>
              <a:rPr lang="en-IN" dirty="0"/>
            </a:br>
            <a:r>
              <a:rPr lang="en-IN" dirty="0"/>
              <a:t>    -  Authorization   ( who can access what )</a:t>
            </a:r>
            <a:br>
              <a:rPr lang="en-IN" dirty="0"/>
            </a:br>
            <a:r>
              <a:rPr lang="en-IN" dirty="0"/>
              <a:t>    -  Confidentiality  (practice of securing data from others )</a:t>
            </a:r>
            <a:br>
              <a:rPr lang="en-IN" dirty="0"/>
            </a:br>
            <a:r>
              <a:rPr lang="en-IN" dirty="0"/>
              <a:t>    -  Integrity (preventing the alteration of a message )</a:t>
            </a:r>
            <a:endParaRPr lang="en-US" dirty="0"/>
          </a:p>
          <a:p>
            <a:pPr>
              <a:buFont typeface="Wingdings" pitchFamily="2" charset="2"/>
              <a:buChar char="Ø"/>
            </a:pPr>
            <a:r>
              <a:rPr lang="en-IN" dirty="0"/>
              <a:t>Web Service Interaction Levels</a:t>
            </a:r>
            <a:r>
              <a:rPr lang="en-US" dirty="0"/>
              <a:t> - &gt;  </a:t>
            </a:r>
            <a:r>
              <a:rPr lang="en-IN" dirty="0"/>
              <a:t>Transport Level</a:t>
            </a:r>
            <a:r>
              <a:rPr lang="en-US" dirty="0"/>
              <a:t>, </a:t>
            </a:r>
            <a:r>
              <a:rPr lang="en-IN" dirty="0"/>
              <a:t>Application level </a:t>
            </a:r>
          </a:p>
        </p:txBody>
      </p:sp>
    </p:spTree>
    <p:extLst>
      <p:ext uri="{BB962C8B-B14F-4D97-AF65-F5344CB8AC3E}">
        <p14:creationId xmlns:p14="http://schemas.microsoft.com/office/powerpoint/2010/main" val="223250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47541-95D0-3593-845A-7B2C12ED54CB}"/>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sz="4400" dirty="0"/>
              <a:t>JSON WEB TOKEN [ JWT ]</a:t>
            </a:r>
          </a:p>
        </p:txBody>
      </p:sp>
      <p:sp>
        <p:nvSpPr>
          <p:cNvPr id="20" name="Rectangle 19">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Fingerprint">
            <a:extLst>
              <a:ext uri="{FF2B5EF4-FFF2-40B4-BE49-F238E27FC236}">
                <a16:creationId xmlns:a16="http://schemas.microsoft.com/office/drawing/2014/main" id="{2F045C51-468A-83FC-A4A2-A9E441A3C5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169757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A824-B8D8-10AB-038D-C2A137A04B97}"/>
              </a:ext>
            </a:extLst>
          </p:cNvPr>
          <p:cNvSpPr>
            <a:spLocks noGrp="1"/>
          </p:cNvSpPr>
          <p:nvPr>
            <p:ph type="title"/>
          </p:nvPr>
        </p:nvSpPr>
        <p:spPr>
          <a:xfrm>
            <a:off x="581192" y="702157"/>
            <a:ext cx="11029616" cy="726593"/>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E1132032-8835-4416-A398-7CF7D40560BD}"/>
              </a:ext>
            </a:extLst>
          </p:cNvPr>
          <p:cNvSpPr>
            <a:spLocks noGrp="1"/>
          </p:cNvSpPr>
          <p:nvPr>
            <p:ph idx="1"/>
          </p:nvPr>
        </p:nvSpPr>
        <p:spPr>
          <a:xfrm>
            <a:off x="581192" y="1628775"/>
            <a:ext cx="11029615" cy="4346575"/>
          </a:xfrm>
        </p:spPr>
        <p:txBody>
          <a:bodyPr>
            <a:noAutofit/>
          </a:bodyPr>
          <a:lstStyle/>
          <a:p>
            <a:pPr>
              <a:buFont typeface="Wingdings" pitchFamily="2" charset="2"/>
              <a:buChar char="Ø"/>
            </a:pPr>
            <a:r>
              <a:rPr lang="en-IN" sz="1800" dirty="0"/>
              <a:t>JWTs  are used to identify an authenticated user. </a:t>
            </a:r>
            <a:br>
              <a:rPr lang="en-IN" sz="1800" dirty="0"/>
            </a:br>
            <a:r>
              <a:rPr lang="en-IN" sz="1800" dirty="0"/>
              <a:t>Issued by an authentication server and are consumed by the client-server (to secure its APIs).</a:t>
            </a:r>
          </a:p>
          <a:p>
            <a:pPr>
              <a:buFont typeface="Wingdings" pitchFamily="2" charset="2"/>
              <a:buChar char="Ø"/>
            </a:pPr>
            <a:r>
              <a:rPr lang="en-IN" sz="1800" dirty="0"/>
              <a:t>JSON Web Token (JWT) is an open standard (</a:t>
            </a:r>
            <a:r>
              <a:rPr lang="en-IN" sz="1800" dirty="0">
                <a:hlinkClick r:id="rId2"/>
              </a:rPr>
              <a:t>RFC 7519</a:t>
            </a:r>
            <a:r>
              <a:rPr lang="en-IN" sz="1800" dirty="0"/>
              <a:t>) that defines a compact and self-contained way for securely transmitting information between parties as a JSON object. This information can be verified and trusted because it is digitally signed. </a:t>
            </a:r>
          </a:p>
          <a:p>
            <a:pPr>
              <a:buFont typeface="Wingdings" pitchFamily="2" charset="2"/>
              <a:buChar char="Ø"/>
            </a:pPr>
            <a:r>
              <a:rPr lang="en-IN" sz="1800" dirty="0"/>
              <a:t>JWTs can be signed using a secret (with the </a:t>
            </a:r>
            <a:r>
              <a:rPr lang="en-IN" sz="1800" b="1" dirty="0"/>
              <a:t>HMAC</a:t>
            </a:r>
            <a:r>
              <a:rPr lang="en-IN" sz="1800" dirty="0"/>
              <a:t> algorithm) or a public/private key pair using </a:t>
            </a:r>
            <a:r>
              <a:rPr lang="en-IN" sz="1800" b="1" dirty="0"/>
              <a:t>RSA</a:t>
            </a:r>
            <a:r>
              <a:rPr lang="en-IN" sz="1800" dirty="0"/>
              <a:t> or </a:t>
            </a:r>
            <a:r>
              <a:rPr lang="en-IN" sz="1800" b="1" dirty="0"/>
              <a:t>ECDSA</a:t>
            </a:r>
            <a:r>
              <a:rPr lang="en-IN" sz="1800" dirty="0"/>
              <a:t>.</a:t>
            </a:r>
            <a:br>
              <a:rPr lang="en-IN" sz="1800" dirty="0"/>
            </a:br>
            <a:r>
              <a:rPr lang="en-IN" sz="1800" dirty="0"/>
              <a:t>When tokens are signed using public/private key pairs, the signature also certifies that only the party holding the private key is the one that signed it.</a:t>
            </a:r>
            <a:br>
              <a:rPr lang="en-IN" sz="1800" dirty="0"/>
            </a:br>
            <a:r>
              <a:rPr lang="en-IN" sz="1800" dirty="0"/>
              <a:t>Also  ensures JSON contents (also known as JWT claims) cannot be altered by the client or a malicious party.</a:t>
            </a:r>
          </a:p>
          <a:p>
            <a:pPr>
              <a:buFont typeface="Wingdings" pitchFamily="2" charset="2"/>
              <a:buChar char="Ø"/>
            </a:pPr>
            <a:r>
              <a:rPr lang="en-IN" sz="1800" b="1" dirty="0"/>
              <a:t>Compact</a:t>
            </a:r>
            <a:r>
              <a:rPr lang="en-IN" sz="1800" dirty="0"/>
              <a:t>: Because of its size, it can be sent through an URL, POST parameter, or inside an HTTP header. Additionally, due to its size its transmission is fast.</a:t>
            </a:r>
          </a:p>
          <a:p>
            <a:pPr>
              <a:buFont typeface="Wingdings" pitchFamily="2" charset="2"/>
              <a:buChar char="Ø"/>
            </a:pPr>
            <a:r>
              <a:rPr lang="en-IN" sz="1800" b="1" dirty="0"/>
              <a:t>Self-contained</a:t>
            </a:r>
            <a:r>
              <a:rPr lang="en-IN" sz="1800" dirty="0"/>
              <a:t>: The payload contains all the required information about the user, to avoid querying the database more than once</a:t>
            </a:r>
            <a:endParaRPr lang="en-US" sz="1800" dirty="0"/>
          </a:p>
        </p:txBody>
      </p:sp>
    </p:spTree>
    <p:extLst>
      <p:ext uri="{BB962C8B-B14F-4D97-AF65-F5344CB8AC3E}">
        <p14:creationId xmlns:p14="http://schemas.microsoft.com/office/powerpoint/2010/main" val="236614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ADC3-E62D-F4C2-E358-6AE49DF0771F}"/>
              </a:ext>
            </a:extLst>
          </p:cNvPr>
          <p:cNvSpPr>
            <a:spLocks noGrp="1"/>
          </p:cNvSpPr>
          <p:nvPr>
            <p:ph type="title"/>
          </p:nvPr>
        </p:nvSpPr>
        <p:spPr>
          <a:xfrm>
            <a:off x="581192" y="702156"/>
            <a:ext cx="11029616" cy="540857"/>
          </a:xfrm>
        </p:spPr>
        <p:txBody>
          <a:bodyPr/>
          <a:lstStyle/>
          <a:p>
            <a:r>
              <a:rPr lang="en-US" dirty="0"/>
              <a:t>Use CASES of JWT</a:t>
            </a:r>
          </a:p>
        </p:txBody>
      </p:sp>
      <p:sp>
        <p:nvSpPr>
          <p:cNvPr id="3" name="Content Placeholder 2">
            <a:extLst>
              <a:ext uri="{FF2B5EF4-FFF2-40B4-BE49-F238E27FC236}">
                <a16:creationId xmlns:a16="http://schemas.microsoft.com/office/drawing/2014/main" id="{5D30ADEF-0446-D88E-E7C4-53A640E9EB2E}"/>
              </a:ext>
            </a:extLst>
          </p:cNvPr>
          <p:cNvSpPr>
            <a:spLocks noGrp="1"/>
          </p:cNvSpPr>
          <p:nvPr>
            <p:ph idx="1"/>
          </p:nvPr>
        </p:nvSpPr>
        <p:spPr>
          <a:xfrm>
            <a:off x="581192" y="1400175"/>
            <a:ext cx="11029615" cy="4575175"/>
          </a:xfrm>
        </p:spPr>
        <p:txBody>
          <a:bodyPr/>
          <a:lstStyle/>
          <a:p>
            <a:pPr marL="0" indent="0">
              <a:buNone/>
            </a:pPr>
            <a:r>
              <a:rPr lang="en-IN" dirty="0"/>
              <a:t>    Here are some scenarios where JSON Web Tokens are useful:</a:t>
            </a:r>
          </a:p>
          <a:p>
            <a:pPr>
              <a:buFont typeface="Arial" panose="020B0604020202020204" pitchFamily="34" charset="0"/>
              <a:buChar char="•"/>
            </a:pPr>
            <a:r>
              <a:rPr lang="en-IN" b="1" dirty="0"/>
              <a:t>Authorization</a:t>
            </a:r>
            <a:r>
              <a:rPr lang="en-IN" dirty="0"/>
              <a:t>: This is the most common scenario for using JWT.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pPr>
              <a:buFont typeface="Arial" panose="020B0604020202020204" pitchFamily="34" charset="0"/>
              <a:buChar char="•"/>
            </a:pPr>
            <a:r>
              <a:rPr lang="en-IN" b="1" dirty="0"/>
              <a:t>Information Exchange</a:t>
            </a:r>
            <a:r>
              <a:rPr lang="en-IN" dirty="0"/>
              <a:t>: JSON Web Tokens are a good way of securely transmitting information between parties. Because JWTs can be signed—for example, using public/private key pairs—you can be sure the senders are who they say they are. Additionally, as the signature is calculated using the header and the payload, you can also verify that the content hasn't been tampered with.</a:t>
            </a:r>
          </a:p>
          <a:p>
            <a:endParaRPr lang="en-US" dirty="0"/>
          </a:p>
        </p:txBody>
      </p:sp>
    </p:spTree>
    <p:extLst>
      <p:ext uri="{BB962C8B-B14F-4D97-AF65-F5344CB8AC3E}">
        <p14:creationId xmlns:p14="http://schemas.microsoft.com/office/powerpoint/2010/main" val="93948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B3F0C-B89D-0E28-CE39-571F30B559C8}"/>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b="0" kern="1200" cap="all">
                <a:solidFill>
                  <a:schemeClr val="tx2"/>
                </a:solidFill>
                <a:latin typeface="+mj-lt"/>
                <a:ea typeface="+mj-ea"/>
                <a:cs typeface="+mj-cs"/>
              </a:rPr>
              <a:t>HOW JWT WORKS</a:t>
            </a:r>
          </a:p>
        </p:txBody>
      </p:sp>
      <p:sp>
        <p:nvSpPr>
          <p:cNvPr id="15" name="Rectangle 14">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DFA62847-C8DA-51BD-7E25-B07E33BE4009}"/>
              </a:ext>
            </a:extLst>
          </p:cNvPr>
          <p:cNvSpPr>
            <a:spLocks noGrp="1"/>
          </p:cNvSpPr>
          <p:nvPr>
            <p:ph idx="1"/>
          </p:nvPr>
        </p:nvSpPr>
        <p:spPr>
          <a:xfrm>
            <a:off x="581194" y="1715956"/>
            <a:ext cx="10463044" cy="4439887"/>
          </a:xfrm>
        </p:spPr>
        <p:txBody>
          <a:bodyPr vert="horz" lIns="91440" tIns="45720" rIns="91440" bIns="45720" rtlCol="0" anchor="ctr">
            <a:normAutofit lnSpcReduction="10000"/>
          </a:bodyPr>
          <a:lstStyle/>
          <a:p>
            <a:pPr>
              <a:lnSpc>
                <a:spcPct val="100000"/>
              </a:lnSpc>
              <a:buFont typeface="Wingdings" pitchFamily="2" charset="2"/>
              <a:buChar char="Ø"/>
            </a:pPr>
            <a:r>
              <a:rPr lang="en-US" sz="1600" dirty="0">
                <a:solidFill>
                  <a:schemeClr val="tx2"/>
                </a:solidFill>
              </a:rPr>
              <a:t>User successfully logs in using their credentials -  a JSON Web Token will be returned. </a:t>
            </a:r>
            <a:br>
              <a:rPr lang="en-US" sz="1600" dirty="0">
                <a:solidFill>
                  <a:schemeClr val="tx2"/>
                </a:solidFill>
              </a:rPr>
            </a:br>
            <a:r>
              <a:rPr lang="en-US" sz="1600" dirty="0">
                <a:solidFill>
                  <a:schemeClr val="tx2"/>
                </a:solidFill>
              </a:rPr>
              <a:t>Since tokens are credentials, great care must be taken to prevent security issues. In general, you should not keep tokens longer than required and should have an expiry time .</a:t>
            </a:r>
            <a:br>
              <a:rPr lang="en-US" sz="1600" dirty="0">
                <a:solidFill>
                  <a:schemeClr val="tx2"/>
                </a:solidFill>
              </a:rPr>
            </a:br>
            <a:endParaRPr lang="en-US" sz="1600" dirty="0">
              <a:solidFill>
                <a:schemeClr val="tx2"/>
              </a:solidFill>
            </a:endParaRPr>
          </a:p>
          <a:p>
            <a:pPr>
              <a:lnSpc>
                <a:spcPct val="100000"/>
              </a:lnSpc>
              <a:buFont typeface="Wingdings" pitchFamily="2" charset="2"/>
              <a:buChar char="Ø"/>
            </a:pPr>
            <a:r>
              <a:rPr lang="en-US" sz="1600" dirty="0">
                <a:solidFill>
                  <a:schemeClr val="tx2"/>
                </a:solidFill>
              </a:rPr>
              <a:t>Whenever the user wants to access a protected route, it should send the JWT, typically in the </a:t>
            </a:r>
            <a:r>
              <a:rPr lang="en-US" sz="1600" b="1" dirty="0">
                <a:solidFill>
                  <a:schemeClr val="tx2"/>
                </a:solidFill>
              </a:rPr>
              <a:t>Authorization</a:t>
            </a:r>
            <a:r>
              <a:rPr lang="en-US" sz="1600" dirty="0">
                <a:solidFill>
                  <a:schemeClr val="tx2"/>
                </a:solidFill>
              </a:rPr>
              <a:t> header using the </a:t>
            </a:r>
            <a:r>
              <a:rPr lang="en-US" sz="1600" b="1" dirty="0">
                <a:solidFill>
                  <a:schemeClr val="tx2"/>
                </a:solidFill>
              </a:rPr>
              <a:t>Bearer</a:t>
            </a:r>
            <a:r>
              <a:rPr lang="en-US" sz="1600" dirty="0">
                <a:solidFill>
                  <a:schemeClr val="tx2"/>
                </a:solidFill>
              </a:rPr>
              <a:t> schema</a:t>
            </a:r>
          </a:p>
          <a:p>
            <a:pPr marL="0" indent="0">
              <a:lnSpc>
                <a:spcPct val="100000"/>
              </a:lnSpc>
              <a:buNone/>
            </a:pPr>
            <a:r>
              <a:rPr lang="en-US" sz="1600" dirty="0">
                <a:solidFill>
                  <a:schemeClr val="tx2"/>
                </a:solidFill>
              </a:rPr>
              <a:t>      Authorization: Bearer &lt;token&gt;</a:t>
            </a:r>
          </a:p>
          <a:p>
            <a:pPr>
              <a:lnSpc>
                <a:spcPct val="100000"/>
              </a:lnSpc>
              <a:buFont typeface="Wingdings" pitchFamily="2" charset="2"/>
              <a:buChar char="Ø"/>
            </a:pPr>
            <a:r>
              <a:rPr lang="en-US" sz="1600" dirty="0">
                <a:solidFill>
                  <a:schemeClr val="tx2"/>
                </a:solidFill>
              </a:rPr>
              <a:t>This is a stateless authentication mechanism -  user state is never saved in the server memory. </a:t>
            </a:r>
            <a:br>
              <a:rPr lang="en-US" sz="1600" dirty="0">
                <a:solidFill>
                  <a:schemeClr val="tx2"/>
                </a:solidFill>
              </a:rPr>
            </a:br>
            <a:r>
              <a:rPr lang="en-US" sz="1600" dirty="0">
                <a:solidFill>
                  <a:schemeClr val="tx2"/>
                </a:solidFill>
              </a:rPr>
              <a:t>Just checks for a valid JWT in the Authorization header, and if there is, the user will be allowed. </a:t>
            </a:r>
            <a:br>
              <a:rPr lang="en-US" sz="1600" dirty="0">
                <a:solidFill>
                  <a:schemeClr val="tx2"/>
                </a:solidFill>
              </a:rPr>
            </a:br>
            <a:endParaRPr lang="en-US" sz="1600" dirty="0">
              <a:solidFill>
                <a:schemeClr val="tx2"/>
              </a:solidFill>
            </a:endParaRPr>
          </a:p>
          <a:p>
            <a:pPr>
              <a:lnSpc>
                <a:spcPct val="100000"/>
              </a:lnSpc>
              <a:buFont typeface="Wingdings" pitchFamily="2" charset="2"/>
              <a:buChar char="Ø"/>
            </a:pPr>
            <a:r>
              <a:rPr lang="en-US" sz="1600" dirty="0">
                <a:solidFill>
                  <a:schemeClr val="tx2"/>
                </a:solidFill>
              </a:rPr>
              <a:t>As JWTs are self-contained, all the necessary information is there, reducing the need of going back and forward to the database.</a:t>
            </a:r>
          </a:p>
          <a:p>
            <a:pPr>
              <a:lnSpc>
                <a:spcPct val="100000"/>
              </a:lnSpc>
              <a:buFont typeface="Wingdings" pitchFamily="2" charset="2"/>
              <a:buChar char="Ø"/>
            </a:pPr>
            <a:r>
              <a:rPr lang="en-US" sz="1600" dirty="0">
                <a:solidFill>
                  <a:schemeClr val="tx2"/>
                </a:solidFill>
              </a:rPr>
              <a:t>This allows to fully rely on data APIs that are stateless and even make requests to downstream services. It doesn’t matter which domains are serving your APIs, as Cross-Origin Resource Sharing (CORS) won’t be an issue as it doesn’t use cookies.</a:t>
            </a:r>
          </a:p>
          <a:p>
            <a:pPr>
              <a:lnSpc>
                <a:spcPct val="100000"/>
              </a:lnSpc>
            </a:pPr>
            <a:endParaRPr lang="en-US" sz="1300" dirty="0">
              <a:solidFill>
                <a:schemeClr val="tx2"/>
              </a:solidFill>
            </a:endParaRPr>
          </a:p>
        </p:txBody>
      </p:sp>
    </p:spTree>
    <p:extLst>
      <p:ext uri="{BB962C8B-B14F-4D97-AF65-F5344CB8AC3E}">
        <p14:creationId xmlns:p14="http://schemas.microsoft.com/office/powerpoint/2010/main" val="392687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E792-30EE-C91D-44D6-94690DC31A2A}"/>
              </a:ext>
            </a:extLst>
          </p:cNvPr>
          <p:cNvSpPr>
            <a:spLocks noGrp="1"/>
          </p:cNvSpPr>
          <p:nvPr>
            <p:ph type="title"/>
          </p:nvPr>
        </p:nvSpPr>
        <p:spPr>
          <a:xfrm>
            <a:off x="581192" y="702156"/>
            <a:ext cx="11029616" cy="798032"/>
          </a:xfrm>
        </p:spPr>
        <p:txBody>
          <a:bodyPr/>
          <a:lstStyle/>
          <a:p>
            <a:r>
              <a:rPr lang="en-US" dirty="0"/>
              <a:t>HOW JWT WORKS</a:t>
            </a:r>
          </a:p>
        </p:txBody>
      </p:sp>
      <p:pic>
        <p:nvPicPr>
          <p:cNvPr id="4" name="Content Placeholder 3">
            <a:extLst>
              <a:ext uri="{FF2B5EF4-FFF2-40B4-BE49-F238E27FC236}">
                <a16:creationId xmlns:a16="http://schemas.microsoft.com/office/drawing/2014/main" id="{951D5085-F7BF-6967-547C-7483090C1910}"/>
              </a:ext>
            </a:extLst>
          </p:cNvPr>
          <p:cNvPicPr>
            <a:picLocks noGrp="1" noChangeAspect="1"/>
          </p:cNvPicPr>
          <p:nvPr>
            <p:ph idx="1"/>
          </p:nvPr>
        </p:nvPicPr>
        <p:blipFill>
          <a:blip r:embed="rId3"/>
          <a:stretch>
            <a:fillRect/>
          </a:stretch>
        </p:blipFill>
        <p:spPr>
          <a:xfrm>
            <a:off x="1938505" y="1728789"/>
            <a:ext cx="6999365" cy="4075112"/>
          </a:xfrm>
          <a:prstGeom prst="rect">
            <a:avLst/>
          </a:prstGeom>
        </p:spPr>
      </p:pic>
    </p:spTree>
    <p:extLst>
      <p:ext uri="{BB962C8B-B14F-4D97-AF65-F5344CB8AC3E}">
        <p14:creationId xmlns:p14="http://schemas.microsoft.com/office/powerpoint/2010/main" val="159162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4A0C-33BC-764C-BF94-8E7FB1C9D7DB}"/>
              </a:ext>
            </a:extLst>
          </p:cNvPr>
          <p:cNvSpPr>
            <a:spLocks noGrp="1"/>
          </p:cNvSpPr>
          <p:nvPr>
            <p:ph type="title"/>
          </p:nvPr>
        </p:nvSpPr>
        <p:spPr>
          <a:xfrm>
            <a:off x="581192" y="702156"/>
            <a:ext cx="11029616" cy="740882"/>
          </a:xfrm>
        </p:spPr>
        <p:txBody>
          <a:bodyPr/>
          <a:lstStyle/>
          <a:p>
            <a:r>
              <a:rPr lang="en-US" dirty="0"/>
              <a:t>JWT STRUCTURE</a:t>
            </a:r>
          </a:p>
        </p:txBody>
      </p:sp>
      <p:sp>
        <p:nvSpPr>
          <p:cNvPr id="3" name="Content Placeholder 2">
            <a:extLst>
              <a:ext uri="{FF2B5EF4-FFF2-40B4-BE49-F238E27FC236}">
                <a16:creationId xmlns:a16="http://schemas.microsoft.com/office/drawing/2014/main" id="{F3F1904B-5E58-9FDF-AB71-EB2C7CC93263}"/>
              </a:ext>
            </a:extLst>
          </p:cNvPr>
          <p:cNvSpPr>
            <a:spLocks noGrp="1"/>
          </p:cNvSpPr>
          <p:nvPr>
            <p:ph idx="1"/>
          </p:nvPr>
        </p:nvSpPr>
        <p:spPr>
          <a:xfrm>
            <a:off x="581192" y="1700212"/>
            <a:ext cx="11029615" cy="4275137"/>
          </a:xfrm>
        </p:spPr>
        <p:txBody>
          <a:bodyPr/>
          <a:lstStyle/>
          <a:p>
            <a:pPr>
              <a:buFont typeface="Wingdings" pitchFamily="2" charset="2"/>
              <a:buChar char="Ø"/>
            </a:pPr>
            <a:r>
              <a:rPr lang="en-IN" dirty="0"/>
              <a:t>JWTs consist of three parts separated by dots (.), which are: </a:t>
            </a:r>
            <a:r>
              <a:rPr lang="en-IN" b="1" dirty="0"/>
              <a:t>Header</a:t>
            </a:r>
            <a:r>
              <a:rPr lang="en-IN" dirty="0"/>
              <a:t>  </a:t>
            </a:r>
            <a:r>
              <a:rPr lang="en-IN" b="1" dirty="0"/>
              <a:t>Payload</a:t>
            </a:r>
            <a:r>
              <a:rPr lang="en-IN" dirty="0"/>
              <a:t>  </a:t>
            </a:r>
            <a:r>
              <a:rPr lang="en-IN" b="1" dirty="0"/>
              <a:t>Signature</a:t>
            </a:r>
            <a:br>
              <a:rPr lang="en-IN" b="1" dirty="0"/>
            </a:br>
            <a:r>
              <a:rPr lang="en-IN" dirty="0"/>
              <a:t>Therefore, a JWT typically looks like the following.</a:t>
            </a:r>
            <a:br>
              <a:rPr lang="en-IN" dirty="0"/>
            </a:br>
            <a:r>
              <a:rPr lang="en-IN" dirty="0" err="1"/>
              <a:t>xxxxx.yyyyy.zzzzz</a:t>
            </a:r>
            <a:br>
              <a:rPr lang="en-IN" dirty="0"/>
            </a:br>
            <a:br>
              <a:rPr lang="en-IN" dirty="0"/>
            </a:br>
            <a:br>
              <a:rPr lang="en-IN" dirty="0"/>
            </a:br>
            <a:br>
              <a:rPr lang="en-IN" dirty="0"/>
            </a:br>
            <a:endParaRPr lang="en-IN" dirty="0"/>
          </a:p>
          <a:p>
            <a:pPr>
              <a:buFont typeface="Wingdings" pitchFamily="2" charset="2"/>
              <a:buChar char="Ø"/>
            </a:pPr>
            <a:endParaRPr lang="en-US" dirty="0"/>
          </a:p>
        </p:txBody>
      </p:sp>
      <p:pic>
        <p:nvPicPr>
          <p:cNvPr id="5" name="Picture 4">
            <a:extLst>
              <a:ext uri="{FF2B5EF4-FFF2-40B4-BE49-F238E27FC236}">
                <a16:creationId xmlns:a16="http://schemas.microsoft.com/office/drawing/2014/main" id="{AD5D8C76-3DEC-E429-D9D4-E544BDE3415D}"/>
              </a:ext>
            </a:extLst>
          </p:cNvPr>
          <p:cNvPicPr>
            <a:picLocks noChangeAspect="1"/>
          </p:cNvPicPr>
          <p:nvPr/>
        </p:nvPicPr>
        <p:blipFill>
          <a:blip r:embed="rId2"/>
          <a:stretch>
            <a:fillRect/>
          </a:stretch>
        </p:blipFill>
        <p:spPr>
          <a:xfrm>
            <a:off x="2209800" y="3571875"/>
            <a:ext cx="7772400" cy="2583969"/>
          </a:xfrm>
          <a:prstGeom prst="rect">
            <a:avLst/>
          </a:prstGeom>
        </p:spPr>
      </p:pic>
    </p:spTree>
    <p:extLst>
      <p:ext uri="{BB962C8B-B14F-4D97-AF65-F5344CB8AC3E}">
        <p14:creationId xmlns:p14="http://schemas.microsoft.com/office/powerpoint/2010/main" val="2149366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DF47-B43C-672B-9DA8-C6D52062E3BE}"/>
              </a:ext>
            </a:extLst>
          </p:cNvPr>
          <p:cNvSpPr>
            <a:spLocks noGrp="1"/>
          </p:cNvSpPr>
          <p:nvPr>
            <p:ph type="title"/>
          </p:nvPr>
        </p:nvSpPr>
        <p:spPr>
          <a:xfrm>
            <a:off x="581192" y="702156"/>
            <a:ext cx="11029616" cy="583719"/>
          </a:xfrm>
        </p:spPr>
        <p:txBody>
          <a:bodyPr/>
          <a:lstStyle/>
          <a:p>
            <a:r>
              <a:rPr lang="en-US" dirty="0"/>
              <a:t>JWT STRUCTURE - HEADER</a:t>
            </a:r>
          </a:p>
        </p:txBody>
      </p:sp>
      <p:sp>
        <p:nvSpPr>
          <p:cNvPr id="3" name="Content Placeholder 2">
            <a:extLst>
              <a:ext uri="{FF2B5EF4-FFF2-40B4-BE49-F238E27FC236}">
                <a16:creationId xmlns:a16="http://schemas.microsoft.com/office/drawing/2014/main" id="{61B91888-D1A7-6C05-1E45-90C8FB62E3DF}"/>
              </a:ext>
            </a:extLst>
          </p:cNvPr>
          <p:cNvSpPr>
            <a:spLocks noGrp="1"/>
          </p:cNvSpPr>
          <p:nvPr>
            <p:ph idx="1"/>
          </p:nvPr>
        </p:nvSpPr>
        <p:spPr>
          <a:xfrm>
            <a:off x="581192" y="1543050"/>
            <a:ext cx="11029615" cy="4432300"/>
          </a:xfrm>
        </p:spPr>
        <p:txBody>
          <a:bodyPr/>
          <a:lstStyle/>
          <a:p>
            <a:r>
              <a:rPr lang="en-IN" dirty="0"/>
              <a:t>The header </a:t>
            </a:r>
            <a:r>
              <a:rPr lang="en-IN" i="1" dirty="0"/>
              <a:t>typically</a:t>
            </a:r>
            <a:r>
              <a:rPr lang="en-IN" dirty="0"/>
              <a:t> consists of two parts: the type of the token, which is JWT, and the signing algorithm being used, such as HMAC SHA256 or RSA.</a:t>
            </a:r>
            <a:br>
              <a:rPr lang="en-IN" dirty="0"/>
            </a:br>
            <a:br>
              <a:rPr lang="en-IN" dirty="0"/>
            </a:br>
            <a:r>
              <a:rPr lang="en-IN" dirty="0"/>
              <a:t>The header will contain data related to the type of token we’re dealing with and the algorithm used for its generation. There are several compatible algorithms that you can specify here, but the most common ones are </a:t>
            </a:r>
            <a:r>
              <a:rPr lang="en-IN" dirty="0">
                <a:hlinkClick r:id="rId2"/>
              </a:rPr>
              <a:t>HS256 and RS256</a:t>
            </a:r>
            <a:r>
              <a:rPr lang="en-IN" dirty="0"/>
              <a:t>. The right choice will depend on what security standards and measures you’re looking for.</a:t>
            </a:r>
            <a:br>
              <a:rPr lang="en-IN" dirty="0"/>
            </a:br>
            <a:br>
              <a:rPr lang="en-IN" dirty="0"/>
            </a:br>
            <a:r>
              <a:rPr lang="en-IN" dirty="0"/>
              <a:t>Then, this JSON is </a:t>
            </a:r>
            <a:r>
              <a:rPr lang="en-IN" b="1" dirty="0"/>
              <a:t>Base64Url</a:t>
            </a:r>
            <a:r>
              <a:rPr lang="en-IN" dirty="0"/>
              <a:t> encoded to form the first part of the JWT.</a:t>
            </a:r>
            <a:br>
              <a:rPr lang="en-IN" dirty="0"/>
            </a:br>
            <a:br>
              <a:rPr lang="en-IN" dirty="0"/>
            </a:br>
            <a:br>
              <a:rPr lang="en-IN" dirty="0"/>
            </a:br>
            <a:br>
              <a:rPr lang="en-IN" dirty="0"/>
            </a:br>
            <a:br>
              <a:rPr lang="en-IN" dirty="0"/>
            </a:br>
            <a:br>
              <a:rPr lang="en-IN" dirty="0"/>
            </a:br>
            <a:endParaRPr lang="en-US" dirty="0"/>
          </a:p>
        </p:txBody>
      </p:sp>
      <p:pic>
        <p:nvPicPr>
          <p:cNvPr id="4" name="Picture 3">
            <a:extLst>
              <a:ext uri="{FF2B5EF4-FFF2-40B4-BE49-F238E27FC236}">
                <a16:creationId xmlns:a16="http://schemas.microsoft.com/office/drawing/2014/main" id="{DF0313EB-AA7C-CD30-2EA4-92C14301AE30}"/>
              </a:ext>
            </a:extLst>
          </p:cNvPr>
          <p:cNvPicPr>
            <a:picLocks noChangeAspect="1"/>
          </p:cNvPicPr>
          <p:nvPr/>
        </p:nvPicPr>
        <p:blipFill>
          <a:blip r:embed="rId3"/>
          <a:stretch>
            <a:fillRect/>
          </a:stretch>
        </p:blipFill>
        <p:spPr>
          <a:xfrm>
            <a:off x="885825" y="4097337"/>
            <a:ext cx="3733800" cy="1663700"/>
          </a:xfrm>
          <a:prstGeom prst="rect">
            <a:avLst/>
          </a:prstGeom>
        </p:spPr>
      </p:pic>
    </p:spTree>
    <p:extLst>
      <p:ext uri="{BB962C8B-B14F-4D97-AF65-F5344CB8AC3E}">
        <p14:creationId xmlns:p14="http://schemas.microsoft.com/office/powerpoint/2010/main" val="1699889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4D8F-AB4D-4D0C-CCBD-37F057DE88F1}"/>
              </a:ext>
            </a:extLst>
          </p:cNvPr>
          <p:cNvSpPr>
            <a:spLocks noGrp="1"/>
          </p:cNvSpPr>
          <p:nvPr>
            <p:ph type="title"/>
          </p:nvPr>
        </p:nvSpPr>
        <p:spPr>
          <a:xfrm>
            <a:off x="581192" y="702156"/>
            <a:ext cx="11029616" cy="640869"/>
          </a:xfrm>
        </p:spPr>
        <p:txBody>
          <a:bodyPr/>
          <a:lstStyle/>
          <a:p>
            <a:r>
              <a:rPr lang="en-US" dirty="0"/>
              <a:t>JWT STRUCTURE : PAYLOAD</a:t>
            </a:r>
          </a:p>
        </p:txBody>
      </p:sp>
      <p:sp>
        <p:nvSpPr>
          <p:cNvPr id="3" name="Content Placeholder 2">
            <a:extLst>
              <a:ext uri="{FF2B5EF4-FFF2-40B4-BE49-F238E27FC236}">
                <a16:creationId xmlns:a16="http://schemas.microsoft.com/office/drawing/2014/main" id="{C77C7A53-2991-4B0B-4595-6C615A4C20C0}"/>
              </a:ext>
            </a:extLst>
          </p:cNvPr>
          <p:cNvSpPr>
            <a:spLocks noGrp="1"/>
          </p:cNvSpPr>
          <p:nvPr>
            <p:ph idx="1"/>
          </p:nvPr>
        </p:nvSpPr>
        <p:spPr>
          <a:xfrm>
            <a:off x="581192" y="1514475"/>
            <a:ext cx="9005721" cy="4460875"/>
          </a:xfrm>
        </p:spPr>
        <p:txBody>
          <a:bodyPr>
            <a:normAutofit fontScale="92500" lnSpcReduction="10000"/>
          </a:bodyPr>
          <a:lstStyle/>
          <a:p>
            <a:r>
              <a:rPr lang="en-IN" dirty="0"/>
              <a:t>The second part of the token is the payload, which contains the claims. Claims are statements about an entity (typically, the user) and additional data. </a:t>
            </a:r>
          </a:p>
          <a:p>
            <a:pPr>
              <a:buFont typeface="Arial" panose="020B0604020202020204" pitchFamily="34" charset="0"/>
              <a:buChar char="•"/>
            </a:pPr>
            <a:r>
              <a:rPr lang="en-IN" dirty="0"/>
              <a:t>The payload will contain data pertaining to the request and the user making it. There are a set of standard key/value pairs that are defined as part of JWT, which you can use on your implementation:</a:t>
            </a:r>
            <a:br>
              <a:rPr lang="en-IN" dirty="0"/>
            </a:br>
            <a:br>
              <a:rPr lang="en-IN" dirty="0"/>
            </a:br>
            <a:r>
              <a:rPr lang="en-IN" dirty="0"/>
              <a:t>Sub (Subject): Identifies the user making the request and being authenticated</a:t>
            </a:r>
          </a:p>
          <a:p>
            <a:pPr>
              <a:buFont typeface="Arial" panose="020B0604020202020204" pitchFamily="34" charset="0"/>
              <a:buChar char="•"/>
            </a:pPr>
            <a:r>
              <a:rPr lang="en-IN" dirty="0" err="1"/>
              <a:t>Iss</a:t>
            </a:r>
            <a:r>
              <a:rPr lang="en-IN" dirty="0"/>
              <a:t> (Issuer): The server that issued the token. </a:t>
            </a:r>
          </a:p>
          <a:p>
            <a:pPr>
              <a:buFont typeface="Arial" panose="020B0604020202020204" pitchFamily="34" charset="0"/>
              <a:buChar char="•"/>
            </a:pPr>
            <a:r>
              <a:rPr lang="en-IN" dirty="0" err="1"/>
              <a:t>Aud</a:t>
            </a:r>
            <a:r>
              <a:rPr lang="en-IN" dirty="0"/>
              <a:t> (Audience): Provides some form of identification of the recipient of this token</a:t>
            </a:r>
          </a:p>
          <a:p>
            <a:pPr>
              <a:buFont typeface="Arial" panose="020B0604020202020204" pitchFamily="34" charset="0"/>
              <a:buChar char="•"/>
            </a:pPr>
            <a:r>
              <a:rPr lang="en-IN" dirty="0"/>
              <a:t>Exp (Expiration date): Tokens usually don’t last forever. Exp ensures that whoever is using the token provides a recently generated token</a:t>
            </a:r>
          </a:p>
          <a:p>
            <a:r>
              <a:rPr lang="en-IN" dirty="0"/>
              <a:t>You can use them or just define your own as long as both the client and server are in agreement about the implementation.</a:t>
            </a:r>
            <a:br>
              <a:rPr lang="en-IN" dirty="0"/>
            </a:br>
            <a:br>
              <a:rPr lang="en-IN" dirty="0"/>
            </a:br>
            <a:r>
              <a:rPr lang="en-IN" dirty="0"/>
              <a:t>The payload is then </a:t>
            </a:r>
            <a:r>
              <a:rPr lang="en-IN" b="1" dirty="0"/>
              <a:t>Base64Url</a:t>
            </a:r>
            <a:r>
              <a:rPr lang="en-IN" dirty="0"/>
              <a:t> encoded to form the second part of the JSON Web Token.</a:t>
            </a:r>
            <a:endParaRPr lang="en-US" dirty="0"/>
          </a:p>
        </p:txBody>
      </p:sp>
      <p:pic>
        <p:nvPicPr>
          <p:cNvPr id="4" name="Picture 3">
            <a:extLst>
              <a:ext uri="{FF2B5EF4-FFF2-40B4-BE49-F238E27FC236}">
                <a16:creationId xmlns:a16="http://schemas.microsoft.com/office/drawing/2014/main" id="{5D0698BA-EE5B-E097-D746-0BB589B07C82}"/>
              </a:ext>
            </a:extLst>
          </p:cNvPr>
          <p:cNvPicPr>
            <a:picLocks noChangeAspect="1"/>
          </p:cNvPicPr>
          <p:nvPr/>
        </p:nvPicPr>
        <p:blipFill>
          <a:blip r:embed="rId2"/>
          <a:stretch>
            <a:fillRect/>
          </a:stretch>
        </p:blipFill>
        <p:spPr>
          <a:xfrm>
            <a:off x="9301163" y="2597150"/>
            <a:ext cx="2705100" cy="1663700"/>
          </a:xfrm>
          <a:prstGeom prst="rect">
            <a:avLst/>
          </a:prstGeom>
        </p:spPr>
      </p:pic>
    </p:spTree>
    <p:extLst>
      <p:ext uri="{BB962C8B-B14F-4D97-AF65-F5344CB8AC3E}">
        <p14:creationId xmlns:p14="http://schemas.microsoft.com/office/powerpoint/2010/main" val="85867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0121E-DA76-6A53-F1DF-87679BEBCF52}"/>
              </a:ext>
            </a:extLst>
          </p:cNvPr>
          <p:cNvSpPr>
            <a:spLocks noGrp="1"/>
          </p:cNvSpPr>
          <p:nvPr>
            <p:ph type="title"/>
          </p:nvPr>
        </p:nvSpPr>
        <p:spPr>
          <a:xfrm>
            <a:off x="581193" y="702156"/>
            <a:ext cx="6540462" cy="1013800"/>
          </a:xfrm>
        </p:spPr>
        <p:txBody>
          <a:bodyPr>
            <a:normAutofit/>
          </a:bodyPr>
          <a:lstStyle/>
          <a:p>
            <a:r>
              <a:rPr lang="en-US">
                <a:solidFill>
                  <a:schemeClr val="tx2"/>
                </a:solidFill>
              </a:rPr>
              <a:t>    Web APPLICATION</a:t>
            </a:r>
          </a:p>
        </p:txBody>
      </p:sp>
      <p:sp>
        <p:nvSpPr>
          <p:cNvPr id="21" name="Rectangle 2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1EA80A-EE7A-00D1-ED0A-C61178441E67}"/>
              </a:ext>
            </a:extLst>
          </p:cNvPr>
          <p:cNvSpPr>
            <a:spLocks noGrp="1"/>
          </p:cNvSpPr>
          <p:nvPr>
            <p:ph idx="1"/>
          </p:nvPr>
        </p:nvSpPr>
        <p:spPr>
          <a:xfrm>
            <a:off x="581194" y="1896533"/>
            <a:ext cx="6309003" cy="3962266"/>
          </a:xfrm>
        </p:spPr>
        <p:txBody>
          <a:bodyPr>
            <a:normAutofit fontScale="85000" lnSpcReduction="20000"/>
          </a:bodyPr>
          <a:lstStyle/>
          <a:p>
            <a:pPr>
              <a:lnSpc>
                <a:spcPct val="100000"/>
              </a:lnSpc>
              <a:buFont typeface="Wingdings" pitchFamily="2" charset="2"/>
              <a:buChar char="Ø"/>
            </a:pPr>
            <a:r>
              <a:rPr lang="en-US" sz="2200" dirty="0">
                <a:solidFill>
                  <a:schemeClr val="tx2"/>
                </a:solidFill>
              </a:rPr>
              <a:t>Application software that is accessed using a web browser allowing manipulation of data</a:t>
            </a:r>
            <a:br>
              <a:rPr lang="en-US" sz="2200" dirty="0">
                <a:solidFill>
                  <a:schemeClr val="tx2"/>
                </a:solidFill>
              </a:rPr>
            </a:br>
            <a:endParaRPr lang="en-US" sz="2200" dirty="0">
              <a:solidFill>
                <a:schemeClr val="tx2"/>
              </a:solidFill>
            </a:endParaRPr>
          </a:p>
          <a:p>
            <a:pPr>
              <a:lnSpc>
                <a:spcPct val="100000"/>
              </a:lnSpc>
              <a:buFont typeface="Wingdings" pitchFamily="2" charset="2"/>
              <a:buChar char="Ø"/>
            </a:pPr>
            <a:r>
              <a:rPr lang="en-US" sz="2200" dirty="0">
                <a:solidFill>
                  <a:schemeClr val="tx2"/>
                </a:solidFill>
              </a:rPr>
              <a:t>Works on “client-server model” </a:t>
            </a:r>
            <a:br>
              <a:rPr lang="en-US" sz="2200" dirty="0">
                <a:solidFill>
                  <a:schemeClr val="tx2"/>
                </a:solidFill>
              </a:rPr>
            </a:br>
            <a:r>
              <a:rPr lang="en-US" sz="2200" dirty="0">
                <a:solidFill>
                  <a:schemeClr val="tx2"/>
                </a:solidFill>
              </a:rPr>
              <a:t> -   Stored on a remote server and delivered over the Internet through a browser interface </a:t>
            </a:r>
            <a:br>
              <a:rPr lang="en-US" sz="2200" dirty="0">
                <a:solidFill>
                  <a:schemeClr val="tx2"/>
                </a:solidFill>
              </a:rPr>
            </a:br>
            <a:r>
              <a:rPr lang="en-US" sz="2200" dirty="0">
                <a:solidFill>
                  <a:schemeClr val="tx2"/>
                </a:solidFill>
              </a:rPr>
              <a:t> -   Any requests from you ( client ) is responded</a:t>
            </a:r>
            <a:br>
              <a:rPr lang="en-US" sz="2200" dirty="0">
                <a:solidFill>
                  <a:schemeClr val="tx2"/>
                </a:solidFill>
              </a:rPr>
            </a:br>
            <a:endParaRPr lang="en-US" sz="2200" dirty="0">
              <a:solidFill>
                <a:schemeClr val="tx2"/>
              </a:solidFill>
            </a:endParaRPr>
          </a:p>
          <a:p>
            <a:pPr>
              <a:lnSpc>
                <a:spcPct val="100000"/>
              </a:lnSpc>
              <a:buFont typeface="Wingdings" pitchFamily="2" charset="2"/>
              <a:buChar char="Ø"/>
            </a:pPr>
            <a:r>
              <a:rPr lang="en-US" sz="2200" dirty="0">
                <a:solidFill>
                  <a:schemeClr val="tx2"/>
                </a:solidFill>
              </a:rPr>
              <a:t>Architecture  - Web server, application server, and a database</a:t>
            </a:r>
            <a:br>
              <a:rPr lang="en-US" sz="1200" dirty="0">
                <a:solidFill>
                  <a:schemeClr val="tx2"/>
                </a:solidFill>
              </a:rPr>
            </a:br>
            <a:br>
              <a:rPr lang="en-US" sz="1200" dirty="0">
                <a:solidFill>
                  <a:schemeClr val="tx2"/>
                </a:solidFill>
              </a:rPr>
            </a:br>
            <a:br>
              <a:rPr lang="en-US" sz="1200" dirty="0">
                <a:solidFill>
                  <a:schemeClr val="tx2"/>
                </a:solidFill>
              </a:rPr>
            </a:br>
            <a:br>
              <a:rPr lang="en-US" sz="1200" dirty="0">
                <a:solidFill>
                  <a:schemeClr val="tx2"/>
                </a:solidFill>
              </a:rPr>
            </a:br>
            <a:br>
              <a:rPr lang="en-US" sz="1200" dirty="0">
                <a:solidFill>
                  <a:schemeClr val="tx2"/>
                </a:solidFill>
              </a:rPr>
            </a:br>
            <a:br>
              <a:rPr lang="en-US" sz="1200" dirty="0">
                <a:solidFill>
                  <a:schemeClr val="tx2"/>
                </a:solidFill>
              </a:rPr>
            </a:br>
            <a:br>
              <a:rPr lang="en-US" sz="1200" dirty="0">
                <a:solidFill>
                  <a:schemeClr val="tx2"/>
                </a:solidFill>
              </a:rPr>
            </a:br>
            <a:br>
              <a:rPr lang="en-US" sz="1200" dirty="0">
                <a:solidFill>
                  <a:schemeClr val="tx2"/>
                </a:solidFill>
              </a:rPr>
            </a:br>
            <a:br>
              <a:rPr lang="en-US" sz="1200" dirty="0">
                <a:solidFill>
                  <a:schemeClr val="tx2"/>
                </a:solidFill>
              </a:rPr>
            </a:br>
            <a:br>
              <a:rPr lang="en-US" sz="1200" dirty="0">
                <a:solidFill>
                  <a:schemeClr val="tx2"/>
                </a:solidFill>
              </a:rPr>
            </a:br>
            <a:endParaRPr lang="en-US" sz="1200" dirty="0">
              <a:solidFill>
                <a:schemeClr val="tx2"/>
              </a:solidFill>
            </a:endParaRPr>
          </a:p>
        </p:txBody>
      </p:sp>
      <p:pic>
        <p:nvPicPr>
          <p:cNvPr id="7" name="Picture 6" descr="Graphical user interface, application, icon&#10;&#10;Description automatically generated">
            <a:extLst>
              <a:ext uri="{FF2B5EF4-FFF2-40B4-BE49-F238E27FC236}">
                <a16:creationId xmlns:a16="http://schemas.microsoft.com/office/drawing/2014/main" id="{7D8EE15B-CCE5-AF01-7D35-59FC44FD58BC}"/>
              </a:ext>
            </a:extLst>
          </p:cNvPr>
          <p:cNvPicPr>
            <a:picLocks noChangeAspect="1"/>
          </p:cNvPicPr>
          <p:nvPr/>
        </p:nvPicPr>
        <p:blipFill rotWithShape="1">
          <a:blip r:embed="rId2"/>
          <a:srcRect l="7692" r="8556"/>
          <a:stretch/>
        </p:blipFill>
        <p:spPr>
          <a:xfrm>
            <a:off x="7272338" y="702155"/>
            <a:ext cx="3914775" cy="2679345"/>
          </a:xfrm>
          <a:prstGeom prst="rect">
            <a:avLst/>
          </a:prstGeom>
        </p:spPr>
      </p:pic>
      <p:pic>
        <p:nvPicPr>
          <p:cNvPr id="11" name="Picture 10">
            <a:extLst>
              <a:ext uri="{FF2B5EF4-FFF2-40B4-BE49-F238E27FC236}">
                <a16:creationId xmlns:a16="http://schemas.microsoft.com/office/drawing/2014/main" id="{F1F76705-2691-B0A3-0065-D0905F94FDB5}"/>
              </a:ext>
            </a:extLst>
          </p:cNvPr>
          <p:cNvPicPr>
            <a:picLocks noChangeAspect="1"/>
          </p:cNvPicPr>
          <p:nvPr/>
        </p:nvPicPr>
        <p:blipFill rotWithShape="1">
          <a:blip r:embed="rId3"/>
          <a:srcRect l="5816" r="1266"/>
          <a:stretch/>
        </p:blipFill>
        <p:spPr>
          <a:xfrm>
            <a:off x="7121654" y="3476501"/>
            <a:ext cx="4358712" cy="2895726"/>
          </a:xfrm>
          <a:prstGeom prst="rect">
            <a:avLst/>
          </a:prstGeom>
        </p:spPr>
      </p:pic>
    </p:spTree>
    <p:extLst>
      <p:ext uri="{BB962C8B-B14F-4D97-AF65-F5344CB8AC3E}">
        <p14:creationId xmlns:p14="http://schemas.microsoft.com/office/powerpoint/2010/main" val="194251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62B-D24D-52CE-DE01-98BCE6131825}"/>
              </a:ext>
            </a:extLst>
          </p:cNvPr>
          <p:cNvSpPr>
            <a:spLocks noGrp="1"/>
          </p:cNvSpPr>
          <p:nvPr>
            <p:ph type="title"/>
          </p:nvPr>
        </p:nvSpPr>
        <p:spPr>
          <a:xfrm>
            <a:off x="581192" y="702156"/>
            <a:ext cx="11029616" cy="769457"/>
          </a:xfrm>
        </p:spPr>
        <p:txBody>
          <a:bodyPr/>
          <a:lstStyle/>
          <a:p>
            <a:r>
              <a:rPr lang="en-US" dirty="0"/>
              <a:t>JWT STRUCTURE - SIGNATURE</a:t>
            </a:r>
          </a:p>
        </p:txBody>
      </p:sp>
      <p:sp>
        <p:nvSpPr>
          <p:cNvPr id="3" name="Content Placeholder 2">
            <a:extLst>
              <a:ext uri="{FF2B5EF4-FFF2-40B4-BE49-F238E27FC236}">
                <a16:creationId xmlns:a16="http://schemas.microsoft.com/office/drawing/2014/main" id="{E5A93E99-C8A4-368A-8487-1F024B375F5F}"/>
              </a:ext>
            </a:extLst>
          </p:cNvPr>
          <p:cNvSpPr>
            <a:spLocks noGrp="1"/>
          </p:cNvSpPr>
          <p:nvPr>
            <p:ph idx="1"/>
          </p:nvPr>
        </p:nvSpPr>
        <p:spPr>
          <a:xfrm>
            <a:off x="581192" y="1643064"/>
            <a:ext cx="11029615" cy="2728912"/>
          </a:xfrm>
        </p:spPr>
        <p:txBody>
          <a:bodyPr/>
          <a:lstStyle/>
          <a:p>
            <a:r>
              <a:rPr lang="en-IN" dirty="0"/>
              <a:t>To create the signature part you have to take the encoded header, the encoded payload, a secret, the algorithm specified in the header, and sign that.</a:t>
            </a:r>
          </a:p>
          <a:p>
            <a:r>
              <a:rPr lang="en-IN" dirty="0"/>
              <a:t>For example if you want to use the HMAC SHA256 algorithm, the signature will be created in the following way:</a:t>
            </a:r>
          </a:p>
          <a:p>
            <a:r>
              <a:rPr lang="en-IN" dirty="0"/>
              <a:t>The signature is used to verify the message wasn't changed along the way, and, in the case of tokens signed with a private key, it can also verify that the sender of the JWT is who it says it is.</a:t>
            </a:r>
            <a:endParaRPr lang="en-US" dirty="0"/>
          </a:p>
        </p:txBody>
      </p:sp>
      <p:pic>
        <p:nvPicPr>
          <p:cNvPr id="4" name="Picture 3">
            <a:extLst>
              <a:ext uri="{FF2B5EF4-FFF2-40B4-BE49-F238E27FC236}">
                <a16:creationId xmlns:a16="http://schemas.microsoft.com/office/drawing/2014/main" id="{E3D2F392-1E47-9826-1FE8-16081BF9073D}"/>
              </a:ext>
            </a:extLst>
          </p:cNvPr>
          <p:cNvPicPr>
            <a:picLocks noChangeAspect="1"/>
          </p:cNvPicPr>
          <p:nvPr/>
        </p:nvPicPr>
        <p:blipFill>
          <a:blip r:embed="rId2"/>
          <a:stretch>
            <a:fillRect/>
          </a:stretch>
        </p:blipFill>
        <p:spPr>
          <a:xfrm>
            <a:off x="3924467" y="4708044"/>
            <a:ext cx="3911600" cy="1447800"/>
          </a:xfrm>
          <a:prstGeom prst="rect">
            <a:avLst/>
          </a:prstGeom>
        </p:spPr>
      </p:pic>
    </p:spTree>
    <p:extLst>
      <p:ext uri="{BB962C8B-B14F-4D97-AF65-F5344CB8AC3E}">
        <p14:creationId xmlns:p14="http://schemas.microsoft.com/office/powerpoint/2010/main" val="74615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F9B8-D6A1-6B0F-DDF9-820E9F545F9E}"/>
              </a:ext>
            </a:extLst>
          </p:cNvPr>
          <p:cNvSpPr>
            <a:spLocks noGrp="1"/>
          </p:cNvSpPr>
          <p:nvPr>
            <p:ph type="title"/>
          </p:nvPr>
        </p:nvSpPr>
        <p:spPr/>
        <p:txBody>
          <a:bodyPr/>
          <a:lstStyle/>
          <a:p>
            <a:r>
              <a:rPr lang="en-US" dirty="0"/>
              <a:t>SAMPLE JWT</a:t>
            </a:r>
          </a:p>
        </p:txBody>
      </p:sp>
      <p:pic>
        <p:nvPicPr>
          <p:cNvPr id="10" name="Content Placeholder 9">
            <a:extLst>
              <a:ext uri="{FF2B5EF4-FFF2-40B4-BE49-F238E27FC236}">
                <a16:creationId xmlns:a16="http://schemas.microsoft.com/office/drawing/2014/main" id="{D9FDC685-93DE-B2C3-EE4D-3BC2C396A8AA}"/>
              </a:ext>
            </a:extLst>
          </p:cNvPr>
          <p:cNvPicPr>
            <a:picLocks noGrp="1" noChangeAspect="1"/>
          </p:cNvPicPr>
          <p:nvPr>
            <p:ph idx="1"/>
          </p:nvPr>
        </p:nvPicPr>
        <p:blipFill>
          <a:blip r:embed="rId2"/>
          <a:stretch>
            <a:fillRect/>
          </a:stretch>
        </p:blipFill>
        <p:spPr>
          <a:xfrm>
            <a:off x="5775739" y="1827729"/>
            <a:ext cx="4757451" cy="3633787"/>
          </a:xfrm>
          <a:prstGeom prst="rect">
            <a:avLst/>
          </a:prstGeom>
        </p:spPr>
      </p:pic>
      <p:sp>
        <p:nvSpPr>
          <p:cNvPr id="11" name="TextBox 10">
            <a:extLst>
              <a:ext uri="{FF2B5EF4-FFF2-40B4-BE49-F238E27FC236}">
                <a16:creationId xmlns:a16="http://schemas.microsoft.com/office/drawing/2014/main" id="{2F8E6C4A-9BE0-986F-777A-F8544221A80D}"/>
              </a:ext>
            </a:extLst>
          </p:cNvPr>
          <p:cNvSpPr txBox="1"/>
          <p:nvPr/>
        </p:nvSpPr>
        <p:spPr>
          <a:xfrm>
            <a:off x="3086100" y="1643063"/>
            <a:ext cx="184731" cy="369332"/>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EDE25011-0C26-7EDB-2C37-B687EDA92B01}"/>
              </a:ext>
            </a:extLst>
          </p:cNvPr>
          <p:cNvSpPr txBox="1"/>
          <p:nvPr/>
        </p:nvSpPr>
        <p:spPr>
          <a:xfrm>
            <a:off x="1357312" y="3244334"/>
            <a:ext cx="3057525" cy="523220"/>
          </a:xfrm>
          <a:prstGeom prst="rect">
            <a:avLst/>
          </a:prstGeom>
          <a:noFill/>
        </p:spPr>
        <p:txBody>
          <a:bodyPr wrap="square" rtlCol="0">
            <a:spAutoFit/>
          </a:bodyPr>
          <a:lstStyle/>
          <a:p>
            <a:r>
              <a:rPr lang="en-US" sz="2800" dirty="0"/>
              <a:t>https://</a:t>
            </a:r>
            <a:r>
              <a:rPr lang="en-US" sz="2800" dirty="0" err="1"/>
              <a:t>jwt.io</a:t>
            </a:r>
            <a:r>
              <a:rPr lang="en-US" sz="2800" dirty="0"/>
              <a:t>/</a:t>
            </a:r>
          </a:p>
        </p:txBody>
      </p:sp>
    </p:spTree>
    <p:extLst>
      <p:ext uri="{BB962C8B-B14F-4D97-AF65-F5344CB8AC3E}">
        <p14:creationId xmlns:p14="http://schemas.microsoft.com/office/powerpoint/2010/main" val="197232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DB5C-BEE2-7697-9EDA-C1D591AF4C06}"/>
              </a:ext>
            </a:extLst>
          </p:cNvPr>
          <p:cNvSpPr>
            <a:spLocks noGrp="1"/>
          </p:cNvSpPr>
          <p:nvPr>
            <p:ph type="title"/>
          </p:nvPr>
        </p:nvSpPr>
        <p:spPr>
          <a:xfrm>
            <a:off x="581192" y="702156"/>
            <a:ext cx="11029616" cy="655157"/>
          </a:xfrm>
        </p:spPr>
        <p:txBody>
          <a:bodyPr/>
          <a:lstStyle/>
          <a:p>
            <a:r>
              <a:rPr lang="en-US" dirty="0"/>
              <a:t>Pros and CONS</a:t>
            </a:r>
          </a:p>
        </p:txBody>
      </p:sp>
      <p:sp>
        <p:nvSpPr>
          <p:cNvPr id="3" name="Content Placeholder 2">
            <a:extLst>
              <a:ext uri="{FF2B5EF4-FFF2-40B4-BE49-F238E27FC236}">
                <a16:creationId xmlns:a16="http://schemas.microsoft.com/office/drawing/2014/main" id="{ACBD6D2B-A820-B299-0097-3909FB633EFB}"/>
              </a:ext>
            </a:extLst>
          </p:cNvPr>
          <p:cNvSpPr>
            <a:spLocks noGrp="1"/>
          </p:cNvSpPr>
          <p:nvPr>
            <p:ph idx="1"/>
          </p:nvPr>
        </p:nvSpPr>
        <p:spPr>
          <a:xfrm>
            <a:off x="581192" y="1357313"/>
            <a:ext cx="11029615" cy="4618037"/>
          </a:xfrm>
        </p:spPr>
        <p:txBody>
          <a:bodyPr>
            <a:normAutofit fontScale="77500" lnSpcReduction="20000"/>
          </a:bodyPr>
          <a:lstStyle/>
          <a:p>
            <a:pPr>
              <a:buFont typeface="Arial" panose="020B0604020202020204" pitchFamily="34" charset="0"/>
              <a:buChar char="•"/>
            </a:pPr>
            <a:r>
              <a:rPr lang="en-IN" sz="2100" b="1" dirty="0"/>
              <a:t>PROS</a:t>
            </a:r>
          </a:p>
          <a:p>
            <a:pPr>
              <a:buFont typeface="Arial" panose="020B0604020202020204" pitchFamily="34" charset="0"/>
              <a:buChar char="•"/>
            </a:pPr>
            <a:r>
              <a:rPr lang="en-IN" sz="2100" b="1" dirty="0"/>
              <a:t>Secure</a:t>
            </a:r>
            <a:r>
              <a:rPr lang="en-IN" sz="2100" dirty="0"/>
              <a:t>: JWTs are digitally signed using either a secret (HMAC) or a public/private key pair (RSA or ECDSA) which safeguards them from being modified by the client or an attacker.</a:t>
            </a:r>
          </a:p>
          <a:p>
            <a:pPr>
              <a:buFont typeface="Arial" panose="020B0604020202020204" pitchFamily="34" charset="0"/>
              <a:buChar char="•"/>
            </a:pPr>
            <a:r>
              <a:rPr lang="en-IN" sz="2100" b="1" dirty="0"/>
              <a:t>Stored only on the client</a:t>
            </a:r>
            <a:r>
              <a:rPr lang="en-IN" sz="2100" dirty="0"/>
              <a:t>: You generate JWTs on the server and send them to the client. The client then submits the JWT with every request. This saves database space.</a:t>
            </a:r>
          </a:p>
          <a:p>
            <a:pPr>
              <a:buFont typeface="Arial" panose="020B0604020202020204" pitchFamily="34" charset="0"/>
              <a:buChar char="•"/>
            </a:pPr>
            <a:r>
              <a:rPr lang="en-IN" sz="2100" b="1" dirty="0"/>
              <a:t>Efficient / Stateless</a:t>
            </a:r>
            <a:r>
              <a:rPr lang="en-IN" sz="2100" dirty="0"/>
              <a:t>: It’s quick to verify a JWT since it doesn’t require a database lookup. This is especially useful in large distributed systems.</a:t>
            </a:r>
            <a:br>
              <a:rPr lang="en-IN" sz="2100" dirty="0"/>
            </a:br>
            <a:endParaRPr lang="en-IN" sz="2100" dirty="0"/>
          </a:p>
          <a:p>
            <a:pPr>
              <a:buFont typeface="Arial" panose="020B0604020202020204" pitchFamily="34" charset="0"/>
              <a:buChar char="•"/>
            </a:pPr>
            <a:r>
              <a:rPr lang="en-IN" sz="2100" dirty="0"/>
              <a:t>CONS</a:t>
            </a:r>
          </a:p>
          <a:p>
            <a:r>
              <a:rPr lang="en-IN" sz="2100" b="1" dirty="0"/>
              <a:t>Non-revocable</a:t>
            </a:r>
            <a:r>
              <a:rPr lang="en-IN" sz="2100" dirty="0"/>
              <a:t>: Due to their self-contained nature and stateless verification process, it can be difficult to revoke a JWT before it expires naturally.</a:t>
            </a:r>
            <a:br>
              <a:rPr lang="en-IN" sz="2100" dirty="0"/>
            </a:br>
            <a:endParaRPr lang="en-IN" sz="2100" dirty="0"/>
          </a:p>
          <a:p>
            <a:r>
              <a:rPr lang="en-IN" sz="2100" b="1" dirty="0"/>
              <a:t>Dependent on one secret key</a:t>
            </a:r>
            <a:r>
              <a:rPr lang="en-IN" sz="2100" dirty="0"/>
              <a:t>: The creation of a JWT depends on one secret key. If that key is compromised, the attacker can fabricate their own JWT which the API layer will accept. We can reduce this risk by changing the secret key from time to time.</a:t>
            </a:r>
            <a:br>
              <a:rPr lang="en-US" sz="2100" dirty="0"/>
            </a:br>
            <a:br>
              <a:rPr lang="en-US" dirty="0"/>
            </a:br>
            <a:endParaRPr lang="en-US" dirty="0"/>
          </a:p>
        </p:txBody>
      </p:sp>
    </p:spTree>
    <p:extLst>
      <p:ext uri="{BB962C8B-B14F-4D97-AF65-F5344CB8AC3E}">
        <p14:creationId xmlns:p14="http://schemas.microsoft.com/office/powerpoint/2010/main" val="20110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6C4D8-4F1A-B1B9-57EB-7B952B66BB07}"/>
              </a:ext>
            </a:extLst>
          </p:cNvPr>
          <p:cNvSpPr>
            <a:spLocks noGrp="1"/>
          </p:cNvSpPr>
          <p:nvPr>
            <p:ph type="title"/>
          </p:nvPr>
        </p:nvSpPr>
        <p:spPr>
          <a:xfrm>
            <a:off x="581192" y="1507414"/>
            <a:ext cx="5120255" cy="3903332"/>
          </a:xfrm>
        </p:spPr>
        <p:txBody>
          <a:bodyPr anchor="t">
            <a:normAutofit/>
          </a:bodyPr>
          <a:lstStyle/>
          <a:p>
            <a:r>
              <a:rPr lang="en-US" sz="4000" dirty="0">
                <a:solidFill>
                  <a:schemeClr val="tx1">
                    <a:lumMod val="85000"/>
                    <a:lumOff val="15000"/>
                  </a:schemeClr>
                </a:solidFill>
              </a:rPr>
              <a:t>QUESTIONS …. ?</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35FA635-CC97-3AA3-3399-0C7B7C44229D}"/>
              </a:ext>
            </a:extLst>
          </p:cNvPr>
          <p:cNvSpPr>
            <a:spLocks noGrp="1"/>
          </p:cNvSpPr>
          <p:nvPr>
            <p:ph idx="1"/>
          </p:nvPr>
        </p:nvSpPr>
        <p:spPr>
          <a:xfrm>
            <a:off x="6441743" y="1507415"/>
            <a:ext cx="4819091" cy="3903331"/>
          </a:xfrm>
          <a:ln w="57150">
            <a:noFill/>
          </a:ln>
        </p:spPr>
        <p:txBody>
          <a:bodyPr anchor="t">
            <a:normAutofit/>
          </a:bodyPr>
          <a:lstStyle/>
          <a:p>
            <a:endParaRPr lang="en-US"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612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E6D2-38F9-63D6-8524-AD52BE01AF3E}"/>
              </a:ext>
            </a:extLst>
          </p:cNvPr>
          <p:cNvSpPr>
            <a:spLocks noGrp="1"/>
          </p:cNvSpPr>
          <p:nvPr>
            <p:ph type="title"/>
          </p:nvPr>
        </p:nvSpPr>
        <p:spPr/>
        <p:txBody>
          <a:bodyPr/>
          <a:lstStyle/>
          <a:p>
            <a:r>
              <a:rPr lang="en-IN" b="1" dirty="0"/>
              <a:t>Web Application Vs Website</a:t>
            </a:r>
            <a:br>
              <a:rPr lang="en-IN" b="1" dirty="0"/>
            </a:br>
            <a:endParaRPr lang="en-US" dirty="0"/>
          </a:p>
        </p:txBody>
      </p:sp>
      <p:sp>
        <p:nvSpPr>
          <p:cNvPr id="3" name="Content Placeholder 2">
            <a:extLst>
              <a:ext uri="{FF2B5EF4-FFF2-40B4-BE49-F238E27FC236}">
                <a16:creationId xmlns:a16="http://schemas.microsoft.com/office/drawing/2014/main" id="{4EBD6176-477C-4033-74CC-9E9AF268B4A9}"/>
              </a:ext>
            </a:extLst>
          </p:cNvPr>
          <p:cNvSpPr>
            <a:spLocks noGrp="1"/>
          </p:cNvSpPr>
          <p:nvPr>
            <p:ph idx="1"/>
          </p:nvPr>
        </p:nvSpPr>
        <p:spPr>
          <a:xfrm>
            <a:off x="581192" y="1611824"/>
            <a:ext cx="11029615" cy="4363526"/>
          </a:xfrm>
        </p:spPr>
        <p:txBody>
          <a:bodyPr>
            <a:normAutofit/>
          </a:bodyPr>
          <a:lstStyle/>
          <a:p>
            <a:endParaRPr lang="en-IN" dirty="0"/>
          </a:p>
          <a:p>
            <a:r>
              <a:rPr lang="en-IN" b="1" dirty="0"/>
              <a:t>Website</a:t>
            </a:r>
            <a:br>
              <a:rPr lang="en-IN" dirty="0"/>
            </a:br>
            <a:r>
              <a:rPr lang="en-IN" dirty="0"/>
              <a:t>Website is a group of interlinked web pages that are globally accessible and tied to a single domain name</a:t>
            </a:r>
            <a:br>
              <a:rPr lang="en-IN" dirty="0"/>
            </a:br>
            <a:r>
              <a:rPr lang="en-IN" dirty="0"/>
              <a:t>Use markup languages like HTML, CSS, and JavaScript to create the user interface and increase its functionality</a:t>
            </a:r>
            <a:br>
              <a:rPr lang="en-IN" dirty="0"/>
            </a:br>
            <a:r>
              <a:rPr lang="en-IN" dirty="0"/>
              <a:t>Host on a single server or multiple servers</a:t>
            </a:r>
            <a:br>
              <a:rPr lang="en-IN" dirty="0"/>
            </a:br>
            <a:r>
              <a:rPr lang="en-IN" dirty="0"/>
              <a:t>Websites can be accessed via a public network or via a private local network with an IP address</a:t>
            </a:r>
            <a:br>
              <a:rPr lang="en-IN" dirty="0"/>
            </a:br>
            <a:r>
              <a:rPr lang="en-IN" dirty="0"/>
              <a:t>Main purpose of websites is to inform users of information</a:t>
            </a:r>
          </a:p>
          <a:p>
            <a:r>
              <a:rPr lang="en-IN" b="1" dirty="0"/>
              <a:t>Web Application</a:t>
            </a:r>
            <a:br>
              <a:rPr lang="en-IN" b="1" dirty="0"/>
            </a:br>
            <a:r>
              <a:rPr lang="en-IN" dirty="0"/>
              <a:t>Web application is a program or software that users can access via a web browser</a:t>
            </a:r>
            <a:br>
              <a:rPr lang="en-IN" dirty="0"/>
            </a:br>
            <a:r>
              <a:rPr lang="en-IN" dirty="0"/>
              <a:t>Create the appearance of web applications by using markup languages like HTML, CSS and JavaScript</a:t>
            </a:r>
            <a:br>
              <a:rPr lang="en-IN" dirty="0"/>
            </a:br>
            <a:r>
              <a:rPr lang="en-IN" dirty="0"/>
              <a:t>Web applications can provide users with information, but their primary function is for users to interact with the software or program and perform specific functions</a:t>
            </a:r>
            <a:br>
              <a:rPr lang="en-IN" dirty="0"/>
            </a:br>
            <a:r>
              <a:rPr lang="en-IN" dirty="0"/>
              <a:t>The interaction between a user and a web application is called a dialogue</a:t>
            </a:r>
            <a:br>
              <a:rPr lang="en-IN" dirty="0"/>
            </a:br>
            <a:endParaRPr lang="en-US" dirty="0"/>
          </a:p>
        </p:txBody>
      </p:sp>
    </p:spTree>
    <p:extLst>
      <p:ext uri="{BB962C8B-B14F-4D97-AF65-F5344CB8AC3E}">
        <p14:creationId xmlns:p14="http://schemas.microsoft.com/office/powerpoint/2010/main" val="57268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C832-0A8C-A56D-8F5D-AEAAE5ADFD25}"/>
              </a:ext>
            </a:extLst>
          </p:cNvPr>
          <p:cNvSpPr>
            <a:spLocks noGrp="1"/>
          </p:cNvSpPr>
          <p:nvPr>
            <p:ph type="title"/>
          </p:nvPr>
        </p:nvSpPr>
        <p:spPr>
          <a:xfrm>
            <a:off x="581192" y="702156"/>
            <a:ext cx="11029616" cy="630698"/>
          </a:xfrm>
        </p:spPr>
        <p:txBody>
          <a:bodyPr/>
          <a:lstStyle/>
          <a:p>
            <a:r>
              <a:rPr lang="en-US" dirty="0"/>
              <a:t>Differences between </a:t>
            </a:r>
            <a:r>
              <a:rPr lang="en-US" dirty="0" err="1"/>
              <a:t>WebApplication</a:t>
            </a:r>
            <a:r>
              <a:rPr lang="en-US" dirty="0"/>
              <a:t> and Websites</a:t>
            </a:r>
          </a:p>
        </p:txBody>
      </p:sp>
      <p:sp>
        <p:nvSpPr>
          <p:cNvPr id="3" name="Content Placeholder 2">
            <a:extLst>
              <a:ext uri="{FF2B5EF4-FFF2-40B4-BE49-F238E27FC236}">
                <a16:creationId xmlns:a16="http://schemas.microsoft.com/office/drawing/2014/main" id="{B518A7CE-1E5A-309A-425D-EF6E024802B7}"/>
              </a:ext>
            </a:extLst>
          </p:cNvPr>
          <p:cNvSpPr>
            <a:spLocks noGrp="1"/>
          </p:cNvSpPr>
          <p:nvPr>
            <p:ph idx="1"/>
          </p:nvPr>
        </p:nvSpPr>
        <p:spPr>
          <a:xfrm>
            <a:off x="813666" y="1441342"/>
            <a:ext cx="11029615" cy="4828475"/>
          </a:xfrm>
        </p:spPr>
        <p:txBody>
          <a:bodyPr>
            <a:normAutofit fontScale="92500"/>
          </a:bodyPr>
          <a:lstStyle/>
          <a:p>
            <a:r>
              <a:rPr lang="en-IN" b="1" dirty="0"/>
              <a:t>Authentication</a:t>
            </a:r>
          </a:p>
          <a:p>
            <a:pPr marL="0" indent="0">
              <a:buNone/>
            </a:pPr>
            <a:r>
              <a:rPr lang="en-IN" dirty="0"/>
              <a:t>      Most websites do not use authentication systems for end-users. By contrast, web applications often require </a:t>
            </a:r>
            <a:br>
              <a:rPr lang="en-IN" dirty="0"/>
            </a:br>
            <a:r>
              <a:rPr lang="en-IN" dirty="0"/>
              <a:t>      a user to confirm their identity before gaining access to the system.</a:t>
            </a:r>
          </a:p>
          <a:p>
            <a:pPr>
              <a:buFont typeface="Wingdings" pitchFamily="2" charset="2"/>
              <a:buChar char="§"/>
            </a:pPr>
            <a:r>
              <a:rPr lang="en-IN" b="1" dirty="0"/>
              <a:t>Audience</a:t>
            </a:r>
            <a:br>
              <a:rPr lang="en-IN" dirty="0"/>
            </a:br>
            <a:r>
              <a:rPr lang="en-IN" dirty="0"/>
              <a:t>Websites seen by potentially anyone. In comparison, web applications usually have a more narrow audience</a:t>
            </a:r>
          </a:p>
          <a:p>
            <a:pPr>
              <a:buFont typeface="Wingdings" pitchFamily="2" charset="2"/>
              <a:buChar char="§"/>
            </a:pPr>
            <a:r>
              <a:rPr lang="en-IN" b="1" dirty="0"/>
              <a:t>Integration</a:t>
            </a:r>
            <a:br>
              <a:rPr lang="en-IN" b="1" dirty="0"/>
            </a:br>
            <a:r>
              <a:rPr lang="en-IN" dirty="0"/>
              <a:t>Web applications integrate more programs than websites do. Web applications have more complex processes, and for web apps to function properly, they need interaction with more systems</a:t>
            </a:r>
            <a:endParaRPr lang="en-US" dirty="0"/>
          </a:p>
          <a:p>
            <a:pPr>
              <a:buFont typeface="Wingdings" pitchFamily="2" charset="2"/>
              <a:buChar char="§"/>
            </a:pPr>
            <a:r>
              <a:rPr lang="en-IN" b="1" dirty="0"/>
              <a:t>Deployment</a:t>
            </a:r>
            <a:br>
              <a:rPr lang="en-IN" b="1" dirty="0"/>
            </a:br>
            <a:r>
              <a:rPr lang="en-IN" dirty="0"/>
              <a:t>Websites rarely undergo deployments whereas web app usually requires coders to re-compile and deploy the application.</a:t>
            </a:r>
          </a:p>
          <a:p>
            <a:pPr>
              <a:buFont typeface="Wingdings" pitchFamily="2" charset="2"/>
              <a:buChar char="§"/>
            </a:pPr>
            <a:r>
              <a:rPr lang="en-IN" b="1" dirty="0"/>
              <a:t>User Details</a:t>
            </a:r>
            <a:br>
              <a:rPr lang="en-IN" b="1" dirty="0"/>
            </a:br>
            <a:r>
              <a:rPr lang="en-IN" dirty="0"/>
              <a:t>On a web application, businesses can easily view all of a customer's data related to that app and handle any feedback / concerns.</a:t>
            </a:r>
            <a:br>
              <a:rPr lang="en-IN" dirty="0"/>
            </a:br>
            <a:r>
              <a:rPr lang="en-IN" dirty="0"/>
              <a:t>While on website businesses are not able to view data about individual users accumulated through their site</a:t>
            </a:r>
            <a:br>
              <a:rPr lang="en-US" dirty="0"/>
            </a:br>
            <a:endParaRPr lang="en-US" dirty="0"/>
          </a:p>
        </p:txBody>
      </p:sp>
    </p:spTree>
    <p:extLst>
      <p:ext uri="{BB962C8B-B14F-4D97-AF65-F5344CB8AC3E}">
        <p14:creationId xmlns:p14="http://schemas.microsoft.com/office/powerpoint/2010/main" val="156686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18B0-B7E2-491B-B672-9E0BDCDE3953}"/>
              </a:ext>
            </a:extLst>
          </p:cNvPr>
          <p:cNvSpPr>
            <a:spLocks noGrp="1"/>
          </p:cNvSpPr>
          <p:nvPr>
            <p:ph type="title"/>
          </p:nvPr>
        </p:nvSpPr>
        <p:spPr>
          <a:xfrm>
            <a:off x="581192" y="702156"/>
            <a:ext cx="11029616" cy="599702"/>
          </a:xfrm>
        </p:spPr>
        <p:txBody>
          <a:bodyPr/>
          <a:lstStyle/>
          <a:p>
            <a:r>
              <a:rPr lang="en-IN" b="1" dirty="0"/>
              <a:t>How Web Applications Work</a:t>
            </a:r>
          </a:p>
        </p:txBody>
      </p:sp>
      <p:sp>
        <p:nvSpPr>
          <p:cNvPr id="3" name="Content Placeholder 2">
            <a:extLst>
              <a:ext uri="{FF2B5EF4-FFF2-40B4-BE49-F238E27FC236}">
                <a16:creationId xmlns:a16="http://schemas.microsoft.com/office/drawing/2014/main" id="{41883303-1F30-3773-0A4E-DAEE0D92EB7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560B914-0BEF-EE38-80C7-89F8A71E979E}"/>
              </a:ext>
            </a:extLst>
          </p:cNvPr>
          <p:cNvPicPr>
            <a:picLocks noChangeAspect="1"/>
          </p:cNvPicPr>
          <p:nvPr/>
        </p:nvPicPr>
        <p:blipFill>
          <a:blip r:embed="rId2"/>
          <a:stretch>
            <a:fillRect/>
          </a:stretch>
        </p:blipFill>
        <p:spPr>
          <a:xfrm>
            <a:off x="2023821" y="1492514"/>
            <a:ext cx="7772400" cy="4482836"/>
          </a:xfrm>
          <a:prstGeom prst="rect">
            <a:avLst/>
          </a:prstGeom>
        </p:spPr>
      </p:pic>
    </p:spTree>
    <p:extLst>
      <p:ext uri="{BB962C8B-B14F-4D97-AF65-F5344CB8AC3E}">
        <p14:creationId xmlns:p14="http://schemas.microsoft.com/office/powerpoint/2010/main" val="283482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1BFB-FFC8-4E51-0CC5-E820DEE1B56B}"/>
              </a:ext>
            </a:extLst>
          </p:cNvPr>
          <p:cNvSpPr>
            <a:spLocks noGrp="1"/>
          </p:cNvSpPr>
          <p:nvPr>
            <p:ph type="title"/>
          </p:nvPr>
        </p:nvSpPr>
        <p:spPr>
          <a:xfrm>
            <a:off x="581192" y="702156"/>
            <a:ext cx="11029616" cy="754685"/>
          </a:xfrm>
        </p:spPr>
        <p:txBody>
          <a:bodyPr/>
          <a:lstStyle/>
          <a:p>
            <a:r>
              <a:rPr lang="en-IN" b="1" dirty="0"/>
              <a:t>Web Application Architecture</a:t>
            </a:r>
          </a:p>
        </p:txBody>
      </p:sp>
      <p:sp>
        <p:nvSpPr>
          <p:cNvPr id="6" name="Content Placeholder 5">
            <a:extLst>
              <a:ext uri="{FF2B5EF4-FFF2-40B4-BE49-F238E27FC236}">
                <a16:creationId xmlns:a16="http://schemas.microsoft.com/office/drawing/2014/main" id="{E31CF865-2C80-5751-1C4F-A7BE6CC4B8CC}"/>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49034842-ED04-61B3-A7D0-DFCF891BED14}"/>
              </a:ext>
            </a:extLst>
          </p:cNvPr>
          <p:cNvPicPr>
            <a:picLocks noChangeAspect="1"/>
          </p:cNvPicPr>
          <p:nvPr/>
        </p:nvPicPr>
        <p:blipFill>
          <a:blip r:embed="rId2"/>
          <a:stretch>
            <a:fillRect/>
          </a:stretch>
        </p:blipFill>
        <p:spPr>
          <a:xfrm>
            <a:off x="2209800" y="1580826"/>
            <a:ext cx="7772400" cy="4623181"/>
          </a:xfrm>
          <a:prstGeom prst="rect">
            <a:avLst/>
          </a:prstGeom>
        </p:spPr>
      </p:pic>
    </p:spTree>
    <p:extLst>
      <p:ext uri="{BB962C8B-B14F-4D97-AF65-F5344CB8AC3E}">
        <p14:creationId xmlns:p14="http://schemas.microsoft.com/office/powerpoint/2010/main" val="10697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E12C-E70B-05BB-A5D9-A7D2A884E045}"/>
              </a:ext>
            </a:extLst>
          </p:cNvPr>
          <p:cNvSpPr>
            <a:spLocks noGrp="1"/>
          </p:cNvSpPr>
          <p:nvPr>
            <p:ph type="title"/>
          </p:nvPr>
        </p:nvSpPr>
        <p:spPr>
          <a:xfrm>
            <a:off x="581192" y="702156"/>
            <a:ext cx="11029616" cy="1033654"/>
          </a:xfrm>
        </p:spPr>
        <p:txBody>
          <a:bodyPr/>
          <a:lstStyle/>
          <a:p>
            <a:r>
              <a:rPr lang="en-IN" b="1" dirty="0"/>
              <a:t>Presentation Layer (Front-end)</a:t>
            </a:r>
            <a:br>
              <a:rPr lang="en-IN" b="1" dirty="0"/>
            </a:br>
            <a:endParaRPr lang="en-US" dirty="0"/>
          </a:p>
        </p:txBody>
      </p:sp>
      <p:sp>
        <p:nvSpPr>
          <p:cNvPr id="3" name="Content Placeholder 2">
            <a:extLst>
              <a:ext uri="{FF2B5EF4-FFF2-40B4-BE49-F238E27FC236}">
                <a16:creationId xmlns:a16="http://schemas.microsoft.com/office/drawing/2014/main" id="{AE187D13-53D5-6705-25A0-DB3F9EC0E579}"/>
              </a:ext>
            </a:extLst>
          </p:cNvPr>
          <p:cNvSpPr>
            <a:spLocks noGrp="1"/>
          </p:cNvSpPr>
          <p:nvPr>
            <p:ph idx="1"/>
          </p:nvPr>
        </p:nvSpPr>
        <p:spPr>
          <a:xfrm>
            <a:off x="581192" y="702157"/>
            <a:ext cx="11029615" cy="5273194"/>
          </a:xfrm>
        </p:spPr>
        <p:txBody>
          <a:bodyPr>
            <a:normAutofit/>
          </a:bodyPr>
          <a:lstStyle/>
          <a:p>
            <a:endParaRPr lang="en-IN" dirty="0"/>
          </a:p>
          <a:p>
            <a:r>
              <a:rPr lang="en-IN" dirty="0"/>
              <a:t>Accessible to the client via a browser and it includes user interface components and UI process components.</a:t>
            </a:r>
          </a:p>
          <a:p>
            <a:r>
              <a:rPr lang="en-IN" dirty="0"/>
              <a:t>Enables users to interact with the server and the backend service via a browser. </a:t>
            </a:r>
          </a:p>
          <a:p>
            <a:r>
              <a:rPr lang="en-IN" dirty="0"/>
              <a:t>The code resides in the browser, receives requests and presents the user with the required information. </a:t>
            </a:r>
          </a:p>
          <a:p>
            <a:r>
              <a:rPr lang="en-IN" dirty="0"/>
              <a:t>This is where UI/UX design, dashboards, notifications, configurational settings, layout and interactive elements come into the picture. </a:t>
            </a:r>
          </a:p>
          <a:p>
            <a:r>
              <a:rPr lang="en-IN" dirty="0"/>
              <a:t>Front End Technologies :</a:t>
            </a:r>
            <a:br>
              <a:rPr lang="en-IN" dirty="0"/>
            </a:br>
            <a:r>
              <a:rPr lang="en-IN" dirty="0"/>
              <a:t>HTML</a:t>
            </a:r>
            <a:br>
              <a:rPr lang="en-IN" dirty="0"/>
            </a:br>
            <a:r>
              <a:rPr lang="en-IN" dirty="0"/>
              <a:t>CSS</a:t>
            </a:r>
            <a:br>
              <a:rPr lang="en-IN" dirty="0"/>
            </a:br>
            <a:r>
              <a:rPr lang="en-IN" dirty="0"/>
              <a:t>JavaScript</a:t>
            </a:r>
            <a:br>
              <a:rPr lang="en-IN" dirty="0"/>
            </a:br>
            <a:r>
              <a:rPr lang="en-IN" dirty="0"/>
              <a:t>React</a:t>
            </a:r>
            <a:br>
              <a:rPr lang="en-IN" dirty="0"/>
            </a:br>
            <a:r>
              <a:rPr lang="en-IN" dirty="0"/>
              <a:t>Angular</a:t>
            </a:r>
            <a:br>
              <a:rPr lang="en-IN" dirty="0"/>
            </a:br>
            <a:endParaRPr lang="en-US" dirty="0"/>
          </a:p>
        </p:txBody>
      </p:sp>
    </p:spTree>
    <p:extLst>
      <p:ext uri="{BB962C8B-B14F-4D97-AF65-F5344CB8AC3E}">
        <p14:creationId xmlns:p14="http://schemas.microsoft.com/office/powerpoint/2010/main" val="386780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7C51-8FF8-8361-8F65-387F39AE82CF}"/>
              </a:ext>
            </a:extLst>
          </p:cNvPr>
          <p:cNvSpPr>
            <a:spLocks noGrp="1"/>
          </p:cNvSpPr>
          <p:nvPr>
            <p:ph type="title"/>
          </p:nvPr>
        </p:nvSpPr>
        <p:spPr>
          <a:xfrm>
            <a:off x="581192" y="702156"/>
            <a:ext cx="11029616" cy="971661"/>
          </a:xfrm>
        </p:spPr>
        <p:txBody>
          <a:bodyPr/>
          <a:lstStyle/>
          <a:p>
            <a:br>
              <a:rPr lang="en-IN" b="1" dirty="0"/>
            </a:br>
            <a:endParaRPr lang="en-US" dirty="0"/>
          </a:p>
        </p:txBody>
      </p:sp>
      <p:sp>
        <p:nvSpPr>
          <p:cNvPr id="3" name="Content Placeholder 2">
            <a:extLst>
              <a:ext uri="{FF2B5EF4-FFF2-40B4-BE49-F238E27FC236}">
                <a16:creationId xmlns:a16="http://schemas.microsoft.com/office/drawing/2014/main" id="{728C4FCC-E324-C448-84DA-2903CAB62541}"/>
              </a:ext>
            </a:extLst>
          </p:cNvPr>
          <p:cNvSpPr>
            <a:spLocks noGrp="1"/>
          </p:cNvSpPr>
          <p:nvPr>
            <p:ph idx="1"/>
          </p:nvPr>
        </p:nvSpPr>
        <p:spPr>
          <a:xfrm>
            <a:off x="581192" y="702156"/>
            <a:ext cx="11029615" cy="5273194"/>
          </a:xfrm>
        </p:spPr>
        <p:txBody>
          <a:bodyPr>
            <a:normAutofit/>
          </a:bodyPr>
          <a:lstStyle/>
          <a:p>
            <a:r>
              <a:rPr lang="en-IN" b="1" dirty="0"/>
              <a:t>Application Layer:</a:t>
            </a:r>
            <a:br>
              <a:rPr lang="en-IN" b="1" dirty="0"/>
            </a:br>
            <a:r>
              <a:rPr lang="en-IN" dirty="0"/>
              <a:t>Is the key component of the web application architecture that receives user requests, performs business logic and delivers the required data to the front-end systems. </a:t>
            </a:r>
            <a:br>
              <a:rPr lang="en-IN" dirty="0"/>
            </a:br>
            <a:r>
              <a:rPr lang="en-IN" dirty="0"/>
              <a:t>It contains servers, databases, web services etc.</a:t>
            </a:r>
            <a:br>
              <a:rPr lang="en-IN" dirty="0"/>
            </a:br>
            <a:r>
              <a:rPr lang="en-IN" dirty="0"/>
              <a:t>Web server uses </a:t>
            </a:r>
            <a:r>
              <a:rPr lang="en-IN" dirty="0" err="1"/>
              <a:t>HyperText</a:t>
            </a:r>
            <a:r>
              <a:rPr lang="en-IN" dirty="0"/>
              <a:t> Transfer Protocol (HTTP) along with other protocols to listen to user requests via a browser. It processes them by applying business logic and delivering the requested content to the end-user.</a:t>
            </a:r>
            <a:br>
              <a:rPr lang="en-IN" dirty="0"/>
            </a:br>
            <a:r>
              <a:rPr lang="en-IN" dirty="0"/>
              <a:t>APIs enables developers to access certain data and functions of a software</a:t>
            </a:r>
            <a:br>
              <a:rPr lang="en-IN" dirty="0"/>
            </a:br>
            <a:br>
              <a:rPr lang="en-IN" dirty="0"/>
            </a:br>
            <a:r>
              <a:rPr lang="en-IN" dirty="0"/>
              <a:t>Commonly used Server-side technologies:</a:t>
            </a:r>
            <a:br>
              <a:rPr lang="en-IN" dirty="0"/>
            </a:br>
            <a:r>
              <a:rPr lang="en-IN" dirty="0"/>
              <a:t>Node.js , Java, Python, Ruby</a:t>
            </a:r>
          </a:p>
          <a:p>
            <a:r>
              <a:rPr lang="en-IN" b="1" dirty="0"/>
              <a:t>Data Layer: Database</a:t>
            </a:r>
            <a:br>
              <a:rPr lang="en-IN" b="1" dirty="0"/>
            </a:br>
            <a:r>
              <a:rPr lang="en-IN" dirty="0"/>
              <a:t>A database is a key component of a web application that stores and manages information for a web app. </a:t>
            </a:r>
            <a:br>
              <a:rPr lang="en-IN" dirty="0"/>
            </a:br>
            <a:r>
              <a:rPr lang="en-IN" dirty="0"/>
              <a:t>Using a function, you can search, filter and sort information based on user request and present the required info to the end user. </a:t>
            </a:r>
            <a:br>
              <a:rPr lang="en-IN" dirty="0"/>
            </a:br>
            <a:r>
              <a:rPr lang="en-IN" dirty="0"/>
              <a:t>They allow role-based access to maintain data integrity.</a:t>
            </a:r>
          </a:p>
          <a:p>
            <a:endParaRPr lang="en-IN" b="1" dirty="0"/>
          </a:p>
        </p:txBody>
      </p:sp>
    </p:spTree>
    <p:extLst>
      <p:ext uri="{BB962C8B-B14F-4D97-AF65-F5344CB8AC3E}">
        <p14:creationId xmlns:p14="http://schemas.microsoft.com/office/powerpoint/2010/main" val="777892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11ED-5808-C9C1-D937-8B02A9C84126}"/>
              </a:ext>
            </a:extLst>
          </p:cNvPr>
          <p:cNvSpPr>
            <a:spLocks noGrp="1"/>
          </p:cNvSpPr>
          <p:nvPr>
            <p:ph type="title"/>
          </p:nvPr>
        </p:nvSpPr>
        <p:spPr>
          <a:xfrm>
            <a:off x="581192" y="702156"/>
            <a:ext cx="11029616" cy="683732"/>
          </a:xfrm>
        </p:spPr>
        <p:txBody>
          <a:bodyPr/>
          <a:lstStyle/>
          <a:p>
            <a:r>
              <a:rPr lang="en-US" dirty="0"/>
              <a:t>Why WEBSERVICE ??</a:t>
            </a:r>
          </a:p>
        </p:txBody>
      </p:sp>
      <p:sp>
        <p:nvSpPr>
          <p:cNvPr id="3" name="Content Placeholder 2">
            <a:extLst>
              <a:ext uri="{FF2B5EF4-FFF2-40B4-BE49-F238E27FC236}">
                <a16:creationId xmlns:a16="http://schemas.microsoft.com/office/drawing/2014/main" id="{A0717B97-4C80-E5AF-63DF-9569D1460BBE}"/>
              </a:ext>
            </a:extLst>
          </p:cNvPr>
          <p:cNvSpPr>
            <a:spLocks noGrp="1"/>
          </p:cNvSpPr>
          <p:nvPr>
            <p:ph idx="1"/>
          </p:nvPr>
        </p:nvSpPr>
        <p:spPr>
          <a:xfrm>
            <a:off x="581192" y="1728788"/>
            <a:ext cx="11029615" cy="4246562"/>
          </a:xfrm>
        </p:spPr>
        <p:txBody>
          <a:bodyPr>
            <a:normAutofit fontScale="70000" lnSpcReduction="20000"/>
          </a:bodyPr>
          <a:lstStyle/>
          <a:p>
            <a:pPr>
              <a:buFont typeface="Wingdings" pitchFamily="2" charset="2"/>
              <a:buChar char="Ø"/>
            </a:pPr>
            <a:r>
              <a:rPr lang="en-IN" sz="2900" dirty="0"/>
              <a:t>Variety of programming platforms to develop web-based applications in modern day business applications</a:t>
            </a:r>
          </a:p>
          <a:p>
            <a:pPr>
              <a:buFont typeface="Wingdings" pitchFamily="2" charset="2"/>
              <a:buChar char="Ø"/>
            </a:pPr>
            <a:r>
              <a:rPr lang="en-IN" sz="2900" dirty="0"/>
              <a:t>Applications need some sort of communication to happen between them. </a:t>
            </a:r>
          </a:p>
          <a:p>
            <a:pPr>
              <a:buFont typeface="Wingdings" pitchFamily="2" charset="2"/>
              <a:buChar char="Ø"/>
            </a:pPr>
            <a:r>
              <a:rPr lang="en-IN" sz="2900" dirty="0"/>
              <a:t>Different development languages, it becomes really difficult to ensure accurate communication between applications.</a:t>
            </a:r>
          </a:p>
          <a:p>
            <a:pPr>
              <a:buFont typeface="Wingdings" pitchFamily="2" charset="2"/>
              <a:buChar char="Ø"/>
            </a:pPr>
            <a:r>
              <a:rPr lang="en-IN" sz="2900" dirty="0"/>
              <a:t>Use web services to integrate your applications into the Web.</a:t>
            </a:r>
          </a:p>
          <a:p>
            <a:pPr>
              <a:buFont typeface="Wingdings" pitchFamily="2" charset="2"/>
              <a:buChar char="Ø"/>
            </a:pPr>
            <a:r>
              <a:rPr lang="en-IN" sz="2900" dirty="0"/>
              <a:t>Web services can help your business in these ways</a:t>
            </a:r>
          </a:p>
          <a:p>
            <a:pPr marL="0" indent="0">
              <a:buNone/>
            </a:pPr>
            <a:r>
              <a:rPr lang="en-IN" sz="2900" dirty="0"/>
              <a:t>      Reducing the cost of doing business</a:t>
            </a:r>
          </a:p>
          <a:p>
            <a:pPr marL="0" indent="0">
              <a:buNone/>
            </a:pPr>
            <a:r>
              <a:rPr lang="en-IN" sz="2900" dirty="0"/>
              <a:t>       Making it possible to deploy solutions more rapidly</a:t>
            </a:r>
          </a:p>
          <a:p>
            <a:pPr marL="0" indent="0">
              <a:buNone/>
            </a:pPr>
            <a:r>
              <a:rPr lang="en-IN" sz="2900" dirty="0"/>
              <a:t>       Opening up new opportunities</a:t>
            </a:r>
          </a:p>
          <a:p>
            <a:pPr marL="0" indent="0">
              <a:buNone/>
            </a:pPr>
            <a:br>
              <a:rPr lang="en-US" dirty="0"/>
            </a:br>
            <a:endParaRPr lang="en-US" dirty="0"/>
          </a:p>
        </p:txBody>
      </p:sp>
    </p:spTree>
    <p:extLst>
      <p:ext uri="{BB962C8B-B14F-4D97-AF65-F5344CB8AC3E}">
        <p14:creationId xmlns:p14="http://schemas.microsoft.com/office/powerpoint/2010/main" val="292372498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15962</TotalTime>
  <Words>3417</Words>
  <Application>Microsoft Macintosh PowerPoint</Application>
  <PresentationFormat>Widescreen</PresentationFormat>
  <Paragraphs>138</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Franklin Gothic Book</vt:lpstr>
      <vt:lpstr>Franklin Gothic Demi</vt:lpstr>
      <vt:lpstr>Gill Sans MT</vt:lpstr>
      <vt:lpstr>Wingdings</vt:lpstr>
      <vt:lpstr>Wingdings 2</vt:lpstr>
      <vt:lpstr>DividendVTI</vt:lpstr>
      <vt:lpstr>Web Applications Web Services Security</vt:lpstr>
      <vt:lpstr>    Web APPLICATION</vt:lpstr>
      <vt:lpstr>Web Application Vs Website </vt:lpstr>
      <vt:lpstr>Differences between WebApplication and Websites</vt:lpstr>
      <vt:lpstr>How Web Applications Work</vt:lpstr>
      <vt:lpstr>Web Application Architecture</vt:lpstr>
      <vt:lpstr>Presentation Layer (Front-end) </vt:lpstr>
      <vt:lpstr> </vt:lpstr>
      <vt:lpstr>Why WEBSERVICE ??</vt:lpstr>
      <vt:lpstr>Web SERVICE</vt:lpstr>
      <vt:lpstr>WEBSERVICE SECURITY</vt:lpstr>
      <vt:lpstr>JSON WEB TOKEN [ JWT ]</vt:lpstr>
      <vt:lpstr>Overview</vt:lpstr>
      <vt:lpstr>Use CASES of JWT</vt:lpstr>
      <vt:lpstr>HOW JWT WORKS</vt:lpstr>
      <vt:lpstr>HOW JWT WORKS</vt:lpstr>
      <vt:lpstr>JWT STRUCTURE</vt:lpstr>
      <vt:lpstr>JWT STRUCTURE - HEADER</vt:lpstr>
      <vt:lpstr>JWT STRUCTURE : PAYLOAD</vt:lpstr>
      <vt:lpstr>JWT STRUCTURE - SIGNATURE</vt:lpstr>
      <vt:lpstr>SAMPLE JWT</vt:lpstr>
      <vt:lpstr>Pros and CONS</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140</cp:revision>
  <dcterms:created xsi:type="dcterms:W3CDTF">2023-01-13T10:10:15Z</dcterms:created>
  <dcterms:modified xsi:type="dcterms:W3CDTF">2023-04-06T12:18:56Z</dcterms:modified>
</cp:coreProperties>
</file>