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3"/>
  </p:notesMasterIdLst>
  <p:sldIdLst>
    <p:sldId id="256" r:id="rId2"/>
    <p:sldId id="257" r:id="rId3"/>
    <p:sldId id="264" r:id="rId4"/>
    <p:sldId id="258" r:id="rId5"/>
    <p:sldId id="259" r:id="rId6"/>
    <p:sldId id="260" r:id="rId7"/>
    <p:sldId id="261" r:id="rId8"/>
    <p:sldId id="263" r:id="rId9"/>
    <p:sldId id="265" r:id="rId10"/>
    <p:sldId id="262" r:id="rId11"/>
    <p:sldId id="266" r:id="rId12"/>
    <p:sldId id="267" r:id="rId13"/>
    <p:sldId id="268" r:id="rId14"/>
    <p:sldId id="269" r:id="rId15"/>
    <p:sldId id="270" r:id="rId16"/>
    <p:sldId id="273" r:id="rId17"/>
    <p:sldId id="271" r:id="rId18"/>
    <p:sldId id="272"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9"/>
    <p:restoredTop sz="75115"/>
  </p:normalViewPr>
  <p:slideViewPr>
    <p:cSldViewPr snapToGrid="0">
      <p:cViewPr varScale="1">
        <p:scale>
          <a:sx n="83" d="100"/>
          <a:sy n="83" d="100"/>
        </p:scale>
        <p:origin x="2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EBC9A-2CD7-D145-99AD-8B63C777FEA2}" type="datetimeFigureOut">
              <a:rPr lang="en-US" smtClean="0"/>
              <a:t>2/26/23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29AA5-8506-D34E-8501-2EB8C03AE650}" type="slidenum">
              <a:rPr lang="en-US" smtClean="0"/>
              <a:t>‹#›</a:t>
            </a:fld>
            <a:endParaRPr lang="en-US"/>
          </a:p>
        </p:txBody>
      </p:sp>
    </p:spTree>
    <p:extLst>
      <p:ext uri="{BB962C8B-B14F-4D97-AF65-F5344CB8AC3E}">
        <p14:creationId xmlns:p14="http://schemas.microsoft.com/office/powerpoint/2010/main" val="34391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506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71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960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28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844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098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00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955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7635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1369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158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6210245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hoenixnap.com/blog/what-is-ci-cd" TargetMode="External"/><Relationship Id="rId2" Type="http://schemas.openxmlformats.org/officeDocument/2006/relationships/hyperlink" Target="https://phoenixnap.com/blog/continuous-delivery-vs-deployment-vs-integra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jenkins.io/downloa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tlassian.com/continuous-deliver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4" name="Picture 3">
            <a:extLst>
              <a:ext uri="{FF2B5EF4-FFF2-40B4-BE49-F238E27FC236}">
                <a16:creationId xmlns:a16="http://schemas.microsoft.com/office/drawing/2014/main" id="{9062928F-9AF4-81DC-08D5-937E3276E20B}"/>
              </a:ext>
            </a:extLst>
          </p:cNvPr>
          <p:cNvPicPr>
            <a:picLocks noChangeAspect="1"/>
          </p:cNvPicPr>
          <p:nvPr/>
        </p:nvPicPr>
        <p:blipFill rotWithShape="1">
          <a:blip r:embed="rId2"/>
          <a:srcRect r="17354" b="1"/>
          <a:stretch/>
        </p:blipFill>
        <p:spPr>
          <a:xfrm>
            <a:off x="453302" y="457200"/>
            <a:ext cx="7588885" cy="5899650"/>
          </a:xfrm>
          <a:prstGeom prst="rect">
            <a:avLst/>
          </a:prstGeom>
        </p:spPr>
      </p:pic>
      <p:sp>
        <p:nvSpPr>
          <p:cNvPr id="71" name="Rectangle 70">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EB2E7A7-9A20-F528-95D3-7A607E095E97}"/>
              </a:ext>
            </a:extLst>
          </p:cNvPr>
          <p:cNvSpPr>
            <a:spLocks noGrp="1"/>
          </p:cNvSpPr>
          <p:nvPr>
            <p:ph type="ctrTitle"/>
          </p:nvPr>
        </p:nvSpPr>
        <p:spPr>
          <a:xfrm>
            <a:off x="8119870" y="850791"/>
            <a:ext cx="3454869" cy="4198288"/>
          </a:xfrm>
        </p:spPr>
        <p:txBody>
          <a:bodyPr anchor="ctr">
            <a:normAutofit/>
          </a:bodyPr>
          <a:lstStyle/>
          <a:p>
            <a:r>
              <a:rPr lang="en-US" sz="2800" dirty="0" err="1">
                <a:solidFill>
                  <a:srgbClr val="FFFFFF"/>
                </a:solidFill>
              </a:rPr>
              <a:t>CONTInious</a:t>
            </a:r>
            <a:r>
              <a:rPr lang="en-US" sz="2800" dirty="0">
                <a:solidFill>
                  <a:srgbClr val="FFFFFF"/>
                </a:solidFill>
              </a:rPr>
              <a:t> integration</a:t>
            </a:r>
          </a:p>
        </p:txBody>
      </p:sp>
      <p:sp>
        <p:nvSpPr>
          <p:cNvPr id="73" name="Rectangle 72">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80F5F2E-80F5-8BE6-88F2-0665D995C465}"/>
              </a:ext>
            </a:extLst>
          </p:cNvPr>
          <p:cNvSpPr>
            <a:spLocks noGrp="1"/>
          </p:cNvSpPr>
          <p:nvPr>
            <p:ph type="subTitle" idx="1"/>
          </p:nvPr>
        </p:nvSpPr>
        <p:spPr>
          <a:xfrm>
            <a:off x="8372723" y="5545331"/>
            <a:ext cx="3202016" cy="649222"/>
          </a:xfrm>
          <a:noFill/>
        </p:spPr>
        <p:txBody>
          <a:bodyPr anchor="ctr">
            <a:normAutofit/>
          </a:bodyPr>
          <a:lstStyle/>
          <a:p>
            <a:endParaRPr lang="en-US" sz="1800" dirty="0">
              <a:solidFill>
                <a:srgbClr val="FFFFFF">
                  <a:alpha val="75000"/>
                </a:srgbClr>
              </a:solidFill>
            </a:endParaRPr>
          </a:p>
        </p:txBody>
      </p:sp>
    </p:spTree>
    <p:extLst>
      <p:ext uri="{BB962C8B-B14F-4D97-AF65-F5344CB8AC3E}">
        <p14:creationId xmlns:p14="http://schemas.microsoft.com/office/powerpoint/2010/main" val="111808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6022-6ED3-5244-FE0E-11CE9E4C4DB1}"/>
              </a:ext>
            </a:extLst>
          </p:cNvPr>
          <p:cNvSpPr>
            <a:spLocks noGrp="1"/>
          </p:cNvSpPr>
          <p:nvPr>
            <p:ph type="title"/>
          </p:nvPr>
        </p:nvSpPr>
        <p:spPr>
          <a:xfrm>
            <a:off x="581192" y="702156"/>
            <a:ext cx="11029616" cy="754685"/>
          </a:xfrm>
        </p:spPr>
        <p:txBody>
          <a:bodyPr/>
          <a:lstStyle/>
          <a:p>
            <a:r>
              <a:rPr lang="en-IN" dirty="0"/>
              <a:t>continuous integration tools </a:t>
            </a:r>
            <a:endParaRPr lang="en-US" dirty="0"/>
          </a:p>
        </p:txBody>
      </p:sp>
      <p:sp>
        <p:nvSpPr>
          <p:cNvPr id="3" name="Content Placeholder 2">
            <a:extLst>
              <a:ext uri="{FF2B5EF4-FFF2-40B4-BE49-F238E27FC236}">
                <a16:creationId xmlns:a16="http://schemas.microsoft.com/office/drawing/2014/main" id="{FED35E12-E6AC-F8A3-2549-1AE8ED29E3E5}"/>
              </a:ext>
            </a:extLst>
          </p:cNvPr>
          <p:cNvSpPr>
            <a:spLocks noGrp="1"/>
          </p:cNvSpPr>
          <p:nvPr>
            <p:ph idx="1"/>
          </p:nvPr>
        </p:nvSpPr>
        <p:spPr>
          <a:xfrm>
            <a:off x="581192" y="1456841"/>
            <a:ext cx="11029615" cy="4518509"/>
          </a:xfrm>
        </p:spPr>
        <p:txBody>
          <a:bodyPr>
            <a:normAutofit/>
          </a:bodyPr>
          <a:lstStyle/>
          <a:p>
            <a:pPr>
              <a:buFont typeface="Arial" panose="020B0604020202020204" pitchFamily="34" charset="0"/>
              <a:buChar char="•"/>
            </a:pPr>
            <a:r>
              <a:rPr lang="en-IN" b="1" dirty="0"/>
              <a:t>Jenkins: </a:t>
            </a:r>
            <a:r>
              <a:rPr lang="en-IN" dirty="0"/>
              <a:t>A widely used open source continuous integration tool, Jenkins allows developers to automatically build, integrate and test code as soon as they commit it to the source repository, making it easier for developers to catch bugs early and deploy software faster. The Docker plug-in is available on Jenkins</a:t>
            </a:r>
          </a:p>
          <a:p>
            <a:pPr>
              <a:buFont typeface="Arial" panose="020B0604020202020204" pitchFamily="34" charset="0"/>
              <a:buChar char="•"/>
            </a:pPr>
            <a:r>
              <a:rPr lang="en-IN" b="1" dirty="0" err="1"/>
              <a:t>Buildbot</a:t>
            </a:r>
            <a:r>
              <a:rPr lang="en-IN" b="1" dirty="0"/>
              <a:t>:</a:t>
            </a:r>
            <a:r>
              <a:rPr lang="en-IN" dirty="0"/>
              <a:t> </a:t>
            </a:r>
            <a:r>
              <a:rPr lang="en-IN" dirty="0" err="1"/>
              <a:t>Buildbot</a:t>
            </a:r>
            <a:r>
              <a:rPr lang="en-IN" dirty="0"/>
              <a:t> can automate all aspects of the software development cycle. As a job scheduling system, it queues and executes jobs, and reports results.</a:t>
            </a:r>
          </a:p>
          <a:p>
            <a:pPr>
              <a:buFont typeface="Arial" panose="020B0604020202020204" pitchFamily="34" charset="0"/>
              <a:buChar char="•"/>
            </a:pPr>
            <a:r>
              <a:rPr lang="en-IN" b="1" dirty="0"/>
              <a:t>Go:</a:t>
            </a:r>
            <a:r>
              <a:rPr lang="en-IN" dirty="0"/>
              <a:t> What makes Go stand out from the crowd is the concept of pipelines, which makes the </a:t>
            </a:r>
            <a:r>
              <a:rPr lang="en-IN" dirty="0" err="1"/>
              <a:t>modeling</a:t>
            </a:r>
            <a:r>
              <a:rPr lang="en-IN" dirty="0"/>
              <a:t> of complex build workflows easy.</a:t>
            </a:r>
          </a:p>
          <a:p>
            <a:pPr>
              <a:buFont typeface="Arial" panose="020B0604020202020204" pitchFamily="34" charset="0"/>
              <a:buChar char="•"/>
            </a:pPr>
            <a:r>
              <a:rPr lang="en-IN" b="1" dirty="0"/>
              <a:t>Travis CI:</a:t>
            </a:r>
            <a:r>
              <a:rPr lang="en-IN" dirty="0"/>
              <a:t> One of the oldest and most-trusted hosted solutions, it is also available in an on-premises version for the enterprise.</a:t>
            </a:r>
          </a:p>
          <a:p>
            <a:pPr>
              <a:buFont typeface="Arial" panose="020B0604020202020204" pitchFamily="34" charset="0"/>
              <a:buChar char="•"/>
            </a:pPr>
            <a:r>
              <a:rPr lang="en-IN" b="1" dirty="0"/>
              <a:t>GitLab CI:</a:t>
            </a:r>
            <a:r>
              <a:rPr lang="en-IN" dirty="0"/>
              <a:t> An integral part of the open source Rails project, GitLab CI is a free hosted service that provides detailed git repository management with features like access control, issue tracking, code reviews and more.</a:t>
            </a:r>
          </a:p>
        </p:txBody>
      </p:sp>
    </p:spTree>
    <p:extLst>
      <p:ext uri="{BB962C8B-B14F-4D97-AF65-F5344CB8AC3E}">
        <p14:creationId xmlns:p14="http://schemas.microsoft.com/office/powerpoint/2010/main" val="107248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7BFA-E913-1F04-ED3D-C993D0693687}"/>
              </a:ext>
            </a:extLst>
          </p:cNvPr>
          <p:cNvSpPr>
            <a:spLocks noGrp="1"/>
          </p:cNvSpPr>
          <p:nvPr>
            <p:ph type="title"/>
          </p:nvPr>
        </p:nvSpPr>
        <p:spPr>
          <a:xfrm>
            <a:off x="581192" y="702156"/>
            <a:ext cx="11029616" cy="1033654"/>
          </a:xfrm>
        </p:spPr>
        <p:txBody>
          <a:bodyPr/>
          <a:lstStyle/>
          <a:p>
            <a:r>
              <a:rPr lang="en-IN" b="1" dirty="0"/>
              <a:t>CI and CD pipeline</a:t>
            </a:r>
            <a:br>
              <a:rPr lang="en-IN" b="1" dirty="0"/>
            </a:br>
            <a:endParaRPr lang="en-US" dirty="0"/>
          </a:p>
        </p:txBody>
      </p:sp>
      <p:pic>
        <p:nvPicPr>
          <p:cNvPr id="4" name="Content Placeholder 3">
            <a:extLst>
              <a:ext uri="{FF2B5EF4-FFF2-40B4-BE49-F238E27FC236}">
                <a16:creationId xmlns:a16="http://schemas.microsoft.com/office/drawing/2014/main" id="{F428F0EC-052E-576E-00EB-B67B90975F08}"/>
              </a:ext>
            </a:extLst>
          </p:cNvPr>
          <p:cNvPicPr>
            <a:picLocks noGrp="1" noChangeAspect="1"/>
          </p:cNvPicPr>
          <p:nvPr>
            <p:ph idx="1"/>
          </p:nvPr>
        </p:nvPicPr>
        <p:blipFill>
          <a:blip r:embed="rId2"/>
          <a:stretch>
            <a:fillRect/>
          </a:stretch>
        </p:blipFill>
        <p:spPr>
          <a:xfrm>
            <a:off x="2076773" y="1456841"/>
            <a:ext cx="8214102" cy="4518510"/>
          </a:xfrm>
          <a:prstGeom prst="rect">
            <a:avLst/>
          </a:prstGeom>
        </p:spPr>
      </p:pic>
    </p:spTree>
    <p:extLst>
      <p:ext uri="{BB962C8B-B14F-4D97-AF65-F5344CB8AC3E}">
        <p14:creationId xmlns:p14="http://schemas.microsoft.com/office/powerpoint/2010/main" val="186569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8F09-0CEC-3C01-12EC-010155940F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8DDA2C-E379-8878-3C99-312A657A56C4}"/>
              </a:ext>
            </a:extLst>
          </p:cNvPr>
          <p:cNvSpPr>
            <a:spLocks noGrp="1"/>
          </p:cNvSpPr>
          <p:nvPr>
            <p:ph idx="1"/>
          </p:nvPr>
        </p:nvSpPr>
        <p:spPr/>
        <p:txBody>
          <a:bodyPr>
            <a:normAutofit/>
          </a:bodyPr>
          <a:lstStyle/>
          <a:p>
            <a:pPr marL="0" indent="0" algn="ctr">
              <a:buNone/>
            </a:pPr>
            <a:r>
              <a:rPr lang="en-US" sz="4800" dirty="0"/>
              <a:t>JENKINS</a:t>
            </a:r>
          </a:p>
        </p:txBody>
      </p:sp>
    </p:spTree>
    <p:extLst>
      <p:ext uri="{BB962C8B-B14F-4D97-AF65-F5344CB8AC3E}">
        <p14:creationId xmlns:p14="http://schemas.microsoft.com/office/powerpoint/2010/main" val="316863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BE3E-E463-4AC7-13AA-8F788C62EE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5D6B98-A32D-40B2-4CA9-643995DB9B4C}"/>
              </a:ext>
            </a:extLst>
          </p:cNvPr>
          <p:cNvSpPr>
            <a:spLocks noGrp="1"/>
          </p:cNvSpPr>
          <p:nvPr>
            <p:ph idx="1"/>
          </p:nvPr>
        </p:nvSpPr>
        <p:spPr>
          <a:xfrm>
            <a:off x="581192" y="1317356"/>
            <a:ext cx="11029615" cy="4657994"/>
          </a:xfrm>
        </p:spPr>
        <p:txBody>
          <a:bodyPr>
            <a:normAutofit/>
          </a:bodyPr>
          <a:lstStyle/>
          <a:p>
            <a:r>
              <a:rPr lang="en-IN" dirty="0"/>
              <a:t>Jenkins is a platform for creating a </a:t>
            </a:r>
            <a:r>
              <a:rPr lang="en-IN" dirty="0">
                <a:hlinkClick r:id="rId2"/>
              </a:rPr>
              <a:t>Continuous Integration/Continuous Delivery</a:t>
            </a:r>
            <a:r>
              <a:rPr lang="en-IN" dirty="0"/>
              <a:t> (</a:t>
            </a:r>
            <a:r>
              <a:rPr lang="en-IN" dirty="0">
                <a:hlinkClick r:id="rId3"/>
              </a:rPr>
              <a:t>CI/CD</a:t>
            </a:r>
            <a:r>
              <a:rPr lang="en-IN" dirty="0"/>
              <a:t>) environment.</a:t>
            </a:r>
          </a:p>
          <a:p>
            <a:r>
              <a:rPr lang="en-IN" dirty="0"/>
              <a:t>Offers many different tools, languages, and automation tasks to aid in pipeline creation when developing and deploying programs.</a:t>
            </a:r>
          </a:p>
          <a:p>
            <a:r>
              <a:rPr lang="en-US" dirty="0"/>
              <a:t>Jenkins doesn’t eliminate the need to create scripts for individual steps</a:t>
            </a:r>
          </a:p>
          <a:p>
            <a:r>
              <a:rPr lang="en-US" dirty="0"/>
              <a:t>Although Jenkins requires scripting some automation steps, the program provides a fast and robust way to systematize the software development lifecycle.</a:t>
            </a:r>
          </a:p>
          <a:p>
            <a:r>
              <a:rPr lang="en-US" dirty="0"/>
              <a:t>Jenkins provides support for:</a:t>
            </a:r>
          </a:p>
          <a:p>
            <a:pPr marL="0" indent="0">
              <a:buNone/>
            </a:pPr>
            <a:r>
              <a:rPr lang="en-US" dirty="0"/>
              <a:t>      Various version control tools such as Git.</a:t>
            </a:r>
          </a:p>
          <a:p>
            <a:pPr marL="0" indent="0">
              <a:buNone/>
            </a:pPr>
            <a:r>
              <a:rPr lang="en-US" dirty="0"/>
              <a:t>      Building Ant and Apache Maven-based projects.</a:t>
            </a:r>
          </a:p>
          <a:p>
            <a:pPr marL="0" indent="0">
              <a:buNone/>
            </a:pPr>
            <a:r>
              <a:rPr lang="en-US" dirty="0"/>
              <a:t>      Running Bash scripts and Windows batch files.</a:t>
            </a:r>
          </a:p>
        </p:txBody>
      </p:sp>
    </p:spTree>
    <p:extLst>
      <p:ext uri="{BB962C8B-B14F-4D97-AF65-F5344CB8AC3E}">
        <p14:creationId xmlns:p14="http://schemas.microsoft.com/office/powerpoint/2010/main" val="3616178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D0C4-AE39-A901-3F47-0EE4FCACD21E}"/>
              </a:ext>
            </a:extLst>
          </p:cNvPr>
          <p:cNvSpPr>
            <a:spLocks noGrp="1"/>
          </p:cNvSpPr>
          <p:nvPr>
            <p:ph type="title"/>
          </p:nvPr>
        </p:nvSpPr>
        <p:spPr>
          <a:xfrm>
            <a:off x="581192" y="702156"/>
            <a:ext cx="11029616" cy="723688"/>
          </a:xfrm>
        </p:spPr>
        <p:txBody>
          <a:bodyPr/>
          <a:lstStyle/>
          <a:p>
            <a:r>
              <a:rPr lang="en-IN" b="1" dirty="0"/>
              <a:t>Jenkins Pipeline</a:t>
            </a:r>
            <a:endParaRPr lang="en-US" dirty="0"/>
          </a:p>
        </p:txBody>
      </p:sp>
      <p:sp>
        <p:nvSpPr>
          <p:cNvPr id="3" name="Content Placeholder 2">
            <a:extLst>
              <a:ext uri="{FF2B5EF4-FFF2-40B4-BE49-F238E27FC236}">
                <a16:creationId xmlns:a16="http://schemas.microsoft.com/office/drawing/2014/main" id="{BA72E57F-1144-6EED-FD8A-3C523D127A6A}"/>
              </a:ext>
            </a:extLst>
          </p:cNvPr>
          <p:cNvSpPr>
            <a:spLocks noGrp="1"/>
          </p:cNvSpPr>
          <p:nvPr>
            <p:ph idx="1"/>
          </p:nvPr>
        </p:nvSpPr>
        <p:spPr>
          <a:xfrm>
            <a:off x="581192" y="1611824"/>
            <a:ext cx="11029615" cy="4363526"/>
          </a:xfrm>
        </p:spPr>
        <p:txBody>
          <a:bodyPr>
            <a:normAutofit/>
          </a:bodyPr>
          <a:lstStyle/>
          <a:p>
            <a:r>
              <a:rPr lang="en-IN" dirty="0"/>
              <a:t>The Jenkins Pipeline is a user-made model for the continuous delivery pipeline. </a:t>
            </a:r>
            <a:br>
              <a:rPr lang="en-IN" dirty="0"/>
            </a:br>
            <a:r>
              <a:rPr lang="en-IN" dirty="0"/>
              <a:t>The Pipeline incorporates various plugins that help define procedure steps from version control to the users.</a:t>
            </a:r>
          </a:p>
          <a:p>
            <a:r>
              <a:rPr lang="en-IN" dirty="0"/>
              <a:t>All software changes and commits go through a complex process before the release. The method includes </a:t>
            </a:r>
            <a:r>
              <a:rPr lang="en-IN" b="1" dirty="0"/>
              <a:t>three steps</a:t>
            </a:r>
            <a:r>
              <a:rPr lang="en-IN" dirty="0"/>
              <a:t>:</a:t>
            </a:r>
          </a:p>
          <a:p>
            <a:pPr>
              <a:buFont typeface="Arial" panose="020B0604020202020204" pitchFamily="34" charset="0"/>
              <a:buChar char="•"/>
            </a:pPr>
            <a:r>
              <a:rPr lang="en-IN" dirty="0"/>
              <a:t>Automated building.</a:t>
            </a:r>
          </a:p>
          <a:p>
            <a:pPr>
              <a:buFont typeface="Arial" panose="020B0604020202020204" pitchFamily="34" charset="0"/>
              <a:buChar char="•"/>
            </a:pPr>
            <a:r>
              <a:rPr lang="en-IN" dirty="0"/>
              <a:t>Multi-step testing.</a:t>
            </a:r>
          </a:p>
          <a:p>
            <a:pPr>
              <a:buFont typeface="Arial" panose="020B0604020202020204" pitchFamily="34" charset="0"/>
              <a:buChar char="•"/>
            </a:pPr>
            <a:r>
              <a:rPr lang="en-IN" dirty="0"/>
              <a:t>Deploying procedures.</a:t>
            </a:r>
          </a:p>
          <a:p>
            <a:r>
              <a:rPr lang="en-IN" b="1" dirty="0"/>
              <a:t>Two ways to create a pipeline</a:t>
            </a:r>
            <a:r>
              <a:rPr lang="en-IN" dirty="0"/>
              <a:t>:</a:t>
            </a:r>
          </a:p>
          <a:p>
            <a:pPr>
              <a:buFont typeface="+mj-lt"/>
              <a:buAutoNum type="arabicPeriod"/>
            </a:pPr>
            <a:r>
              <a:rPr lang="en-IN" dirty="0"/>
              <a:t>Define the Pipeline through the user interface directly.  </a:t>
            </a:r>
          </a:p>
          <a:p>
            <a:pPr>
              <a:buFont typeface="+mj-lt"/>
              <a:buAutoNum type="arabicPeriod"/>
            </a:pPr>
            <a:r>
              <a:rPr lang="en-IN" dirty="0"/>
              <a:t>Use the </a:t>
            </a:r>
            <a:r>
              <a:rPr lang="en-IN" b="1" dirty="0"/>
              <a:t>Pipeline as Code</a:t>
            </a:r>
            <a:r>
              <a:rPr lang="en-IN" dirty="0"/>
              <a:t> methodology and create a </a:t>
            </a:r>
            <a:r>
              <a:rPr lang="en-IN" i="1" dirty="0" err="1"/>
              <a:t>Jenkinsfile</a:t>
            </a:r>
            <a:r>
              <a:rPr lang="en-IN" dirty="0"/>
              <a:t>. The text file uses Groovy-compatible syntax to define the pipeline process.</a:t>
            </a:r>
          </a:p>
          <a:p>
            <a:endParaRPr lang="en-US" dirty="0"/>
          </a:p>
        </p:txBody>
      </p:sp>
    </p:spTree>
    <p:extLst>
      <p:ext uri="{BB962C8B-B14F-4D97-AF65-F5344CB8AC3E}">
        <p14:creationId xmlns:p14="http://schemas.microsoft.com/office/powerpoint/2010/main" val="2915301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ED4C-5AED-D445-227B-13C5BB88E2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644EBF-01DA-7171-E843-6E46A5929F4D}"/>
              </a:ext>
            </a:extLst>
          </p:cNvPr>
          <p:cNvSpPr>
            <a:spLocks noGrp="1"/>
          </p:cNvSpPr>
          <p:nvPr>
            <p:ph idx="1"/>
          </p:nvPr>
        </p:nvSpPr>
        <p:spPr>
          <a:xfrm>
            <a:off x="581192" y="852407"/>
            <a:ext cx="11029615" cy="5122943"/>
          </a:xfrm>
        </p:spPr>
        <p:txBody>
          <a:bodyPr>
            <a:normAutofit/>
          </a:bodyPr>
          <a:lstStyle/>
          <a:p>
            <a:r>
              <a:rPr lang="en-US" dirty="0"/>
              <a:t>Creating a </a:t>
            </a:r>
            <a:r>
              <a:rPr lang="en-US" dirty="0" err="1"/>
              <a:t>Jenkinsfile</a:t>
            </a:r>
            <a:r>
              <a:rPr lang="en-US" dirty="0"/>
              <a:t> and committing it to source control provides a number of immediate benefits:</a:t>
            </a:r>
            <a:br>
              <a:rPr lang="en-US" dirty="0"/>
            </a:br>
            <a:r>
              <a:rPr lang="en-US" dirty="0"/>
              <a:t> Automatically creates a Pipeline build process for all branches and pull requests.</a:t>
            </a:r>
            <a:br>
              <a:rPr lang="en-US" dirty="0"/>
            </a:br>
            <a:r>
              <a:rPr lang="en-US" dirty="0"/>
              <a:t>Code review/iteration on the Pipeline (along with the remaining source code).</a:t>
            </a:r>
            <a:br>
              <a:rPr lang="en-US" dirty="0"/>
            </a:br>
            <a:r>
              <a:rPr lang="en-US" dirty="0"/>
              <a:t>Audit trail for the Pipeline.</a:t>
            </a:r>
            <a:br>
              <a:rPr lang="en-US" dirty="0"/>
            </a:br>
            <a:r>
              <a:rPr lang="en-US" dirty="0"/>
              <a:t>Single source of truth for the Pipeline, which can be viewed and edited by multiple members of the project.</a:t>
            </a:r>
            <a:br>
              <a:rPr lang="en-US" dirty="0"/>
            </a:br>
            <a:endParaRPr lang="en-US" dirty="0"/>
          </a:p>
          <a:p>
            <a:pPr>
              <a:buFont typeface="Arial" panose="020B0604020202020204" pitchFamily="34" charset="0"/>
              <a:buChar char="•"/>
            </a:pPr>
            <a:r>
              <a:rPr lang="en-IN" b="1" dirty="0"/>
              <a:t>Features of Pipeline:</a:t>
            </a:r>
            <a:br>
              <a:rPr lang="en-IN" dirty="0"/>
            </a:br>
            <a:r>
              <a:rPr lang="en-IN" b="1" dirty="0"/>
              <a:t>Code</a:t>
            </a:r>
            <a:r>
              <a:rPr lang="en-IN" dirty="0"/>
              <a:t>: Pipelines are implemented in code and typically checked into source control, giving teams the ability to edit, review, and iterate upon their delivery pipeline.</a:t>
            </a:r>
          </a:p>
          <a:p>
            <a:pPr>
              <a:buFont typeface="Arial" panose="020B0604020202020204" pitchFamily="34" charset="0"/>
              <a:buChar char="•"/>
            </a:pPr>
            <a:r>
              <a:rPr lang="en-IN" b="1" dirty="0"/>
              <a:t>Durable</a:t>
            </a:r>
            <a:r>
              <a:rPr lang="en-IN" dirty="0"/>
              <a:t>: Pipelines can survive both planned and unplanned restarts of the Jenkins controller.</a:t>
            </a:r>
          </a:p>
          <a:p>
            <a:pPr>
              <a:buFont typeface="Arial" panose="020B0604020202020204" pitchFamily="34" charset="0"/>
              <a:buChar char="•"/>
            </a:pPr>
            <a:r>
              <a:rPr lang="en-IN" b="1" dirty="0" err="1"/>
              <a:t>Pausable</a:t>
            </a:r>
            <a:r>
              <a:rPr lang="en-IN" dirty="0"/>
              <a:t>: Pipelines can optionally stop and wait for human input or approval before continuing the Pipeline run.</a:t>
            </a:r>
          </a:p>
          <a:p>
            <a:pPr>
              <a:buFont typeface="Arial" panose="020B0604020202020204" pitchFamily="34" charset="0"/>
              <a:buChar char="•"/>
            </a:pPr>
            <a:r>
              <a:rPr lang="en-IN" b="1" dirty="0"/>
              <a:t>Versatile</a:t>
            </a:r>
            <a:r>
              <a:rPr lang="en-IN" dirty="0"/>
              <a:t>: Pipelines support complex real-world CD requirements, including the ability to fork/join, loop, and perform work in parallel.</a:t>
            </a:r>
          </a:p>
          <a:p>
            <a:pPr>
              <a:buFont typeface="Arial" panose="020B0604020202020204" pitchFamily="34" charset="0"/>
              <a:buChar char="•"/>
            </a:pPr>
            <a:r>
              <a:rPr lang="en-IN" b="1" dirty="0"/>
              <a:t>Extensible</a:t>
            </a:r>
            <a:r>
              <a:rPr lang="en-IN" dirty="0"/>
              <a:t>: The Pipeline plugin supports custom extensions and multiple options for integration with other plugins.</a:t>
            </a:r>
          </a:p>
          <a:p>
            <a:endParaRPr lang="en-US" dirty="0"/>
          </a:p>
        </p:txBody>
      </p:sp>
    </p:spTree>
    <p:extLst>
      <p:ext uri="{BB962C8B-B14F-4D97-AF65-F5344CB8AC3E}">
        <p14:creationId xmlns:p14="http://schemas.microsoft.com/office/powerpoint/2010/main" val="2837428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183B-DEB2-5363-F37A-556A48A3DE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B113B3-70E5-FAFC-96C2-7ADACB5AF6EE}"/>
              </a:ext>
            </a:extLst>
          </p:cNvPr>
          <p:cNvSpPr>
            <a:spLocks noGrp="1"/>
          </p:cNvSpPr>
          <p:nvPr>
            <p:ph idx="1"/>
          </p:nvPr>
        </p:nvSpPr>
        <p:spPr>
          <a:xfrm>
            <a:off x="581192" y="702156"/>
            <a:ext cx="11029615" cy="5273194"/>
          </a:xfrm>
        </p:spPr>
        <p:txBody>
          <a:bodyPr>
            <a:normAutofit/>
          </a:bodyPr>
          <a:lstStyle/>
          <a:p>
            <a:r>
              <a:rPr lang="en-IN" dirty="0"/>
              <a:t>Steps to install Jenkins:</a:t>
            </a:r>
          </a:p>
          <a:p>
            <a:r>
              <a:rPr lang="en-IN" dirty="0"/>
              <a:t>• </a:t>
            </a:r>
            <a:r>
              <a:rPr lang="en-IN" dirty="0" err="1"/>
              <a:t>Goto</a:t>
            </a:r>
            <a:r>
              <a:rPr lang="en-IN" dirty="0"/>
              <a:t> this URL --- </a:t>
            </a:r>
            <a:r>
              <a:rPr lang="en-IN" dirty="0">
                <a:hlinkClick r:id="rId2"/>
              </a:rPr>
              <a:t>https://www.jenkins.io/download/</a:t>
            </a:r>
            <a:endParaRPr lang="en-IN" dirty="0"/>
          </a:p>
          <a:p>
            <a:r>
              <a:rPr lang="en-IN" dirty="0"/>
              <a:t>• Current Jenkins version can support java 8 and java 11 only. So before installing please check your java version.</a:t>
            </a:r>
          </a:p>
          <a:p>
            <a:r>
              <a:rPr lang="en-IN" dirty="0"/>
              <a:t>• Pickup always a stable version(LTS) of Generic java package(.war) file, installation will be same for mac ,windows or any other. click on windows for download </a:t>
            </a:r>
            <a:r>
              <a:rPr lang="en-IN" dirty="0" err="1"/>
              <a:t>jenkins</a:t>
            </a:r>
            <a:r>
              <a:rPr lang="en-IN" dirty="0"/>
              <a:t> war file.</a:t>
            </a:r>
          </a:p>
          <a:p>
            <a:r>
              <a:rPr lang="en-IN" dirty="0"/>
              <a:t>• once download is finished you will see that file is in downloads on your system.</a:t>
            </a:r>
          </a:p>
          <a:p>
            <a:r>
              <a:rPr lang="en-IN" dirty="0"/>
              <a:t>• open the command prompt in the downloads location.</a:t>
            </a:r>
          </a:p>
          <a:p>
            <a:r>
              <a:rPr lang="en-IN" dirty="0"/>
              <a:t>• Run the command java -jar </a:t>
            </a:r>
            <a:r>
              <a:rPr lang="en-IN" dirty="0" err="1"/>
              <a:t>jenkins.war</a:t>
            </a:r>
            <a:r>
              <a:rPr lang="en-IN" dirty="0"/>
              <a:t> –</a:t>
            </a:r>
            <a:r>
              <a:rPr lang="en-IN" dirty="0" err="1"/>
              <a:t>httpPort</a:t>
            </a:r>
            <a:r>
              <a:rPr lang="en-IN" dirty="0"/>
              <a:t>=8080</a:t>
            </a:r>
          </a:p>
          <a:p>
            <a:r>
              <a:rPr lang="en-IN" dirty="0"/>
              <a:t>• Whenever you have installed Jenkins first time in your system you will see Jenkins password in the location C:\Users\admin\.</a:t>
            </a:r>
            <a:r>
              <a:rPr lang="en-IN" dirty="0" err="1"/>
              <a:t>jenkins</a:t>
            </a:r>
            <a:r>
              <a:rPr lang="en-IN" dirty="0"/>
              <a:t>\secrets\</a:t>
            </a:r>
            <a:r>
              <a:rPr lang="en-IN" dirty="0" err="1"/>
              <a:t>initialAdminPassword</a:t>
            </a:r>
            <a:r>
              <a:rPr lang="en-IN" dirty="0"/>
              <a:t> then copy that password.</a:t>
            </a:r>
          </a:p>
          <a:p>
            <a:r>
              <a:rPr lang="en-IN" dirty="0"/>
              <a:t>• Browse to http://localhost:8080 and wait until the </a:t>
            </a:r>
            <a:r>
              <a:rPr lang="en-IN" b="1" dirty="0"/>
              <a:t>Unlock Jenkins</a:t>
            </a:r>
            <a:r>
              <a:rPr lang="en-IN" dirty="0"/>
              <a:t> page appears then paste the password and then click continue.</a:t>
            </a:r>
          </a:p>
        </p:txBody>
      </p:sp>
    </p:spTree>
    <p:extLst>
      <p:ext uri="{BB962C8B-B14F-4D97-AF65-F5344CB8AC3E}">
        <p14:creationId xmlns:p14="http://schemas.microsoft.com/office/powerpoint/2010/main" val="90067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3EE4-DF31-F6B2-168E-0A398D74FFB4}"/>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C09CC775-2A75-F449-3B4D-47B7EF798DC1}"/>
              </a:ext>
            </a:extLst>
          </p:cNvPr>
          <p:cNvSpPr>
            <a:spLocks noGrp="1"/>
          </p:cNvSpPr>
          <p:nvPr>
            <p:ph idx="1"/>
          </p:nvPr>
        </p:nvSpPr>
        <p:spPr/>
        <p:txBody>
          <a:bodyPr/>
          <a:lstStyle/>
          <a:p>
            <a:endParaRPr lang="en-US" dirty="0"/>
          </a:p>
        </p:txBody>
      </p:sp>
      <p:pic>
        <p:nvPicPr>
          <p:cNvPr id="10" name="Picture 9">
            <a:extLst>
              <a:ext uri="{FF2B5EF4-FFF2-40B4-BE49-F238E27FC236}">
                <a16:creationId xmlns:a16="http://schemas.microsoft.com/office/drawing/2014/main" id="{0AFB3CFA-A300-EEDF-6E47-42CF677190B9}"/>
              </a:ext>
            </a:extLst>
          </p:cNvPr>
          <p:cNvPicPr>
            <a:picLocks noChangeAspect="1"/>
          </p:cNvPicPr>
          <p:nvPr/>
        </p:nvPicPr>
        <p:blipFill>
          <a:blip r:embed="rId2"/>
          <a:stretch>
            <a:fillRect/>
          </a:stretch>
        </p:blipFill>
        <p:spPr>
          <a:xfrm>
            <a:off x="2209800" y="1193369"/>
            <a:ext cx="7772400" cy="3857471"/>
          </a:xfrm>
          <a:prstGeom prst="rect">
            <a:avLst/>
          </a:prstGeom>
        </p:spPr>
      </p:pic>
    </p:spTree>
    <p:extLst>
      <p:ext uri="{BB962C8B-B14F-4D97-AF65-F5344CB8AC3E}">
        <p14:creationId xmlns:p14="http://schemas.microsoft.com/office/powerpoint/2010/main" val="67001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DBF4-7EEA-40BF-34BF-DF82D846CB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C6436C-D240-AFF3-C758-CD94666FEF8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DDB5403-28C7-5B91-A0E0-02D79BA9238C}"/>
              </a:ext>
            </a:extLst>
          </p:cNvPr>
          <p:cNvPicPr>
            <a:picLocks noChangeAspect="1"/>
          </p:cNvPicPr>
          <p:nvPr/>
        </p:nvPicPr>
        <p:blipFill>
          <a:blip r:embed="rId2"/>
          <a:stretch>
            <a:fillRect/>
          </a:stretch>
        </p:blipFill>
        <p:spPr>
          <a:xfrm>
            <a:off x="2209800" y="1470355"/>
            <a:ext cx="7772400" cy="3917289"/>
          </a:xfrm>
          <a:prstGeom prst="rect">
            <a:avLst/>
          </a:prstGeom>
        </p:spPr>
      </p:pic>
    </p:spTree>
    <p:extLst>
      <p:ext uri="{BB962C8B-B14F-4D97-AF65-F5344CB8AC3E}">
        <p14:creationId xmlns:p14="http://schemas.microsoft.com/office/powerpoint/2010/main" val="1621269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8429-56BF-DAE3-A5AE-E93A9221CA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649AE2-B030-97AE-6005-6A822E81496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BAF3BE4-15E5-8581-7945-6C79FC465767}"/>
              </a:ext>
            </a:extLst>
          </p:cNvPr>
          <p:cNvPicPr>
            <a:picLocks noChangeAspect="1"/>
          </p:cNvPicPr>
          <p:nvPr/>
        </p:nvPicPr>
        <p:blipFill>
          <a:blip r:embed="rId2"/>
          <a:stretch>
            <a:fillRect/>
          </a:stretch>
        </p:blipFill>
        <p:spPr>
          <a:xfrm>
            <a:off x="2209800" y="1492010"/>
            <a:ext cx="7772400" cy="3873979"/>
          </a:xfrm>
          <a:prstGeom prst="rect">
            <a:avLst/>
          </a:prstGeom>
        </p:spPr>
      </p:pic>
    </p:spTree>
    <p:extLst>
      <p:ext uri="{BB962C8B-B14F-4D97-AF65-F5344CB8AC3E}">
        <p14:creationId xmlns:p14="http://schemas.microsoft.com/office/powerpoint/2010/main" val="254103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ADF0-84DD-92F4-750C-13228F6407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79D225-A732-6A45-335E-9CC555A2EC75}"/>
              </a:ext>
            </a:extLst>
          </p:cNvPr>
          <p:cNvSpPr>
            <a:spLocks noGrp="1"/>
          </p:cNvSpPr>
          <p:nvPr>
            <p:ph idx="1"/>
          </p:nvPr>
        </p:nvSpPr>
        <p:spPr>
          <a:xfrm>
            <a:off x="581192" y="1301858"/>
            <a:ext cx="11029615" cy="4673492"/>
          </a:xfrm>
        </p:spPr>
        <p:txBody>
          <a:bodyPr/>
          <a:lstStyle/>
          <a:p>
            <a:r>
              <a:rPr lang="en-US" dirty="0"/>
              <a:t>Multiple developers work on a piece of software and merge their code changes into a shared codebase multiple times a day</a:t>
            </a:r>
          </a:p>
          <a:p>
            <a:r>
              <a:rPr lang="en-US" dirty="0"/>
              <a:t>Traditionally, development and integration were different phases in the development cycle.</a:t>
            </a:r>
          </a:p>
          <a:p>
            <a:r>
              <a:rPr lang="en-US" dirty="0"/>
              <a:t>Continuous integration (CI) is the practice of automating the integration of code changes from multiple contributors into a single software project</a:t>
            </a:r>
            <a:br>
              <a:rPr lang="en-US" dirty="0"/>
            </a:br>
            <a:r>
              <a:rPr lang="en-US" dirty="0"/>
              <a:t>- allowing developers to frequently merge code changes into a central repository where builds and tests then run. </a:t>
            </a:r>
            <a:br>
              <a:rPr lang="en-US" dirty="0"/>
            </a:br>
            <a:r>
              <a:rPr lang="en-US" dirty="0"/>
              <a:t>- automated tools are used to assert the new code’s correctness before integration.</a:t>
            </a:r>
          </a:p>
          <a:p>
            <a:r>
              <a:rPr lang="en-US" dirty="0"/>
              <a:t>Overall, continuous integration helps streamline the build process, resulting in higher-quality software and more predictable delivery schedules.</a:t>
            </a:r>
          </a:p>
        </p:txBody>
      </p:sp>
    </p:spTree>
    <p:extLst>
      <p:ext uri="{BB962C8B-B14F-4D97-AF65-F5344CB8AC3E}">
        <p14:creationId xmlns:p14="http://schemas.microsoft.com/office/powerpoint/2010/main" val="316783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9775-60D6-34E6-A53A-1CA8A56623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422808-874E-2A60-79D9-BD1A7BE6A46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F61B090-E2E3-8A3B-0B47-3435A642A9EA}"/>
              </a:ext>
            </a:extLst>
          </p:cNvPr>
          <p:cNvPicPr>
            <a:picLocks noChangeAspect="1"/>
          </p:cNvPicPr>
          <p:nvPr/>
        </p:nvPicPr>
        <p:blipFill>
          <a:blip r:embed="rId2"/>
          <a:stretch>
            <a:fillRect/>
          </a:stretch>
        </p:blipFill>
        <p:spPr>
          <a:xfrm>
            <a:off x="2209800" y="1552726"/>
            <a:ext cx="7772400" cy="3752547"/>
          </a:xfrm>
          <a:prstGeom prst="rect">
            <a:avLst/>
          </a:prstGeom>
        </p:spPr>
      </p:pic>
    </p:spTree>
    <p:extLst>
      <p:ext uri="{BB962C8B-B14F-4D97-AF65-F5344CB8AC3E}">
        <p14:creationId xmlns:p14="http://schemas.microsoft.com/office/powerpoint/2010/main" val="3234710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FDFD-45B5-154B-146C-FF5B758D6E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747768-8E54-70A3-C8B9-8B9464936B9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AA68056-2D2E-3D0E-7D93-D00EC314EA55}"/>
              </a:ext>
            </a:extLst>
          </p:cNvPr>
          <p:cNvPicPr>
            <a:picLocks noChangeAspect="1"/>
          </p:cNvPicPr>
          <p:nvPr/>
        </p:nvPicPr>
        <p:blipFill>
          <a:blip r:embed="rId2"/>
          <a:stretch>
            <a:fillRect/>
          </a:stretch>
        </p:blipFill>
        <p:spPr>
          <a:xfrm>
            <a:off x="2209800" y="1374866"/>
            <a:ext cx="7772400" cy="4108268"/>
          </a:xfrm>
          <a:prstGeom prst="rect">
            <a:avLst/>
          </a:prstGeom>
        </p:spPr>
      </p:pic>
    </p:spTree>
    <p:extLst>
      <p:ext uri="{BB962C8B-B14F-4D97-AF65-F5344CB8AC3E}">
        <p14:creationId xmlns:p14="http://schemas.microsoft.com/office/powerpoint/2010/main" val="2613530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7CA4-8459-2646-2C43-1F7EE2ECEFAB}"/>
              </a:ext>
            </a:extLst>
          </p:cNvPr>
          <p:cNvSpPr>
            <a:spLocks noGrp="1"/>
          </p:cNvSpPr>
          <p:nvPr>
            <p:ph type="title"/>
          </p:nvPr>
        </p:nvSpPr>
        <p:spPr>
          <a:xfrm>
            <a:off x="581192" y="702156"/>
            <a:ext cx="11029616" cy="956163"/>
          </a:xfrm>
        </p:spPr>
        <p:txBody>
          <a:bodyPr/>
          <a:lstStyle/>
          <a:p>
            <a:r>
              <a:rPr lang="en-IN" b="1" dirty="0"/>
              <a:t>Importance of Continuous Integration</a:t>
            </a:r>
            <a:br>
              <a:rPr lang="en-IN" b="1" dirty="0"/>
            </a:br>
            <a:endParaRPr lang="en-US" dirty="0"/>
          </a:p>
        </p:txBody>
      </p:sp>
      <p:sp>
        <p:nvSpPr>
          <p:cNvPr id="3" name="Content Placeholder 2">
            <a:extLst>
              <a:ext uri="{FF2B5EF4-FFF2-40B4-BE49-F238E27FC236}">
                <a16:creationId xmlns:a16="http://schemas.microsoft.com/office/drawing/2014/main" id="{6D6B9B38-461A-62DA-5FCA-A80A4F876346}"/>
              </a:ext>
            </a:extLst>
          </p:cNvPr>
          <p:cNvSpPr>
            <a:spLocks noGrp="1"/>
          </p:cNvSpPr>
          <p:nvPr>
            <p:ph idx="1"/>
          </p:nvPr>
        </p:nvSpPr>
        <p:spPr/>
        <p:txBody>
          <a:bodyPr/>
          <a:lstStyle/>
          <a:p>
            <a:r>
              <a:rPr lang="en-US" dirty="0"/>
              <a:t>Continuous Integration enables better transparency and farsightedness in the process of software development and delivery.</a:t>
            </a:r>
          </a:p>
          <a:p>
            <a:r>
              <a:rPr lang="en-US" dirty="0"/>
              <a:t>1. Reduces Risk</a:t>
            </a:r>
          </a:p>
          <a:p>
            <a:r>
              <a:rPr lang="en-US" dirty="0"/>
              <a:t>2. Better Communication</a:t>
            </a:r>
          </a:p>
          <a:p>
            <a:r>
              <a:rPr lang="en-US" dirty="0"/>
              <a:t>3. Higher Product Quality</a:t>
            </a:r>
          </a:p>
          <a:p>
            <a:r>
              <a:rPr lang="en-US" dirty="0"/>
              <a:t>4. Reduced Waiting Time</a:t>
            </a:r>
          </a:p>
        </p:txBody>
      </p:sp>
    </p:spTree>
    <p:extLst>
      <p:ext uri="{BB962C8B-B14F-4D97-AF65-F5344CB8AC3E}">
        <p14:creationId xmlns:p14="http://schemas.microsoft.com/office/powerpoint/2010/main" val="5191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68BC-D2B9-72A3-752C-51DAC66AF109}"/>
              </a:ext>
            </a:extLst>
          </p:cNvPr>
          <p:cNvSpPr>
            <a:spLocks noGrp="1"/>
          </p:cNvSpPr>
          <p:nvPr>
            <p:ph type="title"/>
          </p:nvPr>
        </p:nvSpPr>
        <p:spPr>
          <a:xfrm>
            <a:off x="581192" y="702156"/>
            <a:ext cx="11029616" cy="615200"/>
          </a:xfrm>
        </p:spPr>
        <p:txBody>
          <a:bodyPr/>
          <a:lstStyle/>
          <a:p>
            <a:r>
              <a:rPr lang="en-US" dirty="0"/>
              <a:t>First step – automated tests</a:t>
            </a:r>
          </a:p>
        </p:txBody>
      </p:sp>
      <p:sp>
        <p:nvSpPr>
          <p:cNvPr id="3" name="Content Placeholder 2">
            <a:extLst>
              <a:ext uri="{FF2B5EF4-FFF2-40B4-BE49-F238E27FC236}">
                <a16:creationId xmlns:a16="http://schemas.microsoft.com/office/drawing/2014/main" id="{8FEE0E00-552D-C0FB-A692-34E511E3172A}"/>
              </a:ext>
            </a:extLst>
          </p:cNvPr>
          <p:cNvSpPr>
            <a:spLocks noGrp="1"/>
          </p:cNvSpPr>
          <p:nvPr>
            <p:ph idx="1"/>
          </p:nvPr>
        </p:nvSpPr>
        <p:spPr>
          <a:xfrm>
            <a:off x="581192" y="1627322"/>
            <a:ext cx="11029615" cy="4348028"/>
          </a:xfrm>
        </p:spPr>
        <p:txBody>
          <a:bodyPr/>
          <a:lstStyle/>
          <a:p>
            <a:pPr marL="0" indent="0">
              <a:buNone/>
            </a:pPr>
            <a:r>
              <a:rPr lang="en-US" dirty="0"/>
              <a:t>    Automate tests to be able to run them for every change that is made to the main repository</a:t>
            </a:r>
            <a:br>
              <a:rPr lang="en-US" dirty="0"/>
            </a:br>
            <a:r>
              <a:rPr lang="en-US" dirty="0"/>
              <a:t>    Helps to capture issues early and </a:t>
            </a:r>
            <a:r>
              <a:rPr lang="en-US" dirty="0" err="1"/>
              <a:t>minimise</a:t>
            </a:r>
            <a:r>
              <a:rPr lang="en-US" dirty="0"/>
              <a:t> disruptions</a:t>
            </a:r>
          </a:p>
          <a:p>
            <a:pPr>
              <a:buFont typeface="Wingdings" pitchFamily="2" charset="2"/>
              <a:buChar char="§"/>
            </a:pPr>
            <a:r>
              <a:rPr lang="en-US" dirty="0"/>
              <a:t>Determine the type of test to be run</a:t>
            </a:r>
          </a:p>
          <a:p>
            <a:pPr>
              <a:buFont typeface="Wingdings" pitchFamily="2" charset="2"/>
              <a:buChar char="§"/>
            </a:pPr>
            <a:r>
              <a:rPr lang="en-IN" dirty="0"/>
              <a:t>Run tests automatically </a:t>
            </a:r>
          </a:p>
          <a:p>
            <a:pPr>
              <a:buFont typeface="Wingdings" pitchFamily="2" charset="2"/>
              <a:buChar char="§"/>
            </a:pPr>
            <a:r>
              <a:rPr lang="en-IN" dirty="0"/>
              <a:t>Use code coverage to find untested code </a:t>
            </a:r>
          </a:p>
          <a:p>
            <a:pPr>
              <a:buFont typeface="Wingdings" pitchFamily="2" charset="2"/>
              <a:buChar char="§"/>
            </a:pPr>
            <a:r>
              <a:rPr lang="en-IN" dirty="0"/>
              <a:t>Refactoring is an opportunity to add tests</a:t>
            </a:r>
          </a:p>
          <a:p>
            <a:pPr>
              <a:buFont typeface="Wingdings" pitchFamily="2" charset="2"/>
              <a:buChar char="§"/>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15122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FADD-C930-627A-C38D-C57E3BB4A573}"/>
              </a:ext>
            </a:extLst>
          </p:cNvPr>
          <p:cNvSpPr>
            <a:spLocks noGrp="1"/>
          </p:cNvSpPr>
          <p:nvPr>
            <p:ph type="title"/>
          </p:nvPr>
        </p:nvSpPr>
        <p:spPr/>
        <p:txBody>
          <a:bodyPr/>
          <a:lstStyle/>
          <a:p>
            <a:r>
              <a:rPr lang="en-IN" b="1" dirty="0"/>
              <a:t>Critical Success Factors with ci</a:t>
            </a:r>
            <a:br>
              <a:rPr lang="en-IN" b="1" dirty="0"/>
            </a:br>
            <a:endParaRPr lang="en-US" dirty="0"/>
          </a:p>
        </p:txBody>
      </p:sp>
      <p:sp>
        <p:nvSpPr>
          <p:cNvPr id="3" name="Content Placeholder 2">
            <a:extLst>
              <a:ext uri="{FF2B5EF4-FFF2-40B4-BE49-F238E27FC236}">
                <a16:creationId xmlns:a16="http://schemas.microsoft.com/office/drawing/2014/main" id="{C5B0A293-8209-EE45-0B21-41D159721E71}"/>
              </a:ext>
            </a:extLst>
          </p:cNvPr>
          <p:cNvSpPr>
            <a:spLocks noGrp="1"/>
          </p:cNvSpPr>
          <p:nvPr>
            <p:ph idx="1"/>
          </p:nvPr>
        </p:nvSpPr>
        <p:spPr/>
        <p:txBody>
          <a:bodyPr/>
          <a:lstStyle/>
          <a:p>
            <a:r>
              <a:rPr lang="en-IN" b="1" dirty="0"/>
              <a:t>Integrate early and often </a:t>
            </a:r>
          </a:p>
          <a:p>
            <a:r>
              <a:rPr lang="en-IN" b="1" dirty="0"/>
              <a:t>Keep the build green at all times </a:t>
            </a:r>
          </a:p>
          <a:p>
            <a:r>
              <a:rPr lang="en-IN" b="1" dirty="0"/>
              <a:t>Write tests as part of your stories</a:t>
            </a:r>
          </a:p>
          <a:p>
            <a:r>
              <a:rPr lang="en-IN" b="1" dirty="0"/>
              <a:t>Write tests when fixing bugs </a:t>
            </a:r>
          </a:p>
          <a:p>
            <a:endParaRPr lang="en-US" dirty="0"/>
          </a:p>
        </p:txBody>
      </p:sp>
    </p:spTree>
    <p:extLst>
      <p:ext uri="{BB962C8B-B14F-4D97-AF65-F5344CB8AC3E}">
        <p14:creationId xmlns:p14="http://schemas.microsoft.com/office/powerpoint/2010/main" val="314336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4510-7552-18A6-5D2B-8A38B040A06A}"/>
              </a:ext>
            </a:extLst>
          </p:cNvPr>
          <p:cNvSpPr>
            <a:spLocks noGrp="1"/>
          </p:cNvSpPr>
          <p:nvPr>
            <p:ph type="title"/>
          </p:nvPr>
        </p:nvSpPr>
        <p:spPr>
          <a:xfrm>
            <a:off x="581192" y="702156"/>
            <a:ext cx="11029616" cy="816678"/>
          </a:xfrm>
        </p:spPr>
        <p:txBody>
          <a:bodyPr/>
          <a:lstStyle/>
          <a:p>
            <a:r>
              <a:rPr lang="en-IN" dirty="0"/>
              <a:t>Benefits of continuous integration </a:t>
            </a:r>
            <a:endParaRPr lang="en-US" dirty="0"/>
          </a:p>
        </p:txBody>
      </p:sp>
      <p:sp>
        <p:nvSpPr>
          <p:cNvPr id="3" name="Content Placeholder 2">
            <a:extLst>
              <a:ext uri="{FF2B5EF4-FFF2-40B4-BE49-F238E27FC236}">
                <a16:creationId xmlns:a16="http://schemas.microsoft.com/office/drawing/2014/main" id="{877C06F2-0A45-DC96-62AE-254A11847484}"/>
              </a:ext>
            </a:extLst>
          </p:cNvPr>
          <p:cNvSpPr>
            <a:spLocks noGrp="1"/>
          </p:cNvSpPr>
          <p:nvPr>
            <p:ph idx="1"/>
          </p:nvPr>
        </p:nvSpPr>
        <p:spPr>
          <a:xfrm>
            <a:off x="581192" y="1518834"/>
            <a:ext cx="11029615" cy="4456516"/>
          </a:xfrm>
        </p:spPr>
        <p:txBody>
          <a:bodyPr>
            <a:normAutofit/>
          </a:bodyPr>
          <a:lstStyle/>
          <a:p>
            <a:r>
              <a:rPr lang="en-IN" dirty="0"/>
              <a:t>Commonly cited benefit of continuous integration include:</a:t>
            </a:r>
          </a:p>
          <a:p>
            <a:pPr>
              <a:buFont typeface="Arial" panose="020B0604020202020204" pitchFamily="34" charset="0"/>
              <a:buChar char="•"/>
            </a:pPr>
            <a:r>
              <a:rPr lang="en-IN" dirty="0"/>
              <a:t>Early and improved error detection and metrics that let you address errors early—sometimes within minutes of check-in</a:t>
            </a:r>
          </a:p>
          <a:p>
            <a:pPr>
              <a:buFont typeface="Arial" panose="020B0604020202020204" pitchFamily="34" charset="0"/>
              <a:buChar char="•"/>
            </a:pPr>
            <a:r>
              <a:rPr lang="en-IN" dirty="0"/>
              <a:t>Continuous and demonstrated progress for improved feedback</a:t>
            </a:r>
          </a:p>
          <a:p>
            <a:pPr>
              <a:buFont typeface="Arial" panose="020B0604020202020204" pitchFamily="34" charset="0"/>
              <a:buChar char="•"/>
            </a:pPr>
            <a:r>
              <a:rPr lang="en-IN" dirty="0"/>
              <a:t>Improved team collaboration; everyone on the team can change the code, integrate the system and quickly determine conflicts with other parts of the software</a:t>
            </a:r>
          </a:p>
          <a:p>
            <a:pPr>
              <a:buFont typeface="Arial" panose="020B0604020202020204" pitchFamily="34" charset="0"/>
              <a:buChar char="•"/>
            </a:pPr>
            <a:r>
              <a:rPr lang="en-IN" dirty="0"/>
              <a:t>Improved system integration, which reduces surprises at the end of the software development lifecycle</a:t>
            </a:r>
          </a:p>
          <a:p>
            <a:pPr>
              <a:buFont typeface="Arial" panose="020B0604020202020204" pitchFamily="34" charset="0"/>
              <a:buChar char="•"/>
            </a:pPr>
            <a:r>
              <a:rPr lang="en-IN" dirty="0"/>
              <a:t>Fewer parallel changes for merging and testing</a:t>
            </a:r>
          </a:p>
          <a:p>
            <a:pPr>
              <a:buFont typeface="Arial" panose="020B0604020202020204" pitchFamily="34" charset="0"/>
              <a:buChar char="•"/>
            </a:pPr>
            <a:r>
              <a:rPr lang="en-IN" dirty="0"/>
              <a:t>Reduced number of errors during system testing</a:t>
            </a:r>
          </a:p>
          <a:p>
            <a:pPr>
              <a:buFont typeface="Arial" panose="020B0604020202020204" pitchFamily="34" charset="0"/>
              <a:buChar char="•"/>
            </a:pPr>
            <a:r>
              <a:rPr lang="en-IN" dirty="0"/>
              <a:t>Constantly updated systems to test against</a:t>
            </a:r>
          </a:p>
        </p:txBody>
      </p:sp>
    </p:spTree>
    <p:extLst>
      <p:ext uri="{BB962C8B-B14F-4D97-AF65-F5344CB8AC3E}">
        <p14:creationId xmlns:p14="http://schemas.microsoft.com/office/powerpoint/2010/main" val="1512496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B3E3-14BA-9882-C761-EAD749D8A7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876150-111E-6F7A-3FD5-D8998F818B83}"/>
              </a:ext>
            </a:extLst>
          </p:cNvPr>
          <p:cNvSpPr>
            <a:spLocks noGrp="1"/>
          </p:cNvSpPr>
          <p:nvPr>
            <p:ph idx="1"/>
          </p:nvPr>
        </p:nvSpPr>
        <p:spPr>
          <a:xfrm>
            <a:off x="581192" y="1053885"/>
            <a:ext cx="11029615" cy="4921465"/>
          </a:xfrm>
        </p:spPr>
        <p:txBody>
          <a:bodyPr/>
          <a:lstStyle/>
          <a:p>
            <a:r>
              <a:rPr lang="en-IN" b="1" dirty="0"/>
              <a:t>Continuous integration and DevOps</a:t>
            </a:r>
            <a:br>
              <a:rPr lang="en-IN" b="1" dirty="0"/>
            </a:br>
            <a:r>
              <a:rPr lang="en-IN" dirty="0"/>
              <a:t>In the DevOps framework, continuous integration sits at the beginning of the software development process</a:t>
            </a:r>
            <a:br>
              <a:rPr lang="en-IN" dirty="0"/>
            </a:br>
            <a:r>
              <a:rPr lang="en-IN" dirty="0"/>
              <a:t>Keeps a check on merge conflicts that could "break" the build and take the team hours or days to resolve.</a:t>
            </a:r>
            <a:br>
              <a:rPr lang="en-IN" dirty="0"/>
            </a:br>
            <a:r>
              <a:rPr lang="en-IN" dirty="0"/>
              <a:t>Continuous integration serves as a prerequisite for the testing, deployment and release stages of continuous delivery. </a:t>
            </a:r>
            <a:br>
              <a:rPr lang="en-IN" dirty="0"/>
            </a:br>
            <a:endParaRPr lang="en-IN" dirty="0"/>
          </a:p>
          <a:p>
            <a:r>
              <a:rPr lang="en-IN" b="1" dirty="0"/>
              <a:t>Continuous integration and agile </a:t>
            </a:r>
            <a:br>
              <a:rPr lang="en-IN" b="1" dirty="0"/>
            </a:br>
            <a:r>
              <a:rPr lang="en-IN" dirty="0"/>
              <a:t>Agile organizes development into smaller groups of work or sprints.</a:t>
            </a:r>
          </a:p>
          <a:p>
            <a:r>
              <a:rPr lang="en-US" dirty="0"/>
              <a:t>In the context of continuous integration, agile software development is about delivering software iterations based on how you prioritize the value of the features as you continuously integrate.</a:t>
            </a:r>
          </a:p>
        </p:txBody>
      </p:sp>
    </p:spTree>
    <p:extLst>
      <p:ext uri="{BB962C8B-B14F-4D97-AF65-F5344CB8AC3E}">
        <p14:creationId xmlns:p14="http://schemas.microsoft.com/office/powerpoint/2010/main" val="382686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6840-2699-0CF9-A282-420C2ABDA85D}"/>
              </a:ext>
            </a:extLst>
          </p:cNvPr>
          <p:cNvSpPr>
            <a:spLocks noGrp="1"/>
          </p:cNvSpPr>
          <p:nvPr>
            <p:ph type="title"/>
          </p:nvPr>
        </p:nvSpPr>
        <p:spPr>
          <a:xfrm>
            <a:off x="581192" y="702156"/>
            <a:ext cx="11029616" cy="1483105"/>
          </a:xfrm>
        </p:spPr>
        <p:txBody>
          <a:bodyPr>
            <a:normAutofit/>
          </a:bodyPr>
          <a:lstStyle/>
          <a:p>
            <a:r>
              <a:rPr lang="en-IN" b="1" dirty="0"/>
              <a:t>Continuous Integration vs Continuous Deployment vs Continuous Delivery </a:t>
            </a:r>
            <a:br>
              <a:rPr lang="en-IN" b="1" dirty="0"/>
            </a:br>
            <a:endParaRPr lang="en-US" dirty="0"/>
          </a:p>
        </p:txBody>
      </p:sp>
      <p:sp>
        <p:nvSpPr>
          <p:cNvPr id="3" name="Content Placeholder 2">
            <a:extLst>
              <a:ext uri="{FF2B5EF4-FFF2-40B4-BE49-F238E27FC236}">
                <a16:creationId xmlns:a16="http://schemas.microsoft.com/office/drawing/2014/main" id="{E1FD733D-46E6-5BCD-F8C6-E76D8B1BC6A0}"/>
              </a:ext>
            </a:extLst>
          </p:cNvPr>
          <p:cNvSpPr>
            <a:spLocks noGrp="1"/>
          </p:cNvSpPr>
          <p:nvPr>
            <p:ph idx="1"/>
          </p:nvPr>
        </p:nvSpPr>
        <p:spPr>
          <a:xfrm>
            <a:off x="581192" y="1844298"/>
            <a:ext cx="11029615" cy="4131052"/>
          </a:xfrm>
        </p:spPr>
        <p:txBody>
          <a:bodyPr>
            <a:normAutofit lnSpcReduction="10000"/>
          </a:bodyPr>
          <a:lstStyle/>
          <a:p>
            <a:r>
              <a:rPr lang="en-IN" b="1" dirty="0"/>
              <a:t>Continuous integration </a:t>
            </a:r>
          </a:p>
          <a:p>
            <a:pPr marL="0" indent="0">
              <a:buNone/>
            </a:pPr>
            <a:r>
              <a:rPr lang="en-IN" dirty="0"/>
              <a:t>      Developers practicing continuous integration merge their changes back to the main branch as often as       </a:t>
            </a:r>
            <a:br>
              <a:rPr lang="en-IN" dirty="0"/>
            </a:br>
            <a:r>
              <a:rPr lang="en-IN" dirty="0"/>
              <a:t>      possible. </a:t>
            </a:r>
            <a:br>
              <a:rPr lang="en-IN" dirty="0"/>
            </a:br>
            <a:r>
              <a:rPr lang="en-IN" dirty="0"/>
              <a:t>      Emphasis is on testing automation to check that the application is not broken whenever new commits </a:t>
            </a:r>
            <a:br>
              <a:rPr lang="en-IN" dirty="0"/>
            </a:br>
            <a:r>
              <a:rPr lang="en-IN" dirty="0"/>
              <a:t>      are integrated into the main branch.</a:t>
            </a:r>
          </a:p>
          <a:p>
            <a:r>
              <a:rPr lang="en-US" dirty="0"/>
              <a:t> </a:t>
            </a:r>
            <a:r>
              <a:rPr lang="en-US" b="1" dirty="0"/>
              <a:t>Continuous delivery</a:t>
            </a:r>
            <a:br>
              <a:rPr lang="en-US" b="1" dirty="0"/>
            </a:br>
            <a:r>
              <a:rPr lang="en-IN" dirty="0">
                <a:hlinkClick r:id="rId2"/>
              </a:rPr>
              <a:t>Continuous delivery</a:t>
            </a:r>
            <a:r>
              <a:rPr lang="en-IN" dirty="0"/>
              <a:t> is an extension of continuous integration since it automatically deploys all code changes to a testing and/or production environment after the build stage. </a:t>
            </a:r>
            <a:br>
              <a:rPr lang="en-IN" dirty="0"/>
            </a:br>
            <a:r>
              <a:rPr lang="en-IN" dirty="0"/>
              <a:t>On top of automated testing, you have an automated release process and you can deploy your application any time by clicking a button.</a:t>
            </a:r>
          </a:p>
          <a:p>
            <a:r>
              <a:rPr lang="en-IN" b="1" dirty="0"/>
              <a:t>Continuous deployment </a:t>
            </a:r>
          </a:p>
          <a:p>
            <a:pPr marL="0" indent="0">
              <a:buNone/>
            </a:pPr>
            <a:r>
              <a:rPr lang="en-IN" dirty="0"/>
              <a:t>      With this practice, every change that passes all stages of your production pipeline is released to your customers. </a:t>
            </a:r>
            <a:br>
              <a:rPr lang="en-IN" dirty="0"/>
            </a:br>
            <a:r>
              <a:rPr lang="en-IN" dirty="0"/>
              <a:t>      There's no human intervention, and only a failed test will prevent a new change to be deployed to production.</a:t>
            </a:r>
            <a:endParaRPr lang="en-US" b="1" dirty="0"/>
          </a:p>
        </p:txBody>
      </p:sp>
    </p:spTree>
    <p:extLst>
      <p:ext uri="{BB962C8B-B14F-4D97-AF65-F5344CB8AC3E}">
        <p14:creationId xmlns:p14="http://schemas.microsoft.com/office/powerpoint/2010/main" val="261845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F90C-CEF0-0345-0F1A-C424D78041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C737EF-769B-C8FC-C683-6BCF827C116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CC16B16-E59F-5CC3-FF5B-291DA206A0AF}"/>
              </a:ext>
            </a:extLst>
          </p:cNvPr>
          <p:cNvPicPr>
            <a:picLocks noChangeAspect="1"/>
          </p:cNvPicPr>
          <p:nvPr/>
        </p:nvPicPr>
        <p:blipFill>
          <a:blip r:embed="rId2"/>
          <a:stretch>
            <a:fillRect/>
          </a:stretch>
        </p:blipFill>
        <p:spPr>
          <a:xfrm>
            <a:off x="1667359" y="1777638"/>
            <a:ext cx="7772400" cy="4077638"/>
          </a:xfrm>
          <a:prstGeom prst="rect">
            <a:avLst/>
          </a:prstGeom>
        </p:spPr>
      </p:pic>
    </p:spTree>
    <p:extLst>
      <p:ext uri="{BB962C8B-B14F-4D97-AF65-F5344CB8AC3E}">
        <p14:creationId xmlns:p14="http://schemas.microsoft.com/office/powerpoint/2010/main" val="2763673558"/>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19622</TotalTime>
  <Words>1371</Words>
  <Application>Microsoft Macintosh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Franklin Gothic Book</vt:lpstr>
      <vt:lpstr>Franklin Gothic Demi</vt:lpstr>
      <vt:lpstr>Gill Sans MT</vt:lpstr>
      <vt:lpstr>Wingdings</vt:lpstr>
      <vt:lpstr>Wingdings 2</vt:lpstr>
      <vt:lpstr>DividendVTI</vt:lpstr>
      <vt:lpstr>CONTInious integration</vt:lpstr>
      <vt:lpstr>PowerPoint Presentation</vt:lpstr>
      <vt:lpstr>Importance of Continuous Integration </vt:lpstr>
      <vt:lpstr>First step – automated tests</vt:lpstr>
      <vt:lpstr>Critical Success Factors with ci </vt:lpstr>
      <vt:lpstr>Benefits of continuous integration </vt:lpstr>
      <vt:lpstr>PowerPoint Presentation</vt:lpstr>
      <vt:lpstr>Continuous Integration vs Continuous Deployment vs Continuous Delivery  </vt:lpstr>
      <vt:lpstr>PowerPoint Presentation</vt:lpstr>
      <vt:lpstr>continuous integration tools </vt:lpstr>
      <vt:lpstr>CI and CD pipeline </vt:lpstr>
      <vt:lpstr>PowerPoint Presentation</vt:lpstr>
      <vt:lpstr>PowerPoint Presentation</vt:lpstr>
      <vt:lpstr>Jenkins Pipeline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Applications Web Services Security</dc:title>
  <dc:creator>Sridevi JP</dc:creator>
  <cp:lastModifiedBy>Sridevi Jp Rao</cp:lastModifiedBy>
  <cp:revision>255</cp:revision>
  <dcterms:created xsi:type="dcterms:W3CDTF">2023-01-13T10:10:15Z</dcterms:created>
  <dcterms:modified xsi:type="dcterms:W3CDTF">2023-03-03T16:56:00Z</dcterms:modified>
</cp:coreProperties>
</file>