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1"/>
  </p:notesMasterIdLst>
  <p:sldIdLst>
    <p:sldId id="256" r:id="rId2"/>
    <p:sldId id="282" r:id="rId3"/>
    <p:sldId id="284" r:id="rId4"/>
    <p:sldId id="283" r:id="rId5"/>
    <p:sldId id="285" r:id="rId6"/>
    <p:sldId id="286" r:id="rId7"/>
    <p:sldId id="290" r:id="rId8"/>
    <p:sldId id="292" r:id="rId9"/>
    <p:sldId id="293" r:id="rId10"/>
    <p:sldId id="287" r:id="rId11"/>
    <p:sldId id="288" r:id="rId12"/>
    <p:sldId id="294" r:id="rId13"/>
    <p:sldId id="295" r:id="rId14"/>
    <p:sldId id="296" r:id="rId15"/>
    <p:sldId id="289" r:id="rId16"/>
    <p:sldId id="291" r:id="rId17"/>
    <p:sldId id="298" r:id="rId18"/>
    <p:sldId id="299"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9"/>
    <p:restoredTop sz="75231"/>
  </p:normalViewPr>
  <p:slideViewPr>
    <p:cSldViewPr snapToGrid="0">
      <p:cViewPr varScale="1">
        <p:scale>
          <a:sx n="82" d="100"/>
          <a:sy n="82"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a:t>
            </a:fld>
            <a:endParaRPr lang="en-US"/>
          </a:p>
        </p:txBody>
      </p:sp>
    </p:spTree>
    <p:extLst>
      <p:ext uri="{BB962C8B-B14F-4D97-AF65-F5344CB8AC3E}">
        <p14:creationId xmlns:p14="http://schemas.microsoft.com/office/powerpoint/2010/main" val="196147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2</a:t>
            </a:fld>
            <a:endParaRPr lang="en-US"/>
          </a:p>
        </p:txBody>
      </p:sp>
    </p:spTree>
    <p:extLst>
      <p:ext uri="{BB962C8B-B14F-4D97-AF65-F5344CB8AC3E}">
        <p14:creationId xmlns:p14="http://schemas.microsoft.com/office/powerpoint/2010/main" val="48861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Scopes are an important concept in OAuth 2.0. They are used to specify exactly the reason for which access to resources may be granted. Acceptable scope values, and which resources they relate to, are dependent on the Resource Server.</a:t>
            </a:r>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6</a:t>
            </a:fld>
            <a:endParaRPr lang="en-US"/>
          </a:p>
        </p:txBody>
      </p:sp>
    </p:spTree>
    <p:extLst>
      <p:ext uri="{BB962C8B-B14F-4D97-AF65-F5344CB8AC3E}">
        <p14:creationId xmlns:p14="http://schemas.microsoft.com/office/powerpoint/2010/main" val="47611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12</a:t>
            </a:fld>
            <a:endParaRPr lang="en-US"/>
          </a:p>
        </p:txBody>
      </p:sp>
    </p:spTree>
    <p:extLst>
      <p:ext uri="{BB962C8B-B14F-4D97-AF65-F5344CB8AC3E}">
        <p14:creationId xmlns:p14="http://schemas.microsoft.com/office/powerpoint/2010/main" val="6091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uth0.com/docs/api-auth/tutorials/implicit-grant" TargetMode="External"/><Relationship Id="rId2" Type="http://schemas.openxmlformats.org/officeDocument/2006/relationships/hyperlink" Target="https://auth0.com/docs/api-auth/tutorials/authorization-code-grant" TargetMode="External"/><Relationship Id="rId1" Type="http://schemas.openxmlformats.org/officeDocument/2006/relationships/slideLayout" Target="../slideLayouts/slideLayout2.xml"/><Relationship Id="rId4" Type="http://schemas.openxmlformats.org/officeDocument/2006/relationships/hyperlink" Target="https://auth0.com/docs/flows/concepts/auth-code-pkc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uth0.com/docs/api-auth/tutorials/client-credentials" TargetMode="External"/><Relationship Id="rId2" Type="http://schemas.openxmlformats.org/officeDocument/2006/relationships/hyperlink" Target="https://auth0.com/docs/api-auth/tutorials/password-grant" TargetMode="External"/><Relationship Id="rId1" Type="http://schemas.openxmlformats.org/officeDocument/2006/relationships/slideLayout" Target="../slideLayouts/slideLayout2.xml"/><Relationship Id="rId5" Type="http://schemas.openxmlformats.org/officeDocument/2006/relationships/hyperlink" Target="https://auth0.com/blog/refresh-tokens-what-are-they-and-when-to-use-them/" TargetMode="External"/><Relationship Id="rId4" Type="http://schemas.openxmlformats.org/officeDocument/2006/relationships/hyperlink" Target="https://auth0.com/docs/flows/concepts/device-auth"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uth0.com/docs/api-auth/tutorials/authorization-code-gra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ols.ietf.org/html/rfc584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ools.ietf.org/html/rfc6749"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upguard.com/blog/internet-of-things-io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pguard.com/blog/sensitive-data" TargetMode="External"/><Relationship Id="rId2" Type="http://schemas.openxmlformats.org/officeDocument/2006/relationships/hyperlink" Target="https://www.upguard.com/blog/personally-identifiable-information-pi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9">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9062928F-9AF4-81DC-08D5-937E3276E20B}"/>
              </a:ext>
            </a:extLst>
          </p:cNvPr>
          <p:cNvPicPr>
            <a:picLocks noChangeAspect="1"/>
          </p:cNvPicPr>
          <p:nvPr/>
        </p:nvPicPr>
        <p:blipFill rotWithShape="1">
          <a:blip r:embed="rId3"/>
          <a:srcRect r="17354" b="1"/>
          <a:stretch/>
        </p:blipFill>
        <p:spPr>
          <a:xfrm>
            <a:off x="453302" y="457200"/>
            <a:ext cx="7588885" cy="5899650"/>
          </a:xfrm>
          <a:prstGeom prst="rect">
            <a:avLst/>
          </a:prstGeom>
        </p:spPr>
      </p:pic>
      <p:sp>
        <p:nvSpPr>
          <p:cNvPr id="62" name="Rectangle 61">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2E7A7-9A20-F528-95D3-7A607E095E97}"/>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OAUTH2</a:t>
            </a:r>
          </a:p>
        </p:txBody>
      </p:sp>
      <p:sp>
        <p:nvSpPr>
          <p:cNvPr id="64" name="Rectangle 63">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80F5F2E-80F5-8BE6-88F2-0665D995C465}"/>
              </a:ext>
            </a:extLst>
          </p:cNvPr>
          <p:cNvSpPr>
            <a:spLocks noGrp="1"/>
          </p:cNvSpPr>
          <p:nvPr>
            <p:ph type="subTitle" idx="1"/>
          </p:nvPr>
        </p:nvSpPr>
        <p:spPr>
          <a:xfrm>
            <a:off x="8372723" y="5545331"/>
            <a:ext cx="3202016" cy="649222"/>
          </a:xfrm>
          <a:noFill/>
        </p:spPr>
        <p:txBody>
          <a:bodyPr anchor="ctr">
            <a:normAutofit/>
          </a:bodyPr>
          <a:lstStyle/>
          <a:p>
            <a:endParaRPr lang="en-US" sz="1800" dirty="0">
              <a:solidFill>
                <a:srgbClr val="FFFFFF">
                  <a:alpha val="75000"/>
                </a:srgbClr>
              </a:solidFill>
            </a:endParaRPr>
          </a:p>
        </p:txBody>
      </p:sp>
    </p:spTree>
    <p:extLst>
      <p:ext uri="{BB962C8B-B14F-4D97-AF65-F5344CB8AC3E}">
        <p14:creationId xmlns:p14="http://schemas.microsoft.com/office/powerpoint/2010/main" val="11180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00AE-4B53-468D-E0E1-9696AB7973C5}"/>
              </a:ext>
            </a:extLst>
          </p:cNvPr>
          <p:cNvSpPr>
            <a:spLocks noGrp="1"/>
          </p:cNvSpPr>
          <p:nvPr>
            <p:ph type="title"/>
          </p:nvPr>
        </p:nvSpPr>
        <p:spPr>
          <a:xfrm>
            <a:off x="581192" y="702156"/>
            <a:ext cx="11029616" cy="512282"/>
          </a:xfrm>
        </p:spPr>
        <p:txBody>
          <a:bodyPr>
            <a:normAutofit fontScale="90000"/>
          </a:bodyPr>
          <a:lstStyle/>
          <a:p>
            <a:r>
              <a:rPr lang="en-US" dirty="0"/>
              <a:t>GRANT TYPES</a:t>
            </a:r>
          </a:p>
        </p:txBody>
      </p:sp>
      <p:sp>
        <p:nvSpPr>
          <p:cNvPr id="3" name="Content Placeholder 2">
            <a:extLst>
              <a:ext uri="{FF2B5EF4-FFF2-40B4-BE49-F238E27FC236}">
                <a16:creationId xmlns:a16="http://schemas.microsoft.com/office/drawing/2014/main" id="{F7F196FF-C6DF-068C-0AE8-43376999F770}"/>
              </a:ext>
            </a:extLst>
          </p:cNvPr>
          <p:cNvSpPr>
            <a:spLocks noGrp="1"/>
          </p:cNvSpPr>
          <p:nvPr>
            <p:ph idx="1"/>
          </p:nvPr>
        </p:nvSpPr>
        <p:spPr>
          <a:xfrm>
            <a:off x="581192" y="1428750"/>
            <a:ext cx="11029615" cy="4546600"/>
          </a:xfrm>
        </p:spPr>
        <p:txBody>
          <a:bodyPr>
            <a:normAutofit/>
          </a:bodyPr>
          <a:lstStyle/>
          <a:p>
            <a:endParaRPr lang="en-IN" dirty="0"/>
          </a:p>
          <a:p>
            <a:pPr>
              <a:buFont typeface="Arial" panose="020B0604020202020204" pitchFamily="34" charset="0"/>
              <a:buChar char="•"/>
            </a:pPr>
            <a:r>
              <a:rPr lang="en-IN" dirty="0">
                <a:hlinkClick r:id="rId2"/>
              </a:rPr>
              <a:t>Authorization Code</a:t>
            </a:r>
            <a:r>
              <a:rPr lang="en-IN" dirty="0"/>
              <a:t> grant: The Authorization server returns a single-use Authorization Code to the Client, which is then exchanged for an Access Token. This is the best option for traditional web apps where the exchange can securely happen on the server side. The Authorization Code flow might be used by Single Page Apps (SPA) and mobile/native apps. However, here, the client secret cannot be stored securely, and so authentication, during the exchange, is limited to the use of </a:t>
            </a:r>
            <a:r>
              <a:rPr lang="en-IN" i="1" dirty="0"/>
              <a:t>client id</a:t>
            </a:r>
            <a:r>
              <a:rPr lang="en-IN" dirty="0"/>
              <a:t> alone. A better alternative is the </a:t>
            </a:r>
            <a:r>
              <a:rPr lang="en-IN" i="1" dirty="0"/>
              <a:t>Authorization Code with PKCE grant</a:t>
            </a:r>
            <a:r>
              <a:rPr lang="en-IN" dirty="0"/>
              <a:t>, below.</a:t>
            </a:r>
          </a:p>
          <a:p>
            <a:pPr>
              <a:buFont typeface="Arial" panose="020B0604020202020204" pitchFamily="34" charset="0"/>
              <a:buChar char="•"/>
            </a:pPr>
            <a:r>
              <a:rPr lang="en-IN" dirty="0">
                <a:hlinkClick r:id="rId3"/>
              </a:rPr>
              <a:t>Implicit</a:t>
            </a:r>
            <a:r>
              <a:rPr lang="en-IN" dirty="0"/>
              <a:t> Grant: A simplified flow where the Access Token is returned directly to the Client. In the Implicit flow, the authorization server may return the Access Token as a parameter in the </a:t>
            </a:r>
            <a:r>
              <a:rPr lang="en-IN" dirty="0" err="1"/>
              <a:t>callback</a:t>
            </a:r>
            <a:r>
              <a:rPr lang="en-IN" dirty="0"/>
              <a:t> URI or as a response to a form post. </a:t>
            </a:r>
          </a:p>
          <a:p>
            <a:pPr>
              <a:buFont typeface="Arial" panose="020B0604020202020204" pitchFamily="34" charset="0"/>
              <a:buChar char="•"/>
            </a:pPr>
            <a:r>
              <a:rPr lang="en-IN" dirty="0">
                <a:hlinkClick r:id="rId4"/>
              </a:rPr>
              <a:t>Authorization Code Grant with Proof Key for Code Exchange (PKCE)</a:t>
            </a:r>
            <a:r>
              <a:rPr lang="en-IN" dirty="0"/>
              <a:t>: This authorization flow is similar to the </a:t>
            </a:r>
            <a:r>
              <a:rPr lang="en-IN" i="1" dirty="0"/>
              <a:t>Authorization Code</a:t>
            </a:r>
            <a:r>
              <a:rPr lang="en-IN" dirty="0"/>
              <a:t> grant, but with additional steps that make it more secure for mobile/native apps and SPAs.</a:t>
            </a:r>
          </a:p>
          <a:p>
            <a:endParaRPr lang="en-US" dirty="0"/>
          </a:p>
        </p:txBody>
      </p:sp>
    </p:spTree>
    <p:extLst>
      <p:ext uri="{BB962C8B-B14F-4D97-AF65-F5344CB8AC3E}">
        <p14:creationId xmlns:p14="http://schemas.microsoft.com/office/powerpoint/2010/main" val="74558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4E08-BE7A-51C7-6428-8F7E3CF36D4D}"/>
              </a:ext>
            </a:extLst>
          </p:cNvPr>
          <p:cNvSpPr>
            <a:spLocks noGrp="1"/>
          </p:cNvSpPr>
          <p:nvPr>
            <p:ph type="title"/>
          </p:nvPr>
        </p:nvSpPr>
        <p:spPr>
          <a:xfrm>
            <a:off x="581192" y="702156"/>
            <a:ext cx="11029616" cy="698019"/>
          </a:xfrm>
        </p:spPr>
        <p:txBody>
          <a:bodyPr/>
          <a:lstStyle/>
          <a:p>
            <a:r>
              <a:rPr lang="en-US" dirty="0"/>
              <a:t>GRANT TYPES</a:t>
            </a:r>
          </a:p>
        </p:txBody>
      </p:sp>
      <p:sp>
        <p:nvSpPr>
          <p:cNvPr id="3" name="Content Placeholder 2">
            <a:extLst>
              <a:ext uri="{FF2B5EF4-FFF2-40B4-BE49-F238E27FC236}">
                <a16:creationId xmlns:a16="http://schemas.microsoft.com/office/drawing/2014/main" id="{30C77DA5-7AA6-679F-F9F2-D46DE1C66879}"/>
              </a:ext>
            </a:extLst>
          </p:cNvPr>
          <p:cNvSpPr>
            <a:spLocks noGrp="1"/>
          </p:cNvSpPr>
          <p:nvPr>
            <p:ph idx="1"/>
          </p:nvPr>
        </p:nvSpPr>
        <p:spPr>
          <a:xfrm>
            <a:off x="581192" y="1600200"/>
            <a:ext cx="11029615" cy="4375150"/>
          </a:xfrm>
        </p:spPr>
        <p:txBody>
          <a:bodyPr/>
          <a:lstStyle/>
          <a:p>
            <a:pPr>
              <a:buFont typeface="Arial" panose="020B0604020202020204" pitchFamily="34" charset="0"/>
              <a:buChar char="•"/>
            </a:pPr>
            <a:r>
              <a:rPr lang="en-IN" dirty="0">
                <a:hlinkClick r:id="rId2"/>
              </a:rPr>
              <a:t>Resource Owner Credentials Grant Type</a:t>
            </a:r>
            <a:r>
              <a:rPr lang="en-IN" dirty="0"/>
              <a:t>: This grant requires the Client first to acquire the resource owner’s credentials, which are passed to the Authorization server. It is, therefore, limited to Clients that are completely trusted. It has the advantage that no redirect to the Authorization server is involved, so it is applicable in the use cases where a redirect is infeasible.</a:t>
            </a:r>
          </a:p>
          <a:p>
            <a:pPr>
              <a:buFont typeface="Arial" panose="020B0604020202020204" pitchFamily="34" charset="0"/>
              <a:buChar char="•"/>
            </a:pPr>
            <a:r>
              <a:rPr lang="en-IN" dirty="0">
                <a:hlinkClick r:id="rId3"/>
              </a:rPr>
              <a:t>Client Credentials Grant Type</a:t>
            </a:r>
            <a:r>
              <a:rPr lang="en-IN" dirty="0"/>
              <a:t>: Used for non-interactive applications e.g., automated processes, microservices, etc. In this case, the application is authenticated per se by using its client id and secret.</a:t>
            </a:r>
          </a:p>
          <a:p>
            <a:pPr>
              <a:buFont typeface="Arial" panose="020B0604020202020204" pitchFamily="34" charset="0"/>
              <a:buChar char="•"/>
            </a:pPr>
            <a:r>
              <a:rPr lang="en-IN" dirty="0">
                <a:hlinkClick r:id="rId4"/>
              </a:rPr>
              <a:t>Device Authorization Flow</a:t>
            </a:r>
            <a:r>
              <a:rPr lang="en-IN" dirty="0"/>
              <a:t>: A grant that enables use by apps on input-constrained devices, such as smart TVs.</a:t>
            </a:r>
          </a:p>
          <a:p>
            <a:pPr>
              <a:buFont typeface="Arial" panose="020B0604020202020204" pitchFamily="34" charset="0"/>
              <a:buChar char="•"/>
            </a:pPr>
            <a:r>
              <a:rPr lang="en-IN" dirty="0">
                <a:hlinkClick r:id="rId5"/>
              </a:rPr>
              <a:t>Refresh Token Grant</a:t>
            </a:r>
            <a:r>
              <a:rPr lang="en-IN" dirty="0"/>
              <a:t>: The flow that involves the exchange of a Refresh Token for a new Access Token.</a:t>
            </a:r>
          </a:p>
          <a:p>
            <a:endParaRPr lang="en-US" dirty="0"/>
          </a:p>
        </p:txBody>
      </p:sp>
    </p:spTree>
    <p:extLst>
      <p:ext uri="{BB962C8B-B14F-4D97-AF65-F5344CB8AC3E}">
        <p14:creationId xmlns:p14="http://schemas.microsoft.com/office/powerpoint/2010/main" val="223301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3EB1-777A-7D79-1C0C-780DC3E80A47}"/>
              </a:ext>
            </a:extLst>
          </p:cNvPr>
          <p:cNvSpPr>
            <a:spLocks noGrp="1"/>
          </p:cNvSpPr>
          <p:nvPr>
            <p:ph type="title"/>
          </p:nvPr>
        </p:nvSpPr>
        <p:spPr>
          <a:xfrm>
            <a:off x="581192" y="702156"/>
            <a:ext cx="11029616" cy="755169"/>
          </a:xfrm>
        </p:spPr>
        <p:txBody>
          <a:bodyPr/>
          <a:lstStyle/>
          <a:p>
            <a:r>
              <a:rPr lang="en-IN" dirty="0">
                <a:hlinkClick r:id="rId3"/>
              </a:rPr>
              <a:t>Authorization Code</a:t>
            </a:r>
            <a:r>
              <a:rPr lang="en-IN" dirty="0"/>
              <a:t> grant</a:t>
            </a:r>
            <a:endParaRPr lang="en-US" dirty="0"/>
          </a:p>
        </p:txBody>
      </p:sp>
      <p:sp>
        <p:nvSpPr>
          <p:cNvPr id="3" name="Content Placeholder 2">
            <a:extLst>
              <a:ext uri="{FF2B5EF4-FFF2-40B4-BE49-F238E27FC236}">
                <a16:creationId xmlns:a16="http://schemas.microsoft.com/office/drawing/2014/main" id="{333FF98F-7E6C-5D5D-588B-30E24AEB69B3}"/>
              </a:ext>
            </a:extLst>
          </p:cNvPr>
          <p:cNvSpPr>
            <a:spLocks noGrp="1"/>
          </p:cNvSpPr>
          <p:nvPr>
            <p:ph idx="1"/>
          </p:nvPr>
        </p:nvSpPr>
        <p:spPr>
          <a:xfrm>
            <a:off x="581192" y="1700213"/>
            <a:ext cx="11029615" cy="4275137"/>
          </a:xfrm>
        </p:spPr>
        <p:txBody>
          <a:bodyPr>
            <a:normAutofit/>
          </a:bodyPr>
          <a:lstStyle/>
          <a:p>
            <a:r>
              <a:rPr lang="en-IN" dirty="0"/>
              <a:t>The </a:t>
            </a:r>
            <a:r>
              <a:rPr lang="en-IN" b="1" dirty="0"/>
              <a:t>authorization code</a:t>
            </a:r>
            <a:r>
              <a:rPr lang="en-IN" dirty="0"/>
              <a:t> grant type is the most commonly used because it is optimized for </a:t>
            </a:r>
            <a:r>
              <a:rPr lang="en-IN" i="1" dirty="0"/>
              <a:t>server-side applications</a:t>
            </a:r>
            <a:r>
              <a:rPr lang="en-IN" dirty="0"/>
              <a:t>, where source code is not publicly exposed, and </a:t>
            </a:r>
            <a:r>
              <a:rPr lang="en-IN" i="1" dirty="0"/>
              <a:t>Client Secret</a:t>
            </a:r>
            <a:r>
              <a:rPr lang="en-IN" dirty="0"/>
              <a:t> confidentiality can be maintained. </a:t>
            </a:r>
          </a:p>
          <a:p>
            <a:r>
              <a:rPr lang="en-IN" dirty="0"/>
              <a:t>This is a redirection-based flow, which means that the application must be capable of interacting with the </a:t>
            </a:r>
            <a:r>
              <a:rPr lang="en-IN" i="1" dirty="0"/>
              <a:t>user-agent</a:t>
            </a:r>
            <a:r>
              <a:rPr lang="en-IN" dirty="0"/>
              <a:t> (i.e. the user’s web browser) and receiving API authorization codes that are routed through the user-agent.</a:t>
            </a:r>
          </a:p>
          <a:p>
            <a:pPr marL="0" indent="0">
              <a:buNone/>
            </a:pPr>
            <a:r>
              <a:rPr lang="en-US" sz="1800" b="1" dirty="0">
                <a:solidFill>
                  <a:srgbClr val="333333"/>
                </a:solidFill>
              </a:rPr>
              <a:t>		Step 1 — Authorization Code Link Shared with User</a:t>
            </a:r>
          </a:p>
          <a:p>
            <a:pPr marL="0" indent="0">
              <a:buNone/>
            </a:pPr>
            <a:r>
              <a:rPr lang="en-US" sz="1800" b="1" dirty="0">
                <a:solidFill>
                  <a:srgbClr val="333333"/>
                </a:solidFill>
              </a:rPr>
              <a:t>		Step 2 — User Authorizes Application</a:t>
            </a:r>
          </a:p>
          <a:p>
            <a:pPr marL="0" indent="0">
              <a:buNone/>
            </a:pPr>
            <a:r>
              <a:rPr lang="en-US" sz="1800" b="1" dirty="0">
                <a:solidFill>
                  <a:srgbClr val="333333"/>
                </a:solidFill>
              </a:rPr>
              <a:t>		Step 3 — Application Receives Authorization Code</a:t>
            </a:r>
          </a:p>
          <a:p>
            <a:pPr marL="0" indent="0">
              <a:buNone/>
            </a:pPr>
            <a:r>
              <a:rPr lang="en-US" sz="1800" b="1" i="0" dirty="0">
                <a:solidFill>
                  <a:srgbClr val="000000"/>
                </a:solidFill>
                <a:effectLst/>
              </a:rPr>
              <a:t>		Step 4 — Application Requests Access Token</a:t>
            </a:r>
          </a:p>
          <a:p>
            <a:pPr marL="0" indent="0">
              <a:buNone/>
            </a:pPr>
            <a:r>
              <a:rPr lang="en-US" sz="1800" b="1" i="0" dirty="0">
                <a:solidFill>
                  <a:srgbClr val="000000"/>
                </a:solidFill>
                <a:effectLst/>
              </a:rPr>
              <a:t>		Step 5 — Application Receives Access Token</a:t>
            </a:r>
          </a:p>
          <a:p>
            <a:pPr marL="0" indent="0">
              <a:buNone/>
            </a:pPr>
            <a:r>
              <a:rPr lang="en-IN" dirty="0"/>
              <a:t>{"access_token":"ACCESS_TOKEN","token_type":"bearer","expires_in":2592000,"refresh_token":"REFRESH_TOKEN","scope":"read","uid":100101,"info":{"</a:t>
            </a:r>
            <a:r>
              <a:rPr lang="en-IN" dirty="0" err="1"/>
              <a:t>name":"Mark</a:t>
            </a:r>
            <a:r>
              <a:rPr lang="en-IN" dirty="0"/>
              <a:t> E. Mark","email":"</a:t>
            </a:r>
            <a:r>
              <a:rPr lang="en-IN" dirty="0" err="1"/>
              <a:t>mark@thefunkybunch.com</a:t>
            </a:r>
            <a:r>
              <a:rPr lang="en-IN" dirty="0"/>
              <a:t>"}</a:t>
            </a:r>
          </a:p>
        </p:txBody>
      </p:sp>
    </p:spTree>
    <p:extLst>
      <p:ext uri="{BB962C8B-B14F-4D97-AF65-F5344CB8AC3E}">
        <p14:creationId xmlns:p14="http://schemas.microsoft.com/office/powerpoint/2010/main" val="2307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FB51-AEAC-1077-A24A-0124095DA548}"/>
              </a:ext>
            </a:extLst>
          </p:cNvPr>
          <p:cNvSpPr>
            <a:spLocks noGrp="1"/>
          </p:cNvSpPr>
          <p:nvPr>
            <p:ph type="title"/>
          </p:nvPr>
        </p:nvSpPr>
        <p:spPr>
          <a:xfrm>
            <a:off x="581192" y="702156"/>
            <a:ext cx="11029616" cy="769457"/>
          </a:xfrm>
        </p:spPr>
        <p:txBody>
          <a:bodyPr/>
          <a:lstStyle/>
          <a:p>
            <a:r>
              <a:rPr lang="en-IN" b="1" dirty="0"/>
              <a:t>Client Credentials GRANT</a:t>
            </a:r>
            <a:endParaRPr lang="en-US" dirty="0"/>
          </a:p>
        </p:txBody>
      </p:sp>
      <p:sp>
        <p:nvSpPr>
          <p:cNvPr id="3" name="Content Placeholder 2">
            <a:extLst>
              <a:ext uri="{FF2B5EF4-FFF2-40B4-BE49-F238E27FC236}">
                <a16:creationId xmlns:a16="http://schemas.microsoft.com/office/drawing/2014/main" id="{E635587E-E0C6-6534-17FE-17CEA2EC3D00}"/>
              </a:ext>
            </a:extLst>
          </p:cNvPr>
          <p:cNvSpPr>
            <a:spLocks noGrp="1"/>
          </p:cNvSpPr>
          <p:nvPr>
            <p:ph idx="1"/>
          </p:nvPr>
        </p:nvSpPr>
        <p:spPr>
          <a:xfrm>
            <a:off x="581192" y="1714500"/>
            <a:ext cx="11029615" cy="4260850"/>
          </a:xfrm>
        </p:spPr>
        <p:txBody>
          <a:bodyPr/>
          <a:lstStyle/>
          <a:p>
            <a:r>
              <a:rPr lang="en-IN" dirty="0"/>
              <a:t>The </a:t>
            </a:r>
            <a:r>
              <a:rPr lang="en-IN" b="1" dirty="0"/>
              <a:t>client credentials</a:t>
            </a:r>
            <a:r>
              <a:rPr lang="en-IN" dirty="0"/>
              <a:t> grant type provides an application a way to access its own service account.</a:t>
            </a:r>
          </a:p>
          <a:p>
            <a:r>
              <a:rPr lang="en-IN" dirty="0"/>
              <a:t>The application requests an access token by sending its credentials, its client ID and client secret, to the authorization server. An example POST request might look like the following:</a:t>
            </a:r>
          </a:p>
          <a:p>
            <a:pPr marL="0" indent="0">
              <a:buNone/>
            </a:pPr>
            <a:r>
              <a:rPr lang="en-IN" dirty="0"/>
              <a:t>https://</a:t>
            </a:r>
            <a:r>
              <a:rPr lang="en-IN" dirty="0" err="1"/>
              <a:t>oauth.example.com</a:t>
            </a:r>
            <a:r>
              <a:rPr lang="en-IN" dirty="0"/>
              <a:t>/</a:t>
            </a:r>
            <a:r>
              <a:rPr lang="en-IN" dirty="0" err="1"/>
              <a:t>token?grant_type</a:t>
            </a:r>
            <a:r>
              <a:rPr lang="en-IN" dirty="0"/>
              <a:t>=</a:t>
            </a:r>
            <a:r>
              <a:rPr lang="en-IN" dirty="0" err="1"/>
              <a:t>client_credentials&amp;client_id</a:t>
            </a:r>
            <a:r>
              <a:rPr lang="en-IN" dirty="0"/>
              <a:t>=</a:t>
            </a:r>
            <a:r>
              <a:rPr lang="en-IN" dirty="0" err="1"/>
              <a:t>CLIENT_ID&amp;client_secret</a:t>
            </a:r>
            <a:r>
              <a:rPr lang="en-IN" dirty="0"/>
              <a:t>=CLIENT_SECRET </a:t>
            </a:r>
          </a:p>
          <a:p>
            <a:r>
              <a:rPr lang="en-IN" dirty="0"/>
              <a:t>If the application credentials check out, the authorization server returns an access token to the application. Now the application is authorized to use its own account.</a:t>
            </a:r>
          </a:p>
          <a:p>
            <a:endParaRPr lang="en-US" dirty="0"/>
          </a:p>
        </p:txBody>
      </p:sp>
    </p:spTree>
    <p:extLst>
      <p:ext uri="{BB962C8B-B14F-4D97-AF65-F5344CB8AC3E}">
        <p14:creationId xmlns:p14="http://schemas.microsoft.com/office/powerpoint/2010/main" val="84838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B399-E98C-4F7F-1540-34EF1931ECAF}"/>
              </a:ext>
            </a:extLst>
          </p:cNvPr>
          <p:cNvSpPr>
            <a:spLocks noGrp="1"/>
          </p:cNvSpPr>
          <p:nvPr>
            <p:ph type="title"/>
          </p:nvPr>
        </p:nvSpPr>
        <p:spPr>
          <a:xfrm>
            <a:off x="581192" y="702156"/>
            <a:ext cx="11029616" cy="640869"/>
          </a:xfrm>
        </p:spPr>
        <p:txBody>
          <a:bodyPr/>
          <a:lstStyle/>
          <a:p>
            <a:r>
              <a:rPr lang="en-IN" b="1" dirty="0"/>
              <a:t>Device Code GRANT</a:t>
            </a:r>
            <a:endParaRPr lang="en-US" dirty="0"/>
          </a:p>
        </p:txBody>
      </p:sp>
      <p:sp>
        <p:nvSpPr>
          <p:cNvPr id="3" name="Content Placeholder 2">
            <a:extLst>
              <a:ext uri="{FF2B5EF4-FFF2-40B4-BE49-F238E27FC236}">
                <a16:creationId xmlns:a16="http://schemas.microsoft.com/office/drawing/2014/main" id="{F9ECDC6F-5160-04E2-78D4-56EAFB2564A0}"/>
              </a:ext>
            </a:extLst>
          </p:cNvPr>
          <p:cNvSpPr>
            <a:spLocks noGrp="1"/>
          </p:cNvSpPr>
          <p:nvPr>
            <p:ph idx="1"/>
          </p:nvPr>
        </p:nvSpPr>
        <p:spPr>
          <a:xfrm>
            <a:off x="581192" y="1343025"/>
            <a:ext cx="11029615" cy="4632325"/>
          </a:xfrm>
        </p:spPr>
        <p:txBody>
          <a:bodyPr>
            <a:normAutofit/>
          </a:bodyPr>
          <a:lstStyle/>
          <a:p>
            <a:pPr marL="0" indent="0">
              <a:buNone/>
            </a:pPr>
            <a:r>
              <a:rPr lang="en-IN" dirty="0"/>
              <a:t>The user starts an application on their browser-less or input-limited device, such as a television or a set-top box. The application submits a POST request to a </a:t>
            </a:r>
            <a:r>
              <a:rPr lang="en-IN" i="1" dirty="0"/>
              <a:t>device authorization endpoint</a:t>
            </a:r>
            <a:r>
              <a:rPr lang="en-IN" dirty="0"/>
              <a:t>.</a:t>
            </a:r>
          </a:p>
          <a:p>
            <a:pPr marL="0" indent="0">
              <a:buNone/>
            </a:pPr>
            <a:r>
              <a:rPr lang="en-IN" dirty="0"/>
              <a:t>The device authorization endpoint is different from the authentication server, as the device authorization endpoint doesn’t actually authenticate the device. Instead, it returns a unique </a:t>
            </a:r>
            <a:r>
              <a:rPr lang="en-IN" i="1" dirty="0"/>
              <a:t>device code</a:t>
            </a:r>
            <a:r>
              <a:rPr lang="en-IN" dirty="0"/>
              <a:t>, which is used to identify the device; a </a:t>
            </a:r>
            <a:r>
              <a:rPr lang="en-IN" i="1" dirty="0"/>
              <a:t>user code</a:t>
            </a:r>
            <a:r>
              <a:rPr lang="en-IN" dirty="0"/>
              <a:t>, which the user can enter on a machine on which it’s easier to authenticate, such as a laptop or mobile device; and the URL the user should visit to enter the user code and authenticate their device.</a:t>
            </a:r>
          </a:p>
          <a:p>
            <a:endParaRPr lang="en-US" dirty="0"/>
          </a:p>
        </p:txBody>
      </p:sp>
      <p:pic>
        <p:nvPicPr>
          <p:cNvPr id="4" name="Picture 3">
            <a:extLst>
              <a:ext uri="{FF2B5EF4-FFF2-40B4-BE49-F238E27FC236}">
                <a16:creationId xmlns:a16="http://schemas.microsoft.com/office/drawing/2014/main" id="{308F03D7-E363-97C4-4FA8-55E631FE155F}"/>
              </a:ext>
            </a:extLst>
          </p:cNvPr>
          <p:cNvPicPr>
            <a:picLocks noChangeAspect="1"/>
          </p:cNvPicPr>
          <p:nvPr/>
        </p:nvPicPr>
        <p:blipFill>
          <a:blip r:embed="rId2"/>
          <a:stretch>
            <a:fillRect/>
          </a:stretch>
        </p:blipFill>
        <p:spPr>
          <a:xfrm>
            <a:off x="681204" y="4806949"/>
            <a:ext cx="5143500" cy="1168400"/>
          </a:xfrm>
          <a:prstGeom prst="rect">
            <a:avLst/>
          </a:prstGeom>
        </p:spPr>
      </p:pic>
      <p:pic>
        <p:nvPicPr>
          <p:cNvPr id="5" name="Picture 4">
            <a:extLst>
              <a:ext uri="{FF2B5EF4-FFF2-40B4-BE49-F238E27FC236}">
                <a16:creationId xmlns:a16="http://schemas.microsoft.com/office/drawing/2014/main" id="{6D50A05F-9108-1B85-FA76-C21C7B611879}"/>
              </a:ext>
            </a:extLst>
          </p:cNvPr>
          <p:cNvPicPr>
            <a:picLocks noChangeAspect="1"/>
          </p:cNvPicPr>
          <p:nvPr/>
        </p:nvPicPr>
        <p:blipFill>
          <a:blip r:embed="rId3"/>
          <a:stretch>
            <a:fillRect/>
          </a:stretch>
        </p:blipFill>
        <p:spPr>
          <a:xfrm>
            <a:off x="5634289" y="4806949"/>
            <a:ext cx="5695614" cy="1168401"/>
          </a:xfrm>
          <a:prstGeom prst="rect">
            <a:avLst/>
          </a:prstGeom>
        </p:spPr>
      </p:pic>
    </p:spTree>
    <p:extLst>
      <p:ext uri="{BB962C8B-B14F-4D97-AF65-F5344CB8AC3E}">
        <p14:creationId xmlns:p14="http://schemas.microsoft.com/office/powerpoint/2010/main" val="812698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F5E6-495D-524A-A19B-25F285A1ACFE}"/>
              </a:ext>
            </a:extLst>
          </p:cNvPr>
          <p:cNvSpPr>
            <a:spLocks noGrp="1"/>
          </p:cNvSpPr>
          <p:nvPr>
            <p:ph type="title"/>
          </p:nvPr>
        </p:nvSpPr>
        <p:spPr>
          <a:xfrm>
            <a:off x="581192" y="702156"/>
            <a:ext cx="11029616" cy="583719"/>
          </a:xfrm>
        </p:spPr>
        <p:txBody>
          <a:bodyPr/>
          <a:lstStyle/>
          <a:p>
            <a:r>
              <a:rPr lang="en-US" dirty="0"/>
              <a:t>AOUTH Tokens</a:t>
            </a:r>
          </a:p>
        </p:txBody>
      </p:sp>
      <p:sp>
        <p:nvSpPr>
          <p:cNvPr id="3" name="Content Placeholder 2">
            <a:extLst>
              <a:ext uri="{FF2B5EF4-FFF2-40B4-BE49-F238E27FC236}">
                <a16:creationId xmlns:a16="http://schemas.microsoft.com/office/drawing/2014/main" id="{C13A9F79-88EA-E3A9-74D6-56CF69382A05}"/>
              </a:ext>
            </a:extLst>
          </p:cNvPr>
          <p:cNvSpPr>
            <a:spLocks noGrp="1"/>
          </p:cNvSpPr>
          <p:nvPr>
            <p:ph idx="1"/>
          </p:nvPr>
        </p:nvSpPr>
        <p:spPr>
          <a:xfrm>
            <a:off x="581192" y="1514475"/>
            <a:ext cx="11029615" cy="4460875"/>
          </a:xfrm>
        </p:spPr>
        <p:txBody>
          <a:bodyPr>
            <a:normAutofit/>
          </a:bodyPr>
          <a:lstStyle/>
          <a:p>
            <a:r>
              <a:rPr lang="en-IN" dirty="0"/>
              <a:t>OAuth Access Token is </a:t>
            </a:r>
            <a:r>
              <a:rPr lang="en-IN" b="1" dirty="0"/>
              <a:t>a string that the OAuth client uses to make requests to the resource server</a:t>
            </a:r>
            <a:r>
              <a:rPr lang="en-IN" dirty="0"/>
              <a:t>. Access tokens do not have to be in any particular format, and in practice, various OAuth servers have chosen many different formats for their access tokens.</a:t>
            </a:r>
          </a:p>
          <a:p>
            <a:r>
              <a:rPr lang="en-IN" dirty="0"/>
              <a:t>Proves an identity between consumers and service providers</a:t>
            </a:r>
          </a:p>
          <a:p>
            <a:r>
              <a:rPr lang="en-IN" dirty="0"/>
              <a:t>OAuth 2.0’s access tokens are valid for a short period of time. Depending on the permissions granted, they can last from five minutes to a week.</a:t>
            </a:r>
          </a:p>
          <a:p>
            <a:r>
              <a:rPr lang="en-IN" dirty="0"/>
              <a:t>With the resource owner’s approval, OAuth allows the issuing of access tokens to third-party clients via authorization servers.</a:t>
            </a:r>
          </a:p>
          <a:p>
            <a:r>
              <a:rPr lang="en-IN" dirty="0"/>
              <a:t>However, refresh tokens can be utilized in order to get a new access token without repeating the authorization process.</a:t>
            </a:r>
          </a:p>
          <a:p>
            <a:endParaRPr lang="en-US" dirty="0"/>
          </a:p>
        </p:txBody>
      </p:sp>
    </p:spTree>
    <p:extLst>
      <p:ext uri="{BB962C8B-B14F-4D97-AF65-F5344CB8AC3E}">
        <p14:creationId xmlns:p14="http://schemas.microsoft.com/office/powerpoint/2010/main" val="46209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8646-6D24-5B2B-970C-B67ABE0DA835}"/>
              </a:ext>
            </a:extLst>
          </p:cNvPr>
          <p:cNvSpPr>
            <a:spLocks noGrp="1"/>
          </p:cNvSpPr>
          <p:nvPr>
            <p:ph type="title"/>
          </p:nvPr>
        </p:nvSpPr>
        <p:spPr>
          <a:xfrm>
            <a:off x="581192" y="702156"/>
            <a:ext cx="11029616" cy="726594"/>
          </a:xfrm>
        </p:spPr>
        <p:txBody>
          <a:bodyPr/>
          <a:lstStyle/>
          <a:p>
            <a:r>
              <a:rPr lang="en-US" dirty="0"/>
              <a:t>AOUTH TOKENS</a:t>
            </a:r>
          </a:p>
        </p:txBody>
      </p:sp>
      <p:sp>
        <p:nvSpPr>
          <p:cNvPr id="3" name="Content Placeholder 2">
            <a:extLst>
              <a:ext uri="{FF2B5EF4-FFF2-40B4-BE49-F238E27FC236}">
                <a16:creationId xmlns:a16="http://schemas.microsoft.com/office/drawing/2014/main" id="{D2F89CCB-EE3B-8202-B22A-CB456B7D2F58}"/>
              </a:ext>
            </a:extLst>
          </p:cNvPr>
          <p:cNvSpPr>
            <a:spLocks noGrp="1"/>
          </p:cNvSpPr>
          <p:nvPr>
            <p:ph idx="1"/>
          </p:nvPr>
        </p:nvSpPr>
        <p:spPr>
          <a:xfrm>
            <a:off x="581192" y="1543051"/>
            <a:ext cx="11029615" cy="4432300"/>
          </a:xfrm>
        </p:spPr>
        <p:txBody>
          <a:bodyPr/>
          <a:lstStyle/>
          <a:p>
            <a:r>
              <a:rPr lang="en-IN" dirty="0"/>
              <a:t>These tokens contain information about:</a:t>
            </a:r>
          </a:p>
          <a:p>
            <a:pPr>
              <a:buFont typeface="Arial" panose="020B0604020202020204" pitchFamily="34" charset="0"/>
              <a:buChar char="•"/>
            </a:pPr>
            <a:r>
              <a:rPr lang="en-IN" dirty="0"/>
              <a:t>the authentication session;</a:t>
            </a:r>
          </a:p>
          <a:p>
            <a:pPr>
              <a:buFont typeface="Arial" panose="020B0604020202020204" pitchFamily="34" charset="0"/>
              <a:buChar char="•"/>
            </a:pPr>
            <a:r>
              <a:rPr lang="en-IN" dirty="0"/>
              <a:t>the user identifier;</a:t>
            </a:r>
          </a:p>
          <a:p>
            <a:pPr>
              <a:buFont typeface="Arial" panose="020B0604020202020204" pitchFamily="34" charset="0"/>
              <a:buChar char="•"/>
            </a:pPr>
            <a:r>
              <a:rPr lang="en-IN" dirty="0"/>
              <a:t>an identifier for the identity provider who issued the token;</a:t>
            </a:r>
          </a:p>
          <a:p>
            <a:pPr>
              <a:buFont typeface="Arial" panose="020B0604020202020204" pitchFamily="34" charset="0"/>
              <a:buChar char="•"/>
            </a:pPr>
            <a:r>
              <a:rPr lang="en-IN" dirty="0"/>
              <a:t>length of time they'll be valid;</a:t>
            </a:r>
          </a:p>
          <a:p>
            <a:pPr>
              <a:buFont typeface="Arial" panose="020B0604020202020204" pitchFamily="34" charset="0"/>
              <a:buChar char="•"/>
            </a:pPr>
            <a:r>
              <a:rPr lang="en-IN" dirty="0"/>
              <a:t>the length of time that has passed since the authorization process began;</a:t>
            </a:r>
          </a:p>
          <a:p>
            <a:pPr>
              <a:buFont typeface="Arial" panose="020B0604020202020204" pitchFamily="34" charset="0"/>
              <a:buChar char="•"/>
            </a:pPr>
            <a:r>
              <a:rPr lang="en-IN" dirty="0"/>
              <a:t>and an identifier for the client for which the token was created.</a:t>
            </a:r>
            <a:br>
              <a:rPr lang="en-IN" dirty="0"/>
            </a:b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74306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FCA7-0D43-58BB-6CA0-D4575AFA4D0A}"/>
              </a:ext>
            </a:extLst>
          </p:cNvPr>
          <p:cNvSpPr>
            <a:spLocks noGrp="1"/>
          </p:cNvSpPr>
          <p:nvPr>
            <p:ph type="title"/>
          </p:nvPr>
        </p:nvSpPr>
        <p:spPr>
          <a:xfrm>
            <a:off x="581192" y="702156"/>
            <a:ext cx="11029616" cy="526569"/>
          </a:xfrm>
        </p:spPr>
        <p:txBody>
          <a:bodyPr/>
          <a:lstStyle/>
          <a:p>
            <a:r>
              <a:rPr lang="en-US" dirty="0"/>
              <a:t>Pros</a:t>
            </a:r>
          </a:p>
        </p:txBody>
      </p:sp>
      <p:sp>
        <p:nvSpPr>
          <p:cNvPr id="3" name="Content Placeholder 2">
            <a:extLst>
              <a:ext uri="{FF2B5EF4-FFF2-40B4-BE49-F238E27FC236}">
                <a16:creationId xmlns:a16="http://schemas.microsoft.com/office/drawing/2014/main" id="{FA79E469-52A5-EDEB-7D6B-98F8D07FF90A}"/>
              </a:ext>
            </a:extLst>
          </p:cNvPr>
          <p:cNvSpPr>
            <a:spLocks noGrp="1"/>
          </p:cNvSpPr>
          <p:nvPr>
            <p:ph idx="1"/>
          </p:nvPr>
        </p:nvSpPr>
        <p:spPr>
          <a:xfrm>
            <a:off x="581192" y="1343025"/>
            <a:ext cx="11029615" cy="4632325"/>
          </a:xfrm>
        </p:spPr>
        <p:txBody>
          <a:bodyPr/>
          <a:lstStyle/>
          <a:p>
            <a:pPr>
              <a:buFont typeface="Arial" panose="020B0604020202020204" pitchFamily="34" charset="0"/>
              <a:buChar char="•"/>
            </a:pPr>
            <a:r>
              <a:rPr lang="en-IN" b="1" dirty="0"/>
              <a:t>It’s the accepted industry standard</a:t>
            </a:r>
            <a:r>
              <a:rPr lang="en-IN" dirty="0"/>
              <a:t>. This means that most authentication services will understand and use OAuth 2.0.</a:t>
            </a:r>
          </a:p>
          <a:p>
            <a:pPr>
              <a:buFont typeface="Arial" panose="020B0604020202020204" pitchFamily="34" charset="0"/>
              <a:buChar char="•"/>
            </a:pPr>
            <a:r>
              <a:rPr lang="en-IN" b="1" dirty="0"/>
              <a:t>There’s many plug-and-play OAuth options</a:t>
            </a:r>
            <a:r>
              <a:rPr lang="en-IN" dirty="0"/>
              <a:t>. Including services like “Sign in with Google” and “Sign in with Facebook” that are already set up to be consumed within your application.</a:t>
            </a:r>
          </a:p>
          <a:p>
            <a:pPr>
              <a:buFont typeface="Arial" panose="020B0604020202020204" pitchFamily="34" charset="0"/>
              <a:buChar char="•"/>
            </a:pPr>
            <a:r>
              <a:rPr lang="en-IN" b="1" dirty="0"/>
              <a:t>OAuth has well tested client libraries in almost all languages and web frameworks</a:t>
            </a:r>
            <a:r>
              <a:rPr lang="en-IN" dirty="0"/>
              <a:t>. This means that your language of choice can be used with OAuth</a:t>
            </a:r>
          </a:p>
          <a:p>
            <a:pPr>
              <a:buFont typeface="Arial" panose="020B0604020202020204" pitchFamily="34" charset="0"/>
              <a:buChar char="•"/>
            </a:pPr>
            <a:r>
              <a:rPr lang="en-IN" b="1" dirty="0"/>
              <a:t>It allows for decoupling of code</a:t>
            </a:r>
            <a:r>
              <a:rPr lang="en-IN" dirty="0"/>
              <a:t>. Your client application code is not affected by the authentication code.</a:t>
            </a:r>
          </a:p>
          <a:p>
            <a:pPr>
              <a:buFont typeface="Arial" panose="020B0604020202020204" pitchFamily="34" charset="0"/>
              <a:buChar char="•"/>
            </a:pPr>
            <a:r>
              <a:rPr lang="en-IN" b="1" dirty="0"/>
              <a:t>OAuth is very secure and battle tested</a:t>
            </a:r>
            <a:r>
              <a:rPr lang="en-IN" dirty="0"/>
              <a:t>. Due to its widespread nature, you can be rest assured that all security edge cases have been thought about by industry experts.</a:t>
            </a:r>
          </a:p>
          <a:p>
            <a:endParaRPr lang="en-US" dirty="0"/>
          </a:p>
        </p:txBody>
      </p:sp>
    </p:spTree>
    <p:extLst>
      <p:ext uri="{BB962C8B-B14F-4D97-AF65-F5344CB8AC3E}">
        <p14:creationId xmlns:p14="http://schemas.microsoft.com/office/powerpoint/2010/main" val="380434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98DE-AA39-9BE0-AEE7-5672201106EE}"/>
              </a:ext>
            </a:extLst>
          </p:cNvPr>
          <p:cNvSpPr>
            <a:spLocks noGrp="1"/>
          </p:cNvSpPr>
          <p:nvPr>
            <p:ph type="title"/>
          </p:nvPr>
        </p:nvSpPr>
        <p:spPr>
          <a:xfrm>
            <a:off x="581192" y="702156"/>
            <a:ext cx="11029616" cy="569432"/>
          </a:xfrm>
        </p:spPr>
        <p:txBody>
          <a:bodyPr/>
          <a:lstStyle/>
          <a:p>
            <a:r>
              <a:rPr lang="en-US" dirty="0"/>
              <a:t>CONS</a:t>
            </a:r>
          </a:p>
        </p:txBody>
      </p:sp>
      <p:sp>
        <p:nvSpPr>
          <p:cNvPr id="3" name="Content Placeholder 2">
            <a:extLst>
              <a:ext uri="{FF2B5EF4-FFF2-40B4-BE49-F238E27FC236}">
                <a16:creationId xmlns:a16="http://schemas.microsoft.com/office/drawing/2014/main" id="{5576463E-07AB-742B-26D2-555FF083C931}"/>
              </a:ext>
            </a:extLst>
          </p:cNvPr>
          <p:cNvSpPr>
            <a:spLocks noGrp="1"/>
          </p:cNvSpPr>
          <p:nvPr>
            <p:ph idx="1"/>
          </p:nvPr>
        </p:nvSpPr>
        <p:spPr>
          <a:xfrm>
            <a:off x="581192" y="1485900"/>
            <a:ext cx="11029615" cy="4489450"/>
          </a:xfrm>
        </p:spPr>
        <p:txBody>
          <a:bodyPr/>
          <a:lstStyle/>
          <a:p>
            <a:pPr>
              <a:buFont typeface="Arial" panose="020B0604020202020204" pitchFamily="34" charset="0"/>
              <a:buChar char="•"/>
            </a:pPr>
            <a:r>
              <a:rPr lang="en-IN" b="1" dirty="0"/>
              <a:t>OAuth can be complicated to understand if you are unfamiliar</a:t>
            </a:r>
            <a:r>
              <a:rPr lang="en-IN" dirty="0"/>
              <a:t>. There are several different OAuth flows and deciding which is right for you can be a challenge. Sometimes, you may even need to use multiple flows.</a:t>
            </a:r>
          </a:p>
          <a:p>
            <a:pPr>
              <a:buFont typeface="Arial" panose="020B0604020202020204" pitchFamily="34" charset="0"/>
              <a:buChar char="•"/>
            </a:pPr>
            <a:r>
              <a:rPr lang="en-IN" b="1" dirty="0"/>
              <a:t>It has lower end user privacy</a:t>
            </a:r>
            <a:r>
              <a:rPr lang="en-IN" dirty="0"/>
              <a:t>. The auth server knows all the sites that the end user has logged in into. For example, when a site uses Sign in with Google, Google would be able to keep track of when that site’s users are signing in or are active.</a:t>
            </a:r>
          </a:p>
          <a:p>
            <a:pPr>
              <a:buFont typeface="Arial" panose="020B0604020202020204" pitchFamily="34" charset="0"/>
              <a:buChar char="•"/>
            </a:pPr>
            <a:r>
              <a:rPr lang="en-IN" b="1" dirty="0"/>
              <a:t>It’s overkill in certain situations</a:t>
            </a:r>
            <a:r>
              <a:rPr lang="en-IN" dirty="0"/>
              <a:t>. If you are building a simple webapp that has one frontend and backend, then you don’t need the OAuth protocol. However, a lot of online tutorials and ready made auth solutions force you to implement this.</a:t>
            </a:r>
          </a:p>
          <a:p>
            <a:pPr>
              <a:buFont typeface="Arial" panose="020B0604020202020204" pitchFamily="34" charset="0"/>
              <a:buChar char="•"/>
            </a:pPr>
            <a:r>
              <a:rPr lang="en-IN" b="1" dirty="0"/>
              <a:t>No session management solution</a:t>
            </a:r>
            <a:r>
              <a:rPr lang="en-IN" dirty="0"/>
              <a:t>. Once the user is authenticated, the auth server simply returns a JWT which can be consumed by your application (as well will see later). However, after that step, the OAuth protocol doesn’t provide any support for specifying how to maintain the authenticated session between your app’s frontend and backend - this is totally up to the developer.</a:t>
            </a:r>
          </a:p>
        </p:txBody>
      </p:sp>
    </p:spTree>
    <p:extLst>
      <p:ext uri="{BB962C8B-B14F-4D97-AF65-F5344CB8AC3E}">
        <p14:creationId xmlns:p14="http://schemas.microsoft.com/office/powerpoint/2010/main" val="195921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84CB-46B7-C254-9C0E-2AAA24C4B3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E56F73-3623-B0DB-4044-443B50A3FEF1}"/>
              </a:ext>
            </a:extLst>
          </p:cNvPr>
          <p:cNvSpPr>
            <a:spLocks noGrp="1"/>
          </p:cNvSpPr>
          <p:nvPr>
            <p:ph idx="1"/>
          </p:nvPr>
        </p:nvSpPr>
        <p:spPr/>
        <p:txBody>
          <a:bodyPr/>
          <a:lstStyle/>
          <a:p>
            <a:r>
              <a:rPr lang="en-US" dirty="0"/>
              <a:t>Question.. ???</a:t>
            </a:r>
          </a:p>
        </p:txBody>
      </p:sp>
    </p:spTree>
    <p:extLst>
      <p:ext uri="{BB962C8B-B14F-4D97-AF65-F5344CB8AC3E}">
        <p14:creationId xmlns:p14="http://schemas.microsoft.com/office/powerpoint/2010/main" val="313328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6283-5C36-0378-66E8-762716A00970}"/>
              </a:ext>
            </a:extLst>
          </p:cNvPr>
          <p:cNvSpPr>
            <a:spLocks noGrp="1"/>
          </p:cNvSpPr>
          <p:nvPr>
            <p:ph type="title"/>
          </p:nvPr>
        </p:nvSpPr>
        <p:spPr>
          <a:xfrm>
            <a:off x="581192" y="702156"/>
            <a:ext cx="11029616" cy="526569"/>
          </a:xfrm>
        </p:spPr>
        <p:txBody>
          <a:bodyPr/>
          <a:lstStyle/>
          <a:p>
            <a:r>
              <a:rPr lang="en-US" dirty="0"/>
              <a:t>What is OAUTH 2</a:t>
            </a:r>
          </a:p>
        </p:txBody>
      </p:sp>
      <p:sp>
        <p:nvSpPr>
          <p:cNvPr id="3" name="Content Placeholder 2">
            <a:extLst>
              <a:ext uri="{FF2B5EF4-FFF2-40B4-BE49-F238E27FC236}">
                <a16:creationId xmlns:a16="http://schemas.microsoft.com/office/drawing/2014/main" id="{B432E6CE-0C19-4CD6-217A-80FA774D513E}"/>
              </a:ext>
            </a:extLst>
          </p:cNvPr>
          <p:cNvSpPr>
            <a:spLocks noGrp="1"/>
          </p:cNvSpPr>
          <p:nvPr>
            <p:ph idx="1"/>
          </p:nvPr>
        </p:nvSpPr>
        <p:spPr>
          <a:xfrm>
            <a:off x="581192" y="1343025"/>
            <a:ext cx="11029615" cy="4632325"/>
          </a:xfrm>
        </p:spPr>
        <p:txBody>
          <a:bodyPr>
            <a:normAutofit/>
          </a:bodyPr>
          <a:lstStyle/>
          <a:p>
            <a:r>
              <a:rPr lang="en-IN" dirty="0"/>
              <a:t>OAuth, or open authorization - authorization framework that allows you to consent to an application interacting with another on your behalf without having to reveal your password. </a:t>
            </a:r>
          </a:p>
          <a:p>
            <a:r>
              <a:rPr lang="en-IN" dirty="0"/>
              <a:t>Provide client applications with “secure delegated access”. Works over HTTPS and authorizes devices, APIs, servers, and applications with access tokens rather than credentials.</a:t>
            </a:r>
          </a:p>
          <a:p>
            <a:r>
              <a:rPr lang="en-IN" dirty="0"/>
              <a:t>Provides applications with secure designated access so that users can engage with the secure portions of a website without the need to create a new account with new credentials. </a:t>
            </a:r>
          </a:p>
          <a:p>
            <a:r>
              <a:rPr lang="en-IN" dirty="0"/>
              <a:t>OAuth doesn’t share password data but instead uses authorization tokens to prove an identity between consumers and service providers.</a:t>
            </a:r>
          </a:p>
          <a:p>
            <a:r>
              <a:rPr lang="en-IN" dirty="0"/>
              <a:t>The tokens are typically used short term, but some can grant recurring access.</a:t>
            </a:r>
          </a:p>
          <a:p>
            <a:r>
              <a:rPr lang="en-IN" dirty="0"/>
              <a:t>There are two versions of OAuth: </a:t>
            </a:r>
            <a:r>
              <a:rPr lang="en-IN" dirty="0">
                <a:hlinkClick r:id="rId3"/>
              </a:rPr>
              <a:t>OAuth 1.0a</a:t>
            </a:r>
            <a:r>
              <a:rPr lang="en-IN" dirty="0"/>
              <a:t> and </a:t>
            </a:r>
            <a:r>
              <a:rPr lang="en-IN" dirty="0">
                <a:hlinkClick r:id="rId4"/>
              </a:rPr>
              <a:t>OAuth 2.0</a:t>
            </a:r>
            <a:r>
              <a:rPr lang="en-IN" dirty="0"/>
              <a:t>. </a:t>
            </a:r>
          </a:p>
          <a:p>
            <a:endParaRPr lang="en-US" dirty="0"/>
          </a:p>
        </p:txBody>
      </p:sp>
    </p:spTree>
    <p:extLst>
      <p:ext uri="{BB962C8B-B14F-4D97-AF65-F5344CB8AC3E}">
        <p14:creationId xmlns:p14="http://schemas.microsoft.com/office/powerpoint/2010/main" val="397692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AB6A-E63B-7FE3-340F-0485D3E91A97}"/>
              </a:ext>
            </a:extLst>
          </p:cNvPr>
          <p:cNvSpPr>
            <a:spLocks noGrp="1"/>
          </p:cNvSpPr>
          <p:nvPr>
            <p:ph type="title"/>
          </p:nvPr>
        </p:nvSpPr>
        <p:spPr>
          <a:xfrm>
            <a:off x="581192" y="702157"/>
            <a:ext cx="11029616" cy="955194"/>
          </a:xfrm>
        </p:spPr>
        <p:txBody>
          <a:bodyPr/>
          <a:lstStyle/>
          <a:p>
            <a:r>
              <a:rPr lang="en-IN" b="1" dirty="0" err="1"/>
              <a:t>Oauth</a:t>
            </a:r>
            <a:r>
              <a:rPr lang="en-IN" b="1" dirty="0"/>
              <a:t> 1.0 Vs </a:t>
            </a:r>
            <a:r>
              <a:rPr lang="en-IN" b="1" dirty="0" err="1"/>
              <a:t>Oauth</a:t>
            </a:r>
            <a:r>
              <a:rPr lang="en-IN" b="1" dirty="0"/>
              <a:t> 2.0</a:t>
            </a:r>
            <a:br>
              <a:rPr lang="en-IN" b="1" dirty="0"/>
            </a:br>
            <a:endParaRPr lang="en-US" dirty="0"/>
          </a:p>
        </p:txBody>
      </p:sp>
      <p:sp>
        <p:nvSpPr>
          <p:cNvPr id="3" name="Content Placeholder 2">
            <a:extLst>
              <a:ext uri="{FF2B5EF4-FFF2-40B4-BE49-F238E27FC236}">
                <a16:creationId xmlns:a16="http://schemas.microsoft.com/office/drawing/2014/main" id="{51EE9F82-9BF2-2B96-5998-D798F9624FF2}"/>
              </a:ext>
            </a:extLst>
          </p:cNvPr>
          <p:cNvSpPr>
            <a:spLocks noGrp="1"/>
          </p:cNvSpPr>
          <p:nvPr>
            <p:ph idx="1"/>
          </p:nvPr>
        </p:nvSpPr>
        <p:spPr>
          <a:xfrm>
            <a:off x="581192" y="1343025"/>
            <a:ext cx="11029615" cy="4632325"/>
          </a:xfrm>
        </p:spPr>
        <p:txBody>
          <a:bodyPr/>
          <a:lstStyle/>
          <a:p>
            <a:r>
              <a:rPr lang="en-IN" dirty="0"/>
              <a:t>OAuth 2.0 is a completely rewritten framework of OAuth 1.0, and the 1.0 version is regarded as a protocol that uses different terminology and terms.</a:t>
            </a:r>
          </a:p>
          <a:p>
            <a:r>
              <a:rPr lang="en-IN" dirty="0"/>
              <a:t>The main difference in function is how both versions categorize duties and end-user experience.</a:t>
            </a:r>
          </a:p>
          <a:p>
            <a:r>
              <a:rPr lang="en-IN" dirty="0"/>
              <a:t>OAuth 1.0 has a consumer, service provider, and user, and it doesn’t explicitly separate the roles of the resource server and authorization server.</a:t>
            </a:r>
          </a:p>
          <a:p>
            <a:r>
              <a:rPr lang="en-IN" dirty="0"/>
              <a:t>On the other hand, OAuth 2.0 has a client, authorization server, resource server, and resource owner. That’s why these versions don’t have backward compatibility.</a:t>
            </a:r>
          </a:p>
          <a:p>
            <a:r>
              <a:rPr lang="en-IN" dirty="0"/>
              <a:t>OAuth 2.0 offers specific authorization flows for web applications, desktop applications, mobile phones, </a:t>
            </a:r>
            <a:r>
              <a:rPr lang="en-IN" dirty="0">
                <a:hlinkClick r:id="rId2"/>
              </a:rPr>
              <a:t>smart devices</a:t>
            </a:r>
            <a:r>
              <a:rPr lang="en-IN" dirty="0"/>
              <a:t>, and non-browser-based applications such as API-based services.</a:t>
            </a:r>
          </a:p>
          <a:p>
            <a:pPr marL="0" indent="0">
              <a:buNone/>
            </a:pPr>
            <a:endParaRPr lang="en-US" dirty="0"/>
          </a:p>
        </p:txBody>
      </p:sp>
    </p:spTree>
    <p:extLst>
      <p:ext uri="{BB962C8B-B14F-4D97-AF65-F5344CB8AC3E}">
        <p14:creationId xmlns:p14="http://schemas.microsoft.com/office/powerpoint/2010/main" val="142729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4954-B673-21CE-781E-6D1C3C6D7ED8}"/>
              </a:ext>
            </a:extLst>
          </p:cNvPr>
          <p:cNvSpPr>
            <a:spLocks noGrp="1"/>
          </p:cNvSpPr>
          <p:nvPr>
            <p:ph type="title"/>
          </p:nvPr>
        </p:nvSpPr>
        <p:spPr>
          <a:xfrm>
            <a:off x="581192" y="702157"/>
            <a:ext cx="11029616" cy="583718"/>
          </a:xfrm>
        </p:spPr>
        <p:txBody>
          <a:bodyPr/>
          <a:lstStyle/>
          <a:p>
            <a:r>
              <a:rPr lang="en-IN" b="1" dirty="0"/>
              <a:t>OAuth ROLES</a:t>
            </a:r>
            <a:endParaRPr lang="en-US" dirty="0"/>
          </a:p>
        </p:txBody>
      </p:sp>
      <p:sp>
        <p:nvSpPr>
          <p:cNvPr id="3" name="Content Placeholder 2">
            <a:extLst>
              <a:ext uri="{FF2B5EF4-FFF2-40B4-BE49-F238E27FC236}">
                <a16:creationId xmlns:a16="http://schemas.microsoft.com/office/drawing/2014/main" id="{A01410E5-A317-A8D2-DC2C-99887117CF9E}"/>
              </a:ext>
            </a:extLst>
          </p:cNvPr>
          <p:cNvSpPr>
            <a:spLocks noGrp="1"/>
          </p:cNvSpPr>
          <p:nvPr>
            <p:ph idx="1"/>
          </p:nvPr>
        </p:nvSpPr>
        <p:spPr>
          <a:xfrm>
            <a:off x="581192" y="1443038"/>
            <a:ext cx="11029615" cy="4532312"/>
          </a:xfrm>
        </p:spPr>
        <p:txBody>
          <a:bodyPr>
            <a:normAutofit/>
          </a:bodyPr>
          <a:lstStyle/>
          <a:p>
            <a:r>
              <a:rPr lang="en-IN" b="1" dirty="0"/>
              <a:t>1. Resource Owner </a:t>
            </a:r>
          </a:p>
          <a:p>
            <a:pPr marL="0" indent="0">
              <a:buNone/>
            </a:pPr>
            <a:r>
              <a:rPr lang="en-IN" dirty="0"/>
              <a:t>      The user, or the owner of the </a:t>
            </a:r>
            <a:r>
              <a:rPr lang="en-IN" dirty="0">
                <a:hlinkClick r:id="rId2"/>
              </a:rPr>
              <a:t>protected resources</a:t>
            </a:r>
            <a:r>
              <a:rPr lang="en-IN" dirty="0"/>
              <a:t> (e.g., credentials, account info, contact lists, </a:t>
            </a:r>
            <a:r>
              <a:rPr lang="en-IN" dirty="0">
                <a:hlinkClick r:id="rId3"/>
              </a:rPr>
              <a:t>sensitive data</a:t>
            </a:r>
            <a:r>
              <a:rPr lang="en-IN" dirty="0"/>
              <a:t>), </a:t>
            </a:r>
          </a:p>
          <a:p>
            <a:pPr marL="0" indent="0">
              <a:buNone/>
            </a:pPr>
            <a:r>
              <a:rPr lang="en-IN" dirty="0"/>
              <a:t>       and this entity has the power to grant an application access to their protected resources or credentials.</a:t>
            </a:r>
          </a:p>
          <a:p>
            <a:r>
              <a:rPr lang="en-IN" b="1" dirty="0"/>
              <a:t>2. Client</a:t>
            </a:r>
          </a:p>
          <a:p>
            <a:pPr marL="0" indent="0">
              <a:buNone/>
            </a:pPr>
            <a:r>
              <a:rPr lang="en-IN" dirty="0"/>
              <a:t>      The application that sends an access request to the resource owner’s protected resources. </a:t>
            </a:r>
          </a:p>
          <a:p>
            <a:pPr marL="0" indent="0">
              <a:buNone/>
            </a:pPr>
            <a:r>
              <a:rPr lang="en-IN" dirty="0"/>
              <a:t>      To attain access, the client attempts to obtain an access token from the authorization server. When requesting </a:t>
            </a:r>
          </a:p>
          <a:p>
            <a:pPr marL="0" indent="0">
              <a:buNone/>
            </a:pPr>
            <a:r>
              <a:rPr lang="en-IN" dirty="0"/>
              <a:t>        an access token, a client has to acquire its own credentials, a client ID, and a client secret from the </a:t>
            </a:r>
          </a:p>
          <a:p>
            <a:pPr marL="0" indent="0">
              <a:buNone/>
            </a:pPr>
            <a:r>
              <a:rPr lang="en-IN" dirty="0"/>
              <a:t>        authorization server for identification and authentication. </a:t>
            </a:r>
          </a:p>
          <a:p>
            <a:pPr marL="0" indent="0">
              <a:buNone/>
            </a:pPr>
            <a:r>
              <a:rPr lang="en-IN" dirty="0"/>
              <a:t>      The client can be a web application, mobile app, TV app, or other application.</a:t>
            </a:r>
          </a:p>
          <a:p>
            <a:endParaRPr lang="en-US" dirty="0"/>
          </a:p>
        </p:txBody>
      </p:sp>
    </p:spTree>
    <p:extLst>
      <p:ext uri="{BB962C8B-B14F-4D97-AF65-F5344CB8AC3E}">
        <p14:creationId xmlns:p14="http://schemas.microsoft.com/office/powerpoint/2010/main" val="177218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4679-74B2-7413-FAAC-5DD77E204103}"/>
              </a:ext>
            </a:extLst>
          </p:cNvPr>
          <p:cNvSpPr>
            <a:spLocks noGrp="1"/>
          </p:cNvSpPr>
          <p:nvPr>
            <p:ph type="title"/>
          </p:nvPr>
        </p:nvSpPr>
        <p:spPr>
          <a:xfrm>
            <a:off x="581192" y="702156"/>
            <a:ext cx="11029616" cy="783744"/>
          </a:xfrm>
        </p:spPr>
        <p:txBody>
          <a:bodyPr/>
          <a:lstStyle/>
          <a:p>
            <a:r>
              <a:rPr lang="en-IN" b="1" dirty="0"/>
              <a:t>OAuth ROLES</a:t>
            </a:r>
            <a:endParaRPr lang="en-US" dirty="0"/>
          </a:p>
        </p:txBody>
      </p:sp>
      <p:sp>
        <p:nvSpPr>
          <p:cNvPr id="3" name="Content Placeholder 2">
            <a:extLst>
              <a:ext uri="{FF2B5EF4-FFF2-40B4-BE49-F238E27FC236}">
                <a16:creationId xmlns:a16="http://schemas.microsoft.com/office/drawing/2014/main" id="{4671C6DF-9B7A-5BBC-B4DB-D135D7E12351}"/>
              </a:ext>
            </a:extLst>
          </p:cNvPr>
          <p:cNvSpPr>
            <a:spLocks noGrp="1"/>
          </p:cNvSpPr>
          <p:nvPr>
            <p:ph idx="1"/>
          </p:nvPr>
        </p:nvSpPr>
        <p:spPr>
          <a:xfrm>
            <a:off x="581192" y="1628775"/>
            <a:ext cx="11029615" cy="4346575"/>
          </a:xfrm>
        </p:spPr>
        <p:txBody>
          <a:bodyPr>
            <a:normAutofit/>
          </a:bodyPr>
          <a:lstStyle/>
          <a:p>
            <a:pPr>
              <a:buFont typeface="Wingdings" pitchFamily="2" charset="2"/>
              <a:buChar char="§"/>
            </a:pPr>
            <a:r>
              <a:rPr lang="en-IN" b="1" dirty="0"/>
              <a:t> 3. Authorization Server</a:t>
            </a:r>
          </a:p>
          <a:p>
            <a:pPr marL="0" indent="0">
              <a:buNone/>
            </a:pPr>
            <a:r>
              <a:rPr lang="en-IN" dirty="0"/>
              <a:t>       The Authorization server accepts credentials from the resource owner, checks to see if they’re authorized to access the resource.</a:t>
            </a:r>
          </a:p>
          <a:p>
            <a:pPr marL="0" indent="0">
              <a:buNone/>
            </a:pPr>
            <a:r>
              <a:rPr lang="en-IN" dirty="0"/>
              <a:t> After successful authentication, an authorization server gives away the tokens via the resource owner’s consent. </a:t>
            </a:r>
          </a:p>
          <a:p>
            <a:pPr marL="0" indent="0">
              <a:buNone/>
            </a:pPr>
            <a:r>
              <a:rPr lang="en-IN" dirty="0"/>
              <a:t>The authorization server has an authorization endpoint that manages the resource owner’s consent user and a token endpoint that deals with M2M (machine-to-machine communication).</a:t>
            </a:r>
          </a:p>
          <a:p>
            <a:r>
              <a:rPr lang="en-US" dirty="0"/>
              <a:t> </a:t>
            </a:r>
            <a:r>
              <a:rPr lang="en-IN" b="1" dirty="0"/>
              <a:t>4. Resource Server</a:t>
            </a:r>
          </a:p>
          <a:p>
            <a:pPr marL="0" indent="0">
              <a:buNone/>
            </a:pPr>
            <a:r>
              <a:rPr lang="en-IN" dirty="0"/>
              <a:t>       Also called the API server in OAuth 2.0, the Resource Server is the external server that a user integrates with. </a:t>
            </a:r>
          </a:p>
          <a:p>
            <a:pPr marL="0" indent="0">
              <a:buNone/>
            </a:pPr>
            <a:r>
              <a:rPr lang="en-IN" dirty="0"/>
              <a:t>       Hosts the protected user accounts  and safeguards the user’s credentials and resources.</a:t>
            </a:r>
          </a:p>
          <a:p>
            <a:pPr marL="0" indent="0">
              <a:buNone/>
            </a:pPr>
            <a:r>
              <a:rPr lang="en-IN" dirty="0"/>
              <a:t>       A client may request access from the resource server. The resource server is in charge of handling authenticated requests once the app receives an access token.</a:t>
            </a:r>
          </a:p>
          <a:p>
            <a:endParaRPr lang="en-US" dirty="0"/>
          </a:p>
        </p:txBody>
      </p:sp>
    </p:spTree>
    <p:extLst>
      <p:ext uri="{BB962C8B-B14F-4D97-AF65-F5344CB8AC3E}">
        <p14:creationId xmlns:p14="http://schemas.microsoft.com/office/powerpoint/2010/main" val="120451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A575-5E2E-2B72-BEB1-C869EFE4C938}"/>
              </a:ext>
            </a:extLst>
          </p:cNvPr>
          <p:cNvSpPr>
            <a:spLocks noGrp="1"/>
          </p:cNvSpPr>
          <p:nvPr>
            <p:ph type="title"/>
          </p:nvPr>
        </p:nvSpPr>
        <p:spPr>
          <a:xfrm>
            <a:off x="581192" y="702156"/>
            <a:ext cx="11029616" cy="540857"/>
          </a:xfrm>
        </p:spPr>
        <p:txBody>
          <a:bodyPr/>
          <a:lstStyle/>
          <a:p>
            <a:r>
              <a:rPr lang="en-US" dirty="0"/>
              <a:t>How 0AUTH works</a:t>
            </a:r>
          </a:p>
        </p:txBody>
      </p:sp>
      <p:sp>
        <p:nvSpPr>
          <p:cNvPr id="3" name="Content Placeholder 2">
            <a:extLst>
              <a:ext uri="{FF2B5EF4-FFF2-40B4-BE49-F238E27FC236}">
                <a16:creationId xmlns:a16="http://schemas.microsoft.com/office/drawing/2014/main" id="{A5923421-DC3B-370F-ADB2-3A4787117DD2}"/>
              </a:ext>
            </a:extLst>
          </p:cNvPr>
          <p:cNvSpPr>
            <a:spLocks noGrp="1"/>
          </p:cNvSpPr>
          <p:nvPr>
            <p:ph idx="1"/>
          </p:nvPr>
        </p:nvSpPr>
        <p:spPr>
          <a:xfrm>
            <a:off x="581192" y="1414463"/>
            <a:ext cx="11029615" cy="4560887"/>
          </a:xfrm>
        </p:spPr>
        <p:txBody>
          <a:bodyPr/>
          <a:lstStyle/>
          <a:p>
            <a:pPr>
              <a:buFont typeface="+mj-lt"/>
              <a:buAutoNum type="arabicPeriod"/>
            </a:pPr>
            <a:r>
              <a:rPr lang="en-IN" dirty="0"/>
              <a:t>The Client requests authorization (authorization request) from the Authorization server, supplying the client id and secret to as identification; it also provides the scopes and an endpoint URI (redirect URI) to send the Access Token or the Authorization Code to.</a:t>
            </a:r>
          </a:p>
          <a:p>
            <a:pPr>
              <a:buFont typeface="+mj-lt"/>
              <a:buAutoNum type="arabicPeriod"/>
            </a:pPr>
            <a:r>
              <a:rPr lang="en-IN" dirty="0"/>
              <a:t>The Authorization server authenticates the Client and verifies that the requested scopes are permitted.</a:t>
            </a:r>
          </a:p>
          <a:p>
            <a:pPr>
              <a:buFont typeface="+mj-lt"/>
              <a:buAutoNum type="arabicPeriod"/>
            </a:pPr>
            <a:r>
              <a:rPr lang="en-IN" dirty="0"/>
              <a:t>The Resource owner interacts with the Authorization server to grant access.</a:t>
            </a:r>
          </a:p>
          <a:p>
            <a:pPr>
              <a:buFont typeface="+mj-lt"/>
              <a:buAutoNum type="arabicPeriod"/>
            </a:pPr>
            <a:r>
              <a:rPr lang="en-IN" dirty="0"/>
              <a:t>The Authorization server redirects back to the Client with either an Authorization Code or Access Token, depending on the grant type, as it will be explained in the next section. A Refresh Token may also be returned.</a:t>
            </a:r>
          </a:p>
          <a:p>
            <a:pPr>
              <a:buFont typeface="+mj-lt"/>
              <a:buAutoNum type="arabicPeriod"/>
            </a:pPr>
            <a:r>
              <a:rPr lang="en-IN" dirty="0"/>
              <a:t>With the Access Token, the Client requests access to the resource from the Resource server.</a:t>
            </a:r>
          </a:p>
          <a:p>
            <a:endParaRPr lang="en-US" dirty="0"/>
          </a:p>
        </p:txBody>
      </p:sp>
    </p:spTree>
    <p:extLst>
      <p:ext uri="{BB962C8B-B14F-4D97-AF65-F5344CB8AC3E}">
        <p14:creationId xmlns:p14="http://schemas.microsoft.com/office/powerpoint/2010/main" val="158585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781CE0-24C4-7C19-7C1C-447A63AB187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8386822-B36B-EEC1-4A85-D57BE7F72B91}"/>
              </a:ext>
            </a:extLst>
          </p:cNvPr>
          <p:cNvPicPr>
            <a:picLocks noChangeAspect="1"/>
          </p:cNvPicPr>
          <p:nvPr/>
        </p:nvPicPr>
        <p:blipFill>
          <a:blip r:embed="rId2"/>
          <a:stretch>
            <a:fillRect/>
          </a:stretch>
        </p:blipFill>
        <p:spPr>
          <a:xfrm>
            <a:off x="2209800" y="1459760"/>
            <a:ext cx="7772400" cy="3938480"/>
          </a:xfrm>
          <a:prstGeom prst="rect">
            <a:avLst/>
          </a:prstGeom>
        </p:spPr>
      </p:pic>
    </p:spTree>
    <p:extLst>
      <p:ext uri="{BB962C8B-B14F-4D97-AF65-F5344CB8AC3E}">
        <p14:creationId xmlns:p14="http://schemas.microsoft.com/office/powerpoint/2010/main" val="277475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E756-8419-2FFE-0F7B-CCAE8D0A34C3}"/>
              </a:ext>
            </a:extLst>
          </p:cNvPr>
          <p:cNvSpPr>
            <a:spLocks noGrp="1"/>
          </p:cNvSpPr>
          <p:nvPr>
            <p:ph type="title"/>
          </p:nvPr>
        </p:nvSpPr>
        <p:spPr>
          <a:xfrm>
            <a:off x="581192" y="702156"/>
            <a:ext cx="11029616" cy="1112357"/>
          </a:xfrm>
        </p:spPr>
        <p:txBody>
          <a:bodyPr/>
          <a:lstStyle/>
          <a:p>
            <a:r>
              <a:rPr lang="en-IN" b="1" dirty="0"/>
              <a:t>Application Registration</a:t>
            </a:r>
            <a:br>
              <a:rPr lang="en-IN" b="1" dirty="0"/>
            </a:br>
            <a:endParaRPr lang="en-US" dirty="0"/>
          </a:p>
        </p:txBody>
      </p:sp>
      <p:sp>
        <p:nvSpPr>
          <p:cNvPr id="3" name="Content Placeholder 2">
            <a:extLst>
              <a:ext uri="{FF2B5EF4-FFF2-40B4-BE49-F238E27FC236}">
                <a16:creationId xmlns:a16="http://schemas.microsoft.com/office/drawing/2014/main" id="{1DE83938-3A32-B226-1ABF-2980809D1F23}"/>
              </a:ext>
            </a:extLst>
          </p:cNvPr>
          <p:cNvSpPr>
            <a:spLocks noGrp="1"/>
          </p:cNvSpPr>
          <p:nvPr>
            <p:ph idx="1"/>
          </p:nvPr>
        </p:nvSpPr>
        <p:spPr>
          <a:xfrm>
            <a:off x="581192" y="1814513"/>
            <a:ext cx="11029615" cy="4160837"/>
          </a:xfrm>
        </p:spPr>
        <p:txBody>
          <a:bodyPr/>
          <a:lstStyle/>
          <a:p>
            <a:r>
              <a:rPr lang="en-IN" dirty="0"/>
              <a:t>Before using OAuth with your application, you must register your application with the service. This is done through a registration form in the </a:t>
            </a:r>
            <a:r>
              <a:rPr lang="en-IN" b="1" dirty="0"/>
              <a:t>developer</a:t>
            </a:r>
            <a:r>
              <a:rPr lang="en-IN" dirty="0"/>
              <a:t> or </a:t>
            </a:r>
            <a:r>
              <a:rPr lang="en-IN" b="1" dirty="0"/>
              <a:t>API</a:t>
            </a:r>
            <a:r>
              <a:rPr lang="en-IN" dirty="0"/>
              <a:t> portion of the service’s website, where you will provide the following information (and probably details about your application):</a:t>
            </a:r>
          </a:p>
          <a:p>
            <a:pPr>
              <a:buFont typeface="Arial" panose="020B0604020202020204" pitchFamily="34" charset="0"/>
              <a:buChar char="•"/>
            </a:pPr>
            <a:r>
              <a:rPr lang="en-IN" dirty="0"/>
              <a:t>Application Name</a:t>
            </a:r>
          </a:p>
          <a:p>
            <a:pPr>
              <a:buFont typeface="Arial" panose="020B0604020202020204" pitchFamily="34" charset="0"/>
              <a:buChar char="•"/>
            </a:pPr>
            <a:r>
              <a:rPr lang="en-IN" dirty="0"/>
              <a:t>Application Website</a:t>
            </a:r>
          </a:p>
          <a:p>
            <a:pPr>
              <a:buFont typeface="Arial" panose="020B0604020202020204" pitchFamily="34" charset="0"/>
              <a:buChar char="•"/>
            </a:pPr>
            <a:r>
              <a:rPr lang="en-IN" dirty="0"/>
              <a:t>Redirect URI or </a:t>
            </a:r>
            <a:r>
              <a:rPr lang="en-IN" dirty="0" err="1"/>
              <a:t>Callback</a:t>
            </a:r>
            <a:r>
              <a:rPr lang="en-IN" dirty="0"/>
              <a:t> URL</a:t>
            </a:r>
          </a:p>
          <a:p>
            <a:r>
              <a:rPr lang="en-IN" dirty="0"/>
              <a:t>The redirect URI is where the service will redirect the user after they authorize (or deny) your application, and therefore the part of your application that will handle authorization codes or access tokens.</a:t>
            </a:r>
          </a:p>
          <a:p>
            <a:endParaRPr lang="en-US" dirty="0"/>
          </a:p>
        </p:txBody>
      </p:sp>
    </p:spTree>
    <p:extLst>
      <p:ext uri="{BB962C8B-B14F-4D97-AF65-F5344CB8AC3E}">
        <p14:creationId xmlns:p14="http://schemas.microsoft.com/office/powerpoint/2010/main" val="61519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95D8-3BD9-CC9A-C71D-ECD2374A47DB}"/>
              </a:ext>
            </a:extLst>
          </p:cNvPr>
          <p:cNvSpPr>
            <a:spLocks noGrp="1"/>
          </p:cNvSpPr>
          <p:nvPr>
            <p:ph type="title"/>
          </p:nvPr>
        </p:nvSpPr>
        <p:spPr>
          <a:xfrm>
            <a:off x="581192" y="702155"/>
            <a:ext cx="11029616" cy="1212369"/>
          </a:xfrm>
        </p:spPr>
        <p:txBody>
          <a:bodyPr/>
          <a:lstStyle/>
          <a:p>
            <a:r>
              <a:rPr lang="en-IN" b="1" dirty="0"/>
              <a:t>Client ID and Client Secret</a:t>
            </a:r>
            <a:br>
              <a:rPr lang="en-IN" b="1" dirty="0"/>
            </a:br>
            <a:endParaRPr lang="en-US" dirty="0"/>
          </a:p>
        </p:txBody>
      </p:sp>
      <p:sp>
        <p:nvSpPr>
          <p:cNvPr id="3" name="Content Placeholder 2">
            <a:extLst>
              <a:ext uri="{FF2B5EF4-FFF2-40B4-BE49-F238E27FC236}">
                <a16:creationId xmlns:a16="http://schemas.microsoft.com/office/drawing/2014/main" id="{46CD343B-D7A7-9101-CECC-C195B750CDDA}"/>
              </a:ext>
            </a:extLst>
          </p:cNvPr>
          <p:cNvSpPr>
            <a:spLocks noGrp="1"/>
          </p:cNvSpPr>
          <p:nvPr>
            <p:ph idx="1"/>
          </p:nvPr>
        </p:nvSpPr>
        <p:spPr>
          <a:xfrm>
            <a:off x="581192" y="1914524"/>
            <a:ext cx="11029615" cy="4060826"/>
          </a:xfrm>
        </p:spPr>
        <p:txBody>
          <a:bodyPr/>
          <a:lstStyle/>
          <a:p>
            <a:r>
              <a:rPr lang="en-IN" dirty="0"/>
              <a:t>Once your application is registered, the service will issue </a:t>
            </a:r>
            <a:r>
              <a:rPr lang="en-IN" i="1" dirty="0"/>
              <a:t>client credentials</a:t>
            </a:r>
            <a:r>
              <a:rPr lang="en-IN" dirty="0"/>
              <a:t> in the form of a </a:t>
            </a:r>
            <a:r>
              <a:rPr lang="en-IN" i="1" dirty="0"/>
              <a:t>client identifier</a:t>
            </a:r>
            <a:r>
              <a:rPr lang="en-IN" dirty="0"/>
              <a:t> and a </a:t>
            </a:r>
            <a:r>
              <a:rPr lang="en-IN" i="1" dirty="0"/>
              <a:t>client secret</a:t>
            </a:r>
            <a:r>
              <a:rPr lang="en-IN" dirty="0"/>
              <a:t>. </a:t>
            </a:r>
            <a:br>
              <a:rPr lang="en-IN" dirty="0"/>
            </a:br>
            <a:br>
              <a:rPr lang="en-IN" dirty="0"/>
            </a:br>
            <a:r>
              <a:rPr lang="en-IN" dirty="0"/>
              <a:t>The Client ID is a publicly exposed string that is used by the service API to identify the application, and is also used to build authorization URLs that are presented to users. </a:t>
            </a:r>
            <a:br>
              <a:rPr lang="en-IN" dirty="0"/>
            </a:br>
            <a:br>
              <a:rPr lang="en-IN" dirty="0"/>
            </a:br>
            <a:r>
              <a:rPr lang="en-IN" dirty="0"/>
              <a:t>The Client Secret is used to authenticate the identity of the application to the service API when the application requests to access a user’s account, and must be kept private between the application and the API.</a:t>
            </a:r>
            <a:endParaRPr lang="en-US" dirty="0"/>
          </a:p>
        </p:txBody>
      </p:sp>
    </p:spTree>
    <p:extLst>
      <p:ext uri="{BB962C8B-B14F-4D97-AF65-F5344CB8AC3E}">
        <p14:creationId xmlns:p14="http://schemas.microsoft.com/office/powerpoint/2010/main" val="5626956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11454</TotalTime>
  <Words>2233</Words>
  <Application>Microsoft Macintosh PowerPoint</Application>
  <PresentationFormat>Widescreen</PresentationFormat>
  <Paragraphs>105</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Franklin Gothic Book</vt:lpstr>
      <vt:lpstr>Franklin Gothic Demi</vt:lpstr>
      <vt:lpstr>Gill Sans MT</vt:lpstr>
      <vt:lpstr>Wingdings</vt:lpstr>
      <vt:lpstr>Wingdings 2</vt:lpstr>
      <vt:lpstr>DividendVTI</vt:lpstr>
      <vt:lpstr>OAUTH2</vt:lpstr>
      <vt:lpstr>What is OAUTH 2</vt:lpstr>
      <vt:lpstr>Oauth 1.0 Vs Oauth 2.0 </vt:lpstr>
      <vt:lpstr>OAuth ROLES</vt:lpstr>
      <vt:lpstr>OAuth ROLES</vt:lpstr>
      <vt:lpstr>How 0AUTH works</vt:lpstr>
      <vt:lpstr>PowerPoint Presentation</vt:lpstr>
      <vt:lpstr>Application Registration </vt:lpstr>
      <vt:lpstr>Client ID and Client Secret </vt:lpstr>
      <vt:lpstr>GRANT TYPES</vt:lpstr>
      <vt:lpstr>GRANT TYPES</vt:lpstr>
      <vt:lpstr>Authorization Code grant</vt:lpstr>
      <vt:lpstr>Client Credentials GRANT</vt:lpstr>
      <vt:lpstr>Device Code GRANT</vt:lpstr>
      <vt:lpstr>AOUTH Tokens</vt:lpstr>
      <vt:lpstr>AOUTH TOKENS</vt:lpstr>
      <vt:lpstr>Pros</vt:lpstr>
      <vt:lpstr>CONS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115</cp:revision>
  <dcterms:created xsi:type="dcterms:W3CDTF">2023-01-13T10:10:15Z</dcterms:created>
  <dcterms:modified xsi:type="dcterms:W3CDTF">2023-02-18T09:13:46Z</dcterms:modified>
</cp:coreProperties>
</file>