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0"/>
  </p:notesMasterIdLst>
  <p:sldIdLst>
    <p:sldId id="256" r:id="rId2"/>
    <p:sldId id="257" r:id="rId3"/>
    <p:sldId id="283" r:id="rId4"/>
    <p:sldId id="258" r:id="rId5"/>
    <p:sldId id="259" r:id="rId6"/>
    <p:sldId id="260" r:id="rId7"/>
    <p:sldId id="261" r:id="rId8"/>
    <p:sldId id="262" r:id="rId9"/>
    <p:sldId id="264" r:id="rId10"/>
    <p:sldId id="265" r:id="rId11"/>
    <p:sldId id="267" r:id="rId12"/>
    <p:sldId id="268" r:id="rId13"/>
    <p:sldId id="269" r:id="rId14"/>
    <p:sldId id="263"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5"/>
    <p:restoredTop sz="75077"/>
  </p:normalViewPr>
  <p:slideViewPr>
    <p:cSldViewPr snapToGrid="0">
      <p:cViewPr varScale="1">
        <p:scale>
          <a:sx n="82" d="100"/>
          <a:sy n="82" d="100"/>
        </p:scale>
        <p:origin x="1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BC9A-2CD7-D145-99AD-8B63C777FEA2}" type="datetimeFigureOut">
              <a:rPr lang="en-US" smtClean="0"/>
              <a:t>3/24/23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9AA5-8506-D34E-8501-2EB8C03AE650}" type="slidenum">
              <a:rPr lang="en-US" smtClean="0"/>
              <a:t>‹#›</a:t>
            </a:fld>
            <a:endParaRPr lang="en-US"/>
          </a:p>
        </p:txBody>
      </p:sp>
    </p:spTree>
    <p:extLst>
      <p:ext uri="{BB962C8B-B14F-4D97-AF65-F5344CB8AC3E}">
        <p14:creationId xmlns:p14="http://schemas.microsoft.com/office/powerpoint/2010/main" val="3439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a:t>
            </a:fld>
            <a:endParaRPr lang="en-US"/>
          </a:p>
        </p:txBody>
      </p:sp>
    </p:spTree>
    <p:extLst>
      <p:ext uri="{BB962C8B-B14F-4D97-AF65-F5344CB8AC3E}">
        <p14:creationId xmlns:p14="http://schemas.microsoft.com/office/powerpoint/2010/main" val="231327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8</a:t>
            </a:fld>
            <a:endParaRPr lang="en-US"/>
          </a:p>
        </p:txBody>
      </p:sp>
    </p:spTree>
    <p:extLst>
      <p:ext uri="{BB962C8B-B14F-4D97-AF65-F5344CB8AC3E}">
        <p14:creationId xmlns:p14="http://schemas.microsoft.com/office/powerpoint/2010/main" val="192021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18</a:t>
            </a:fld>
            <a:endParaRPr lang="en-US"/>
          </a:p>
        </p:txBody>
      </p:sp>
    </p:spTree>
    <p:extLst>
      <p:ext uri="{BB962C8B-B14F-4D97-AF65-F5344CB8AC3E}">
        <p14:creationId xmlns:p14="http://schemas.microsoft.com/office/powerpoint/2010/main" val="168596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21</a:t>
            </a:fld>
            <a:endParaRPr lang="en-US"/>
          </a:p>
        </p:txBody>
      </p:sp>
    </p:spTree>
    <p:extLst>
      <p:ext uri="{BB962C8B-B14F-4D97-AF65-F5344CB8AC3E}">
        <p14:creationId xmlns:p14="http://schemas.microsoft.com/office/powerpoint/2010/main" val="194232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06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6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2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8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5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6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36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5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2102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mcached.org/" TargetMode="External"/><Relationship Id="rId2" Type="http://schemas.openxmlformats.org/officeDocument/2006/relationships/hyperlink" Target="https://redis.io/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archive/redis/releas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1" name="Rectangle 7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2E7A7-9A20-F528-95D3-7A607E095E97}"/>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     CACHING</a:t>
            </a:r>
          </a:p>
        </p:txBody>
      </p:sp>
      <p:sp>
        <p:nvSpPr>
          <p:cNvPr id="3" name="Subtitle 2">
            <a:extLst>
              <a:ext uri="{FF2B5EF4-FFF2-40B4-BE49-F238E27FC236}">
                <a16:creationId xmlns:a16="http://schemas.microsoft.com/office/drawing/2014/main" id="{880F5F2E-80F5-8BE6-88F2-0665D995C465}"/>
              </a:ext>
            </a:extLst>
          </p:cNvPr>
          <p:cNvSpPr>
            <a:spLocks noGrp="1"/>
          </p:cNvSpPr>
          <p:nvPr>
            <p:ph type="subTitle" idx="1"/>
          </p:nvPr>
        </p:nvSpPr>
        <p:spPr>
          <a:xfrm>
            <a:off x="8109236" y="4739780"/>
            <a:ext cx="3511233" cy="1147054"/>
          </a:xfrm>
        </p:spPr>
        <p:txBody>
          <a:bodyPr anchor="t">
            <a:normAutofit/>
          </a:bodyPr>
          <a:lstStyle/>
          <a:p>
            <a:endParaRPr lang="en-US" sz="2000"/>
          </a:p>
        </p:txBody>
      </p:sp>
      <p:pic>
        <p:nvPicPr>
          <p:cNvPr id="4" name="Picture 3">
            <a:extLst>
              <a:ext uri="{FF2B5EF4-FFF2-40B4-BE49-F238E27FC236}">
                <a16:creationId xmlns:a16="http://schemas.microsoft.com/office/drawing/2014/main" id="{9062928F-9AF4-81DC-08D5-937E3276E20B}"/>
              </a:ext>
            </a:extLst>
          </p:cNvPr>
          <p:cNvPicPr>
            <a:picLocks noChangeAspect="1"/>
          </p:cNvPicPr>
          <p:nvPr/>
        </p:nvPicPr>
        <p:blipFill rotWithShape="1">
          <a:blip r:embed="rId3"/>
          <a:srcRect r="29383" b="1"/>
          <a:stretch/>
        </p:blipFill>
        <p:spPr>
          <a:xfrm>
            <a:off x="20" y="10"/>
            <a:ext cx="7537685" cy="6857990"/>
          </a:xfrm>
          <a:prstGeom prst="rect">
            <a:avLst/>
          </a:prstGeom>
        </p:spPr>
      </p:pic>
      <p:sp>
        <p:nvSpPr>
          <p:cNvPr id="73" name="Rectangle 7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80898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D7CB9-2693-8423-A60C-E044E0B5331E}"/>
              </a:ext>
            </a:extLst>
          </p:cNvPr>
          <p:cNvSpPr>
            <a:spLocks noGrp="1"/>
          </p:cNvSpPr>
          <p:nvPr>
            <p:ph type="title"/>
          </p:nvPr>
        </p:nvSpPr>
        <p:spPr>
          <a:xfrm>
            <a:off x="581192" y="702156"/>
            <a:ext cx="11029616" cy="1065385"/>
          </a:xfrm>
        </p:spPr>
        <p:txBody>
          <a:bodyPr>
            <a:normAutofit fontScale="90000"/>
          </a:bodyPr>
          <a:lstStyle/>
          <a:p>
            <a:br>
              <a:rPr lang="en-IN" b="1" dirty="0">
                <a:effectLst/>
              </a:rPr>
            </a:br>
            <a:r>
              <a:rPr lang="en-IN" b="1" dirty="0">
                <a:effectLst/>
              </a:rPr>
              <a:t>Write-around</a:t>
            </a:r>
            <a:br>
              <a:rPr lang="en-IN" b="1" dirty="0">
                <a:effectLst/>
              </a:rPr>
            </a:br>
            <a:endParaRPr lang="en-US" dirty="0"/>
          </a:p>
        </p:txBody>
      </p:sp>
      <p:sp>
        <p:nvSpPr>
          <p:cNvPr id="13" name="Rectangle 1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521135C-E3E2-B538-6FC6-769EAD6DD856}"/>
              </a:ext>
            </a:extLst>
          </p:cNvPr>
          <p:cNvSpPr>
            <a:spLocks noGrp="1"/>
          </p:cNvSpPr>
          <p:nvPr>
            <p:ph idx="1"/>
          </p:nvPr>
        </p:nvSpPr>
        <p:spPr>
          <a:xfrm>
            <a:off x="5982347" y="2180496"/>
            <a:ext cx="5628460" cy="4045683"/>
          </a:xfrm>
        </p:spPr>
        <p:txBody>
          <a:bodyPr>
            <a:normAutofit/>
          </a:bodyPr>
          <a:lstStyle/>
          <a:p>
            <a:r>
              <a:rPr lang="en-IN" dirty="0"/>
              <a:t>Data is always written to DB</a:t>
            </a:r>
          </a:p>
          <a:p>
            <a:r>
              <a:rPr lang="en-IN" dirty="0"/>
              <a:t>Data read is from cache – If cache miss, application will read to the database and then update the cache for next time</a:t>
            </a:r>
          </a:p>
          <a:p>
            <a:r>
              <a:rPr lang="en-IN" dirty="0"/>
              <a:t>Combined with either a cache-aside or a read-through.</a:t>
            </a:r>
          </a:p>
          <a:p>
            <a:endParaRPr lang="en-IN" dirty="0"/>
          </a:p>
        </p:txBody>
      </p:sp>
      <p:pic>
        <p:nvPicPr>
          <p:cNvPr id="4" name="Picture 3">
            <a:extLst>
              <a:ext uri="{FF2B5EF4-FFF2-40B4-BE49-F238E27FC236}">
                <a16:creationId xmlns:a16="http://schemas.microsoft.com/office/drawing/2014/main" id="{6ACDF1D3-935A-955E-D8C6-EA3993C26AA0}"/>
              </a:ext>
            </a:extLst>
          </p:cNvPr>
          <p:cNvPicPr>
            <a:picLocks noChangeAspect="1"/>
          </p:cNvPicPr>
          <p:nvPr/>
        </p:nvPicPr>
        <p:blipFill>
          <a:blip r:embed="rId2"/>
          <a:stretch>
            <a:fillRect/>
          </a:stretch>
        </p:blipFill>
        <p:spPr>
          <a:xfrm>
            <a:off x="446533" y="2296153"/>
            <a:ext cx="5404639" cy="3859691"/>
          </a:xfrm>
          <a:prstGeom prst="rect">
            <a:avLst/>
          </a:prstGeom>
        </p:spPr>
      </p:pic>
    </p:spTree>
    <p:extLst>
      <p:ext uri="{BB962C8B-B14F-4D97-AF65-F5344CB8AC3E}">
        <p14:creationId xmlns:p14="http://schemas.microsoft.com/office/powerpoint/2010/main" val="272369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EABC-4000-9D6B-6E46-F33DE53B766A}"/>
              </a:ext>
            </a:extLst>
          </p:cNvPr>
          <p:cNvSpPr>
            <a:spLocks noGrp="1"/>
          </p:cNvSpPr>
          <p:nvPr>
            <p:ph type="title"/>
          </p:nvPr>
        </p:nvSpPr>
        <p:spPr>
          <a:xfrm>
            <a:off x="581192" y="702156"/>
            <a:ext cx="11029616" cy="708190"/>
          </a:xfrm>
        </p:spPr>
        <p:txBody>
          <a:bodyPr/>
          <a:lstStyle/>
          <a:p>
            <a:r>
              <a:rPr lang="en-IN" dirty="0"/>
              <a:t>types of caches</a:t>
            </a:r>
            <a:endParaRPr lang="en-US" dirty="0"/>
          </a:p>
        </p:txBody>
      </p:sp>
      <p:sp>
        <p:nvSpPr>
          <p:cNvPr id="3" name="Content Placeholder 2">
            <a:extLst>
              <a:ext uri="{FF2B5EF4-FFF2-40B4-BE49-F238E27FC236}">
                <a16:creationId xmlns:a16="http://schemas.microsoft.com/office/drawing/2014/main" id="{1B7DE51D-D14F-F126-C625-6D0C1F26D68A}"/>
              </a:ext>
            </a:extLst>
          </p:cNvPr>
          <p:cNvSpPr>
            <a:spLocks noGrp="1"/>
          </p:cNvSpPr>
          <p:nvPr>
            <p:ph idx="1"/>
          </p:nvPr>
        </p:nvSpPr>
        <p:spPr>
          <a:xfrm>
            <a:off x="581192" y="1627322"/>
            <a:ext cx="11029615" cy="4348028"/>
          </a:xfrm>
        </p:spPr>
        <p:txBody>
          <a:bodyPr/>
          <a:lstStyle/>
          <a:p>
            <a:r>
              <a:rPr lang="en-IN" dirty="0"/>
              <a:t>Cache itself can live in several areas, including in your database, in the application, or as a standalone layer</a:t>
            </a:r>
            <a:br>
              <a:rPr lang="en-IN" dirty="0"/>
            </a:br>
            <a:endParaRPr lang="en-IN" dirty="0"/>
          </a:p>
          <a:p>
            <a:r>
              <a:rPr lang="en-IN" dirty="0"/>
              <a:t>Types of caches</a:t>
            </a:r>
          </a:p>
          <a:p>
            <a:pPr marL="0" indent="0">
              <a:buNone/>
            </a:pPr>
            <a:r>
              <a:rPr lang="en-US" dirty="0"/>
              <a:t>      -- </a:t>
            </a:r>
            <a:r>
              <a:rPr lang="en-US" b="1" dirty="0"/>
              <a:t>Database-integrated caches </a:t>
            </a:r>
            <a:r>
              <a:rPr lang="en-US" dirty="0"/>
              <a:t>- </a:t>
            </a:r>
            <a:r>
              <a:rPr lang="en-IN" dirty="0"/>
              <a:t>cache that is managed within the database engine and has built-in write-through capabilities. The database updates its cache automatically when the underlying data changes</a:t>
            </a:r>
          </a:p>
          <a:p>
            <a:pPr marL="0" indent="0">
              <a:buNone/>
            </a:pPr>
            <a:r>
              <a:rPr lang="en-IN" dirty="0"/>
              <a:t>     -- </a:t>
            </a:r>
            <a:r>
              <a:rPr lang="en-IN" b="1" dirty="0"/>
              <a:t>Local caches </a:t>
            </a:r>
            <a:r>
              <a:rPr lang="en-IN" dirty="0"/>
              <a:t>- frequently-used data is stored within your application – Data retrieval is faster. But with multiple application servers, coordinating the values across them becomes a major challenge if each server has its own cache </a:t>
            </a:r>
          </a:p>
          <a:p>
            <a:pPr marL="0" indent="0">
              <a:buNone/>
            </a:pPr>
            <a:r>
              <a:rPr lang="en-IN" b="1" dirty="0"/>
              <a:t>    -- Remote caches  - </a:t>
            </a:r>
            <a:r>
              <a:rPr lang="en-IN" dirty="0"/>
              <a:t>dedicated servers and are typically built on key/value NoSQL stores, such as </a:t>
            </a:r>
            <a:r>
              <a:rPr lang="en-IN" u="sng" dirty="0">
                <a:hlinkClick r:id="rId2"/>
              </a:rPr>
              <a:t>Redis</a:t>
            </a:r>
            <a:r>
              <a:rPr lang="en-IN" dirty="0"/>
              <a:t> and </a:t>
            </a:r>
            <a:r>
              <a:rPr lang="en-IN" u="sng" dirty="0">
                <a:hlinkClick r:id="rId3"/>
              </a:rPr>
              <a:t>Memcached</a:t>
            </a:r>
            <a:r>
              <a:rPr lang="en-IN" dirty="0"/>
              <a:t>. With remote caches, the orchestration between caching the data and managing the validity of the data is managed by your applications and/or processes that use it. The cache itself is not directly connected to the database but is used adjacently to it. </a:t>
            </a:r>
            <a:endParaRPr lang="en-IN"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8606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788A-87F7-723E-9293-27F05AC886B8}"/>
              </a:ext>
            </a:extLst>
          </p:cNvPr>
          <p:cNvSpPr>
            <a:spLocks noGrp="1"/>
          </p:cNvSpPr>
          <p:nvPr>
            <p:ph type="title"/>
          </p:nvPr>
        </p:nvSpPr>
        <p:spPr>
          <a:xfrm>
            <a:off x="581192" y="702157"/>
            <a:ext cx="11029616" cy="816678"/>
          </a:xfrm>
        </p:spPr>
        <p:txBody>
          <a:bodyPr/>
          <a:lstStyle/>
          <a:p>
            <a:r>
              <a:rPr lang="en-US" dirty="0"/>
              <a:t>CACHE validity</a:t>
            </a:r>
          </a:p>
        </p:txBody>
      </p:sp>
      <p:sp>
        <p:nvSpPr>
          <p:cNvPr id="3" name="Content Placeholder 2">
            <a:extLst>
              <a:ext uri="{FF2B5EF4-FFF2-40B4-BE49-F238E27FC236}">
                <a16:creationId xmlns:a16="http://schemas.microsoft.com/office/drawing/2014/main" id="{36E10C07-5C55-5830-1394-80A6B418AF3A}"/>
              </a:ext>
            </a:extLst>
          </p:cNvPr>
          <p:cNvSpPr>
            <a:spLocks noGrp="1"/>
          </p:cNvSpPr>
          <p:nvPr>
            <p:ph idx="1"/>
          </p:nvPr>
        </p:nvSpPr>
        <p:spPr>
          <a:xfrm>
            <a:off x="581192" y="1673817"/>
            <a:ext cx="11029615" cy="4301533"/>
          </a:xfrm>
        </p:spPr>
        <p:txBody>
          <a:bodyPr/>
          <a:lstStyle/>
          <a:p>
            <a:r>
              <a:rPr lang="en-IN" dirty="0"/>
              <a:t>Freshness of your cached data can be controlled by applying a time to live (TTL) or </a:t>
            </a:r>
            <a:r>
              <a:rPr lang="en-IN" i="1" dirty="0"/>
              <a:t>expiration</a:t>
            </a:r>
            <a:r>
              <a:rPr lang="en-IN" dirty="0"/>
              <a:t> to your cached keys</a:t>
            </a:r>
          </a:p>
          <a:p>
            <a:r>
              <a:rPr lang="en-IN" dirty="0"/>
              <a:t>After the set time has passed, the key is deleted from the cache</a:t>
            </a:r>
          </a:p>
          <a:p>
            <a:r>
              <a:rPr lang="en-IN" dirty="0"/>
              <a:t>Make sense to keep static or reference data (that is, data that is seldom updated) valid for longer periods of time with write-throughs to the cache when the underlying data gets updated. </a:t>
            </a:r>
          </a:p>
          <a:p>
            <a:r>
              <a:rPr lang="en-IN" dirty="0"/>
              <a:t>With dynamic data that changes often, you might want to apply lower TTLs that expire the data at a rate of change that matches that of the primary database. This lowers the risk of returning outdated data while still providing a buffer to offload database requests. </a:t>
            </a:r>
          </a:p>
          <a:p>
            <a:r>
              <a:rPr lang="en-IN" dirty="0"/>
              <a:t>Appropriately applying TTLs to your cached keys can result in a huge performance boost and an overall better user experience with your application</a:t>
            </a:r>
          </a:p>
          <a:p>
            <a:r>
              <a:rPr lang="en-IN" dirty="0"/>
              <a:t>Another best practice when applying TTLs to your cache keys is to add some time jitter to your TTLs</a:t>
            </a:r>
          </a:p>
        </p:txBody>
      </p:sp>
    </p:spTree>
    <p:extLst>
      <p:ext uri="{BB962C8B-B14F-4D97-AF65-F5344CB8AC3E}">
        <p14:creationId xmlns:p14="http://schemas.microsoft.com/office/powerpoint/2010/main" val="84123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A7AD-0C0C-DEA5-1D7A-B66BCC318DE3}"/>
              </a:ext>
            </a:extLst>
          </p:cNvPr>
          <p:cNvSpPr>
            <a:spLocks noGrp="1"/>
          </p:cNvSpPr>
          <p:nvPr>
            <p:ph type="title"/>
          </p:nvPr>
        </p:nvSpPr>
        <p:spPr>
          <a:xfrm>
            <a:off x="581192" y="702156"/>
            <a:ext cx="11029616" cy="1002658"/>
          </a:xfrm>
        </p:spPr>
        <p:txBody>
          <a:bodyPr/>
          <a:lstStyle/>
          <a:p>
            <a:r>
              <a:rPr lang="en-IN" b="1" dirty="0"/>
              <a:t>Evictions</a:t>
            </a:r>
            <a:br>
              <a:rPr lang="en-IN" b="1" dirty="0"/>
            </a:br>
            <a:endParaRPr lang="en-US" dirty="0"/>
          </a:p>
        </p:txBody>
      </p:sp>
      <p:sp>
        <p:nvSpPr>
          <p:cNvPr id="3" name="Content Placeholder 2">
            <a:extLst>
              <a:ext uri="{FF2B5EF4-FFF2-40B4-BE49-F238E27FC236}">
                <a16:creationId xmlns:a16="http://schemas.microsoft.com/office/drawing/2014/main" id="{0428947F-913C-5F1A-6758-B2ED9AD4951F}"/>
              </a:ext>
            </a:extLst>
          </p:cNvPr>
          <p:cNvSpPr>
            <a:spLocks noGrp="1"/>
          </p:cNvSpPr>
          <p:nvPr>
            <p:ph idx="1"/>
          </p:nvPr>
        </p:nvSpPr>
        <p:spPr>
          <a:xfrm>
            <a:off x="581192" y="1425844"/>
            <a:ext cx="11029615" cy="4549506"/>
          </a:xfrm>
        </p:spPr>
        <p:txBody>
          <a:bodyPr/>
          <a:lstStyle/>
          <a:p>
            <a:endParaRPr lang="en-IN" dirty="0">
              <a:effectLst/>
            </a:endParaRPr>
          </a:p>
          <a:p>
            <a:r>
              <a:rPr lang="en-IN" b="1" dirty="0">
                <a:effectLst/>
              </a:rPr>
              <a:t>Eviction is intended to control the total size of the cache</a:t>
            </a:r>
            <a:r>
              <a:rPr lang="en-IN" dirty="0">
                <a:effectLst/>
              </a:rPr>
              <a:t>. </a:t>
            </a:r>
            <a:br>
              <a:rPr lang="en-IN" dirty="0">
                <a:effectLst/>
              </a:rPr>
            </a:br>
            <a:r>
              <a:rPr lang="en-IN" dirty="0">
                <a:effectLst/>
              </a:rPr>
              <a:t>This is to prevent each cluster member from an </a:t>
            </a:r>
            <a:r>
              <a:rPr lang="en-IN" dirty="0" err="1">
                <a:effectLst/>
              </a:rPr>
              <a:t>OutOfMemory</a:t>
            </a:r>
            <a:r>
              <a:rPr lang="en-IN" dirty="0">
                <a:effectLst/>
              </a:rPr>
              <a:t> issue</a:t>
            </a:r>
          </a:p>
          <a:p>
            <a:r>
              <a:rPr lang="en-IN" dirty="0"/>
              <a:t>Cache eviction is a feature where file data blocks in the cache are released when usage exceeds the soft quota, and space is created for new files.</a:t>
            </a:r>
          </a:p>
          <a:p>
            <a:r>
              <a:rPr lang="en-IN" dirty="0">
                <a:effectLst/>
              </a:rPr>
              <a:t>Use </a:t>
            </a:r>
            <a:r>
              <a:rPr lang="en-IN" dirty="0"/>
              <a:t>automatic cache eviction or define your own policy to decide which file data is evicted.</a:t>
            </a:r>
          </a:p>
          <a:p>
            <a:r>
              <a:rPr lang="en-IN" dirty="0"/>
              <a:t>To automatically enable cache eviction, define a </a:t>
            </a:r>
            <a:r>
              <a:rPr lang="en-IN" dirty="0" err="1"/>
              <a:t>fileset</a:t>
            </a:r>
            <a:r>
              <a:rPr lang="en-IN" dirty="0"/>
              <a:t> soft quota on the cache </a:t>
            </a:r>
            <a:r>
              <a:rPr lang="en-IN" dirty="0" err="1"/>
              <a:t>fileset</a:t>
            </a:r>
            <a:r>
              <a:rPr lang="en-IN" dirty="0"/>
              <a:t>. Eviction starts when </a:t>
            </a:r>
            <a:r>
              <a:rPr lang="en-IN" dirty="0" err="1"/>
              <a:t>fileset</a:t>
            </a:r>
            <a:r>
              <a:rPr lang="en-IN" dirty="0"/>
              <a:t> usage reaches the soft quota limit. </a:t>
            </a:r>
          </a:p>
          <a:p>
            <a:r>
              <a:rPr lang="en-IN" dirty="0"/>
              <a:t>Policies can be configured based on which eviction occurs</a:t>
            </a:r>
          </a:p>
          <a:p>
            <a:endParaRPr lang="en-IN" dirty="0">
              <a:effectLst/>
            </a:endParaRPr>
          </a:p>
          <a:p>
            <a:endParaRPr lang="en-US" dirty="0"/>
          </a:p>
        </p:txBody>
      </p:sp>
    </p:spTree>
    <p:extLst>
      <p:ext uri="{BB962C8B-B14F-4D97-AF65-F5344CB8AC3E}">
        <p14:creationId xmlns:p14="http://schemas.microsoft.com/office/powerpoint/2010/main" val="390016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71A9B-6B3A-81A4-CCD5-904AC2A6C36E}"/>
              </a:ext>
            </a:extLst>
          </p:cNvPr>
          <p:cNvSpPr>
            <a:spLocks noGrp="1"/>
          </p:cNvSpPr>
          <p:nvPr>
            <p:ph type="title"/>
          </p:nvPr>
        </p:nvSpPr>
        <p:spPr>
          <a:xfrm>
            <a:off x="446533" y="1552397"/>
            <a:ext cx="7231784" cy="3654081"/>
          </a:xfrm>
        </p:spPr>
        <p:txBody>
          <a:bodyPr vert="horz" lIns="91440" tIns="45720" rIns="91440" bIns="45720" rtlCol="0" anchor="ctr">
            <a:normAutofit/>
          </a:bodyPr>
          <a:lstStyle/>
          <a:p>
            <a:br>
              <a:rPr lang="en-US" sz="5400" b="0" kern="1200" cap="all">
                <a:solidFill>
                  <a:schemeClr val="tx2"/>
                </a:solidFill>
                <a:effectLst/>
                <a:latin typeface="+mj-lt"/>
                <a:ea typeface="+mj-ea"/>
                <a:cs typeface="+mj-cs"/>
              </a:rPr>
            </a:br>
            <a:endParaRPr lang="en-US" sz="5400" b="0" kern="1200" cap="all">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D93D9B46-E3A5-ECB6-880B-9BF7A8DACFBE}"/>
              </a:ext>
            </a:extLst>
          </p:cNvPr>
          <p:cNvSpPr>
            <a:spLocks noGrp="1"/>
          </p:cNvSpPr>
          <p:nvPr>
            <p:ph idx="1"/>
          </p:nvPr>
        </p:nvSpPr>
        <p:spPr>
          <a:xfrm>
            <a:off x="441515" y="1552397"/>
            <a:ext cx="11298931" cy="3654082"/>
          </a:xfrm>
        </p:spPr>
        <p:txBody>
          <a:bodyPr vert="horz" lIns="91440" tIns="45720" rIns="91440" bIns="45720" rtlCol="0" anchor="ctr">
            <a:normAutofit/>
          </a:bodyPr>
          <a:lstStyle/>
          <a:p>
            <a:pPr marL="0" indent="0">
              <a:buNone/>
            </a:pPr>
            <a:r>
              <a:rPr lang="en-US" sz="5400" cap="all" dirty="0">
                <a:solidFill>
                  <a:schemeClr val="accent1"/>
                </a:solidFill>
              </a:rPr>
              <a:t>                         REDIS </a:t>
            </a:r>
          </a:p>
          <a:p>
            <a:pPr marL="0" indent="0">
              <a:buNone/>
            </a:pPr>
            <a:r>
              <a:rPr lang="en-US" sz="5400" cap="all" dirty="0">
                <a:solidFill>
                  <a:schemeClr val="accent1"/>
                </a:solidFill>
              </a:rPr>
              <a:t>           [</a:t>
            </a:r>
            <a:r>
              <a:rPr lang="en-IN" sz="5400" b="1" dirty="0"/>
              <a:t>Remote Dictionary Server]</a:t>
            </a:r>
            <a:endParaRPr lang="en-US" sz="5400" cap="all" dirty="0">
              <a:solidFill>
                <a:schemeClr val="accent1"/>
              </a:solidFill>
            </a:endParaRPr>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438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5E33-238D-E4B2-84BE-BA9436BC2381}"/>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D1DC5307-5A86-D09B-2CF6-2FDC9657B6B8}"/>
              </a:ext>
            </a:extLst>
          </p:cNvPr>
          <p:cNvSpPr>
            <a:spLocks noGrp="1"/>
          </p:cNvSpPr>
          <p:nvPr>
            <p:ph idx="1"/>
          </p:nvPr>
        </p:nvSpPr>
        <p:spPr/>
        <p:txBody>
          <a:bodyPr/>
          <a:lstStyle/>
          <a:p>
            <a:r>
              <a:rPr lang="en-IN" dirty="0"/>
              <a:t>Redis is an open source, in-memory, NoSQL key/value store that is used primarily as an application cache or quick-response database</a:t>
            </a:r>
          </a:p>
          <a:p>
            <a:r>
              <a:rPr lang="en-IN" dirty="0"/>
              <a:t>Because it stores data in memory, rather than on a disk, Redis delivers unparalleled speed, reliability, and performance.</a:t>
            </a:r>
          </a:p>
          <a:p>
            <a:r>
              <a:rPr lang="en-IN" dirty="0"/>
              <a:t>Redis is an actual data structure server that supports multiple data types and structures - like strings, hashes, lists, sets, sorted sets, bitmaps, </a:t>
            </a:r>
          </a:p>
          <a:p>
            <a:r>
              <a:rPr lang="en-IN" dirty="0"/>
              <a:t>Redis can replicate data to any number of slaves.</a:t>
            </a:r>
          </a:p>
          <a:p>
            <a:endParaRPr lang="en-IN" dirty="0"/>
          </a:p>
        </p:txBody>
      </p:sp>
    </p:spTree>
    <p:extLst>
      <p:ext uri="{BB962C8B-B14F-4D97-AF65-F5344CB8AC3E}">
        <p14:creationId xmlns:p14="http://schemas.microsoft.com/office/powerpoint/2010/main" val="404461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7AD93-274D-813A-E49C-995D408E91F2}"/>
              </a:ext>
            </a:extLst>
          </p:cNvPr>
          <p:cNvSpPr>
            <a:spLocks noGrp="1"/>
          </p:cNvSpPr>
          <p:nvPr>
            <p:ph type="title"/>
          </p:nvPr>
        </p:nvSpPr>
        <p:spPr>
          <a:xfrm>
            <a:off x="581192" y="702156"/>
            <a:ext cx="11029616" cy="1188720"/>
          </a:xfrm>
        </p:spPr>
        <p:txBody>
          <a:bodyPr>
            <a:normAutofit/>
          </a:bodyPr>
          <a:lstStyle/>
          <a:p>
            <a:r>
              <a:rPr lang="en-IN" b="1" dirty="0"/>
              <a:t>Redis Architecture </a:t>
            </a:r>
          </a:p>
        </p:txBody>
      </p:sp>
      <p:sp>
        <p:nvSpPr>
          <p:cNvPr id="11" name="Rectangle 1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140315-4455-D73C-06FF-1D063FADCECE}"/>
              </a:ext>
            </a:extLst>
          </p:cNvPr>
          <p:cNvPicPr>
            <a:picLocks noChangeAspect="1"/>
          </p:cNvPicPr>
          <p:nvPr/>
        </p:nvPicPr>
        <p:blipFill>
          <a:blip r:embed="rId2"/>
          <a:stretch>
            <a:fillRect/>
          </a:stretch>
        </p:blipFill>
        <p:spPr>
          <a:xfrm>
            <a:off x="780698" y="3139219"/>
            <a:ext cx="4748741" cy="2125060"/>
          </a:xfrm>
          <a:prstGeom prst="rect">
            <a:avLst/>
          </a:prstGeom>
        </p:spPr>
      </p:pic>
      <p:sp>
        <p:nvSpPr>
          <p:cNvPr id="3" name="Content Placeholder 2">
            <a:extLst>
              <a:ext uri="{FF2B5EF4-FFF2-40B4-BE49-F238E27FC236}">
                <a16:creationId xmlns:a16="http://schemas.microsoft.com/office/drawing/2014/main" id="{5D665ED4-A7F9-7FAE-1EDD-1FB57CF3688D}"/>
              </a:ext>
            </a:extLst>
          </p:cNvPr>
          <p:cNvSpPr>
            <a:spLocks noGrp="1"/>
          </p:cNvSpPr>
          <p:nvPr>
            <p:ph idx="1"/>
          </p:nvPr>
        </p:nvSpPr>
        <p:spPr>
          <a:xfrm>
            <a:off x="6335805" y="2180496"/>
            <a:ext cx="5275001" cy="4045683"/>
          </a:xfrm>
        </p:spPr>
        <p:txBody>
          <a:bodyPr>
            <a:normAutofit/>
          </a:bodyPr>
          <a:lstStyle/>
          <a:p>
            <a:r>
              <a:rPr lang="en-IN" dirty="0"/>
              <a:t>There are two main processes in Redis architecture:</a:t>
            </a:r>
          </a:p>
          <a:p>
            <a:pPr>
              <a:buFont typeface="Arial" panose="020B0604020202020204" pitchFamily="34" charset="0"/>
              <a:buChar char="•"/>
            </a:pPr>
            <a:r>
              <a:rPr lang="en-IN" dirty="0"/>
              <a:t>Redis Client</a:t>
            </a:r>
          </a:p>
          <a:p>
            <a:pPr>
              <a:buFont typeface="Arial" panose="020B0604020202020204" pitchFamily="34" charset="0"/>
              <a:buChar char="•"/>
            </a:pPr>
            <a:r>
              <a:rPr lang="en-IN" dirty="0"/>
              <a:t>Redis Server</a:t>
            </a:r>
            <a:br>
              <a:rPr lang="en-IN" dirty="0"/>
            </a:br>
            <a:endParaRPr lang="en-IN" dirty="0"/>
          </a:p>
          <a:p>
            <a:pPr>
              <a:buFont typeface="Arial" panose="020B0604020202020204" pitchFamily="34" charset="0"/>
              <a:buChar char="•"/>
            </a:pPr>
            <a:r>
              <a:rPr lang="en-IN" dirty="0"/>
              <a:t>Redis server is used to store data in memory . It controls all type of management and forms the main part of the architecture. You can create a Redis client or Redis console client to retrieve data</a:t>
            </a:r>
          </a:p>
          <a:p>
            <a:pPr marL="0" indent="0">
              <a:buNone/>
            </a:pPr>
            <a:endParaRPr lang="en-US" dirty="0"/>
          </a:p>
        </p:txBody>
      </p:sp>
    </p:spTree>
    <p:extLst>
      <p:ext uri="{BB962C8B-B14F-4D97-AF65-F5344CB8AC3E}">
        <p14:creationId xmlns:p14="http://schemas.microsoft.com/office/powerpoint/2010/main" val="75873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D38F-174B-9FDF-217E-3E45C4D02D3F}"/>
              </a:ext>
            </a:extLst>
          </p:cNvPr>
          <p:cNvSpPr>
            <a:spLocks noGrp="1"/>
          </p:cNvSpPr>
          <p:nvPr>
            <p:ph type="title"/>
          </p:nvPr>
        </p:nvSpPr>
        <p:spPr>
          <a:xfrm>
            <a:off x="581192" y="702156"/>
            <a:ext cx="11029616" cy="1049152"/>
          </a:xfrm>
        </p:spPr>
        <p:txBody>
          <a:bodyPr/>
          <a:lstStyle/>
          <a:p>
            <a:r>
              <a:rPr lang="en-IN" b="1" dirty="0"/>
              <a:t>Features of Redis</a:t>
            </a:r>
            <a:br>
              <a:rPr lang="en-IN" b="1" dirty="0"/>
            </a:br>
            <a:endParaRPr lang="en-US" dirty="0"/>
          </a:p>
        </p:txBody>
      </p:sp>
      <p:sp>
        <p:nvSpPr>
          <p:cNvPr id="3" name="Content Placeholder 2">
            <a:extLst>
              <a:ext uri="{FF2B5EF4-FFF2-40B4-BE49-F238E27FC236}">
                <a16:creationId xmlns:a16="http://schemas.microsoft.com/office/drawing/2014/main" id="{CB149204-E766-B041-40D9-36A60074385F}"/>
              </a:ext>
            </a:extLst>
          </p:cNvPr>
          <p:cNvSpPr>
            <a:spLocks noGrp="1"/>
          </p:cNvSpPr>
          <p:nvPr>
            <p:ph idx="1"/>
          </p:nvPr>
        </p:nvSpPr>
        <p:spPr>
          <a:xfrm>
            <a:off x="581192" y="1565329"/>
            <a:ext cx="11029615" cy="4410021"/>
          </a:xfrm>
        </p:spPr>
        <p:txBody>
          <a:bodyPr/>
          <a:lstStyle/>
          <a:p>
            <a:r>
              <a:rPr lang="en-IN" b="1" dirty="0"/>
              <a:t>Redis as an in-memory database</a:t>
            </a:r>
          </a:p>
          <a:p>
            <a:pPr marL="0" indent="0">
              <a:buNone/>
            </a:pPr>
            <a:r>
              <a:rPr lang="en-IN" dirty="0"/>
              <a:t> Redis supports both read and write operations. In Redis, writes can be protected from system failure either by being stored periodically in a local snapshot file or in an append-only log file. </a:t>
            </a:r>
          </a:p>
          <a:p>
            <a:pPr marL="0" indent="0">
              <a:buNone/>
            </a:pPr>
            <a:r>
              <a:rPr lang="en-IN" dirty="0"/>
              <a:t>All writes are asynchronous and don't block clients from reading and writing data. When Redis starts running, it reads the data from the snapshot or log file and uses it to construct the in-memory cache. </a:t>
            </a:r>
            <a:br>
              <a:rPr lang="en-IN" dirty="0"/>
            </a:br>
            <a:endParaRPr lang="en-IN" dirty="0"/>
          </a:p>
          <a:p>
            <a:pPr>
              <a:buFont typeface="Wingdings" pitchFamily="2" charset="2"/>
              <a:buChar char="§"/>
            </a:pPr>
            <a:r>
              <a:rPr lang="en-IN" b="1" dirty="0"/>
              <a:t>Redis data types</a:t>
            </a:r>
          </a:p>
          <a:p>
            <a:pPr marL="0" indent="0">
              <a:buNone/>
            </a:pPr>
            <a:r>
              <a:rPr lang="en-IN" dirty="0"/>
              <a:t>Redis is a key-value store, where values can contain simple types or complex data structures </a:t>
            </a:r>
            <a:br>
              <a:rPr lang="en-IN" dirty="0"/>
            </a:br>
            <a:r>
              <a:rPr lang="en-IN" dirty="0"/>
              <a:t>It supports a set of atomic operations on these data types. </a:t>
            </a:r>
            <a:br>
              <a:rPr lang="en-IN" dirty="0"/>
            </a:br>
            <a:r>
              <a:rPr lang="en-IN" dirty="0"/>
              <a:t>Keys can be permanent or tagged with a limited time-to-live, at which point the key and its corresponding value are automatically removed from the cache. </a:t>
            </a:r>
            <a:br>
              <a:rPr lang="en-IN" dirty="0"/>
            </a:br>
            <a:endParaRPr lang="en-IN" dirty="0"/>
          </a:p>
          <a:p>
            <a:endParaRPr lang="en-US" dirty="0"/>
          </a:p>
        </p:txBody>
      </p:sp>
    </p:spTree>
    <p:extLst>
      <p:ext uri="{BB962C8B-B14F-4D97-AF65-F5344CB8AC3E}">
        <p14:creationId xmlns:p14="http://schemas.microsoft.com/office/powerpoint/2010/main" val="3370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DE89-112C-EAAC-D4C2-0D021DA9E233}"/>
              </a:ext>
            </a:extLst>
          </p:cNvPr>
          <p:cNvSpPr>
            <a:spLocks noGrp="1"/>
          </p:cNvSpPr>
          <p:nvPr>
            <p:ph type="title"/>
          </p:nvPr>
        </p:nvSpPr>
        <p:spPr>
          <a:xfrm>
            <a:off x="581192" y="702156"/>
            <a:ext cx="11029616" cy="692691"/>
          </a:xfrm>
        </p:spPr>
        <p:txBody>
          <a:bodyPr/>
          <a:lstStyle/>
          <a:p>
            <a:r>
              <a:rPr lang="en-IN" b="1" dirty="0"/>
              <a:t>Features of Redis</a:t>
            </a:r>
            <a:endParaRPr lang="en-US" dirty="0"/>
          </a:p>
        </p:txBody>
      </p:sp>
      <p:sp>
        <p:nvSpPr>
          <p:cNvPr id="3" name="Content Placeholder 2">
            <a:extLst>
              <a:ext uri="{FF2B5EF4-FFF2-40B4-BE49-F238E27FC236}">
                <a16:creationId xmlns:a16="http://schemas.microsoft.com/office/drawing/2014/main" id="{C6CBB82E-9D8D-1B24-446E-00370A271671}"/>
              </a:ext>
            </a:extLst>
          </p:cNvPr>
          <p:cNvSpPr>
            <a:spLocks noGrp="1"/>
          </p:cNvSpPr>
          <p:nvPr>
            <p:ph idx="1"/>
          </p:nvPr>
        </p:nvSpPr>
        <p:spPr>
          <a:xfrm>
            <a:off x="581192" y="1131376"/>
            <a:ext cx="11029615" cy="4843974"/>
          </a:xfrm>
        </p:spPr>
        <p:txBody>
          <a:bodyPr/>
          <a:lstStyle/>
          <a:p>
            <a:r>
              <a:rPr lang="en-IN" b="1" dirty="0"/>
              <a:t>Redis replication and clustering</a:t>
            </a:r>
          </a:p>
          <a:p>
            <a:pPr marL="0" indent="0">
              <a:buNone/>
            </a:pPr>
            <a:r>
              <a:rPr lang="en-IN" dirty="0"/>
              <a:t>     Redis supports primary/subordinate replication to help ensure availability and maintain throughput.</a:t>
            </a:r>
            <a:br>
              <a:rPr lang="en-IN" dirty="0"/>
            </a:br>
            <a:r>
              <a:rPr lang="en-IN" dirty="0"/>
              <a:t>     Write operations to a Redis primary node are replicated to one or more subordinate nodes. </a:t>
            </a:r>
            <a:br>
              <a:rPr lang="en-IN" dirty="0"/>
            </a:br>
            <a:r>
              <a:rPr lang="en-IN" dirty="0"/>
              <a:t>     Read operations can be served by the primary or any of the subordinates.</a:t>
            </a:r>
            <a:br>
              <a:rPr lang="en-IN" dirty="0"/>
            </a:br>
            <a:r>
              <a:rPr lang="en-IN" dirty="0"/>
              <a:t>     This ensures availability across each node in the cluster.</a:t>
            </a:r>
            <a:br>
              <a:rPr lang="en-IN" dirty="0"/>
            </a:br>
            <a:endParaRPr lang="en-US" dirty="0"/>
          </a:p>
          <a:p>
            <a:pPr marL="0" indent="0">
              <a:buNone/>
            </a:pPr>
            <a:r>
              <a:rPr lang="en-IN" dirty="0"/>
              <a:t>    Redis also provides clustering, which enables you to transparently partition data into shards across servers </a:t>
            </a:r>
            <a:br>
              <a:rPr lang="en-IN" dirty="0"/>
            </a:br>
            <a:r>
              <a:rPr lang="en-IN" dirty="0"/>
              <a:t>    and spread the load. </a:t>
            </a:r>
            <a:br>
              <a:rPr lang="en-IN" dirty="0"/>
            </a:br>
            <a:r>
              <a:rPr lang="en-IN" dirty="0"/>
              <a:t>    This feature improves scalability, because new Redis servers can be added and the data repartitioned as the </a:t>
            </a:r>
            <a:br>
              <a:rPr lang="en-IN" dirty="0"/>
            </a:br>
            <a:r>
              <a:rPr lang="en-IN" dirty="0"/>
              <a:t>    size of the cache increases.</a:t>
            </a:r>
          </a:p>
        </p:txBody>
      </p:sp>
    </p:spTree>
    <p:extLst>
      <p:ext uri="{BB962C8B-B14F-4D97-AF65-F5344CB8AC3E}">
        <p14:creationId xmlns:p14="http://schemas.microsoft.com/office/powerpoint/2010/main" val="3871957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3BBE-1B8C-615C-088D-96048FD16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BF87BE-EE86-113B-E4C7-51BC17451A37}"/>
              </a:ext>
            </a:extLst>
          </p:cNvPr>
          <p:cNvSpPr>
            <a:spLocks noGrp="1"/>
          </p:cNvSpPr>
          <p:nvPr>
            <p:ph idx="1"/>
          </p:nvPr>
        </p:nvSpPr>
        <p:spPr>
          <a:xfrm>
            <a:off x="581192" y="702156"/>
            <a:ext cx="11029615" cy="5273194"/>
          </a:xfrm>
        </p:spPr>
        <p:txBody>
          <a:bodyPr/>
          <a:lstStyle/>
          <a:p>
            <a:r>
              <a:rPr lang="en-IN" b="1" dirty="0"/>
              <a:t>Redis memory use</a:t>
            </a:r>
            <a:br>
              <a:rPr lang="en-IN" b="1" dirty="0"/>
            </a:br>
            <a:r>
              <a:rPr lang="en-IN" dirty="0"/>
              <a:t>Redis server, you can specify the maximum amount of memory it can use</a:t>
            </a:r>
            <a:br>
              <a:rPr lang="en-IN" dirty="0"/>
            </a:br>
            <a:r>
              <a:rPr lang="en-IN" dirty="0"/>
              <a:t>As memory fills up, Redis can automatically evict keys and their values by following a number of policies. </a:t>
            </a:r>
            <a:br>
              <a:rPr lang="en-IN" dirty="0"/>
            </a:br>
            <a:r>
              <a:rPr lang="en-IN" dirty="0"/>
              <a:t>Configure a key in a Redis cache to have an expiration time, after which it's automatically removed from the cache.</a:t>
            </a:r>
            <a:br>
              <a:rPr lang="en-IN" dirty="0"/>
            </a:br>
            <a:r>
              <a:rPr lang="en-IN" dirty="0"/>
              <a:t>Prevents the in-memory cache from filling with old or stale data.</a:t>
            </a:r>
            <a:br>
              <a:rPr lang="en-IN" dirty="0"/>
            </a:br>
            <a:endParaRPr lang="en-IN" dirty="0"/>
          </a:p>
          <a:p>
            <a:r>
              <a:rPr lang="en-IN" b="1" dirty="0"/>
              <a:t>Redis transactions and batches</a:t>
            </a:r>
          </a:p>
          <a:p>
            <a:r>
              <a:rPr lang="en-IN" dirty="0"/>
              <a:t>Transaction processing consists of two stages—</a:t>
            </a:r>
            <a:br>
              <a:rPr lang="en-IN" dirty="0"/>
            </a:br>
            <a:r>
              <a:rPr lang="en-IN" dirty="0"/>
              <a:t>the first is when the commands are queued, and the second is when the commands are run</a:t>
            </a:r>
            <a:br>
              <a:rPr lang="en-IN" dirty="0"/>
            </a:br>
            <a:r>
              <a:rPr lang="en-IN" dirty="0"/>
              <a:t>command queuing stage - error occurs at this point then Redis refuses to process the entire transaction and discards it.</a:t>
            </a:r>
          </a:p>
          <a:p>
            <a:pPr marL="0" indent="0">
              <a:buNone/>
            </a:pPr>
            <a:r>
              <a:rPr lang="en-IN" dirty="0"/>
              <a:t>      run phase, Redis performs each queued command in sequence. – failure occurs Redis continues with the </a:t>
            </a:r>
            <a:br>
              <a:rPr lang="en-IN" dirty="0"/>
            </a:br>
            <a:r>
              <a:rPr lang="en-IN" dirty="0"/>
              <a:t>      next queued command and doesn't roll back </a:t>
            </a:r>
            <a:br>
              <a:rPr lang="en-IN" dirty="0"/>
            </a:br>
            <a:r>
              <a:rPr lang="en-IN" dirty="0"/>
              <a:t> </a:t>
            </a:r>
            <a:br>
              <a:rPr lang="en-IN" dirty="0"/>
            </a:br>
            <a:r>
              <a:rPr lang="en-IN" dirty="0"/>
              <a:t>       Redis also supports </a:t>
            </a:r>
            <a:r>
              <a:rPr lang="en-IN" dirty="0" err="1"/>
              <a:t>nontransactional</a:t>
            </a:r>
            <a:r>
              <a:rPr lang="en-IN" dirty="0"/>
              <a:t> batching of requests.</a:t>
            </a:r>
            <a:endParaRPr lang="en-IN" b="1" dirty="0"/>
          </a:p>
          <a:p>
            <a:endParaRPr lang="en-US" dirty="0"/>
          </a:p>
        </p:txBody>
      </p:sp>
    </p:spTree>
    <p:extLst>
      <p:ext uri="{BB962C8B-B14F-4D97-AF65-F5344CB8AC3E}">
        <p14:creationId xmlns:p14="http://schemas.microsoft.com/office/powerpoint/2010/main" val="184583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0121E-DA76-6A53-F1DF-87679BEBCF52}"/>
              </a:ext>
            </a:extLst>
          </p:cNvPr>
          <p:cNvSpPr>
            <a:spLocks noGrp="1"/>
          </p:cNvSpPr>
          <p:nvPr>
            <p:ph type="title"/>
          </p:nvPr>
        </p:nvSpPr>
        <p:spPr>
          <a:xfrm>
            <a:off x="581193" y="702156"/>
            <a:ext cx="6540462" cy="94997"/>
          </a:xfrm>
        </p:spPr>
        <p:txBody>
          <a:bodyPr>
            <a:normAutofit fontScale="90000"/>
          </a:bodyPr>
          <a:lstStyle/>
          <a:p>
            <a:endParaRPr lang="en-US" dirty="0">
              <a:solidFill>
                <a:schemeClr val="tx2"/>
              </a:solidFill>
            </a:endParaRPr>
          </a:p>
        </p:txBody>
      </p:sp>
      <p:sp>
        <p:nvSpPr>
          <p:cNvPr id="21" name="Rectangle 2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1EA80A-EE7A-00D1-ED0A-C61178441E67}"/>
              </a:ext>
            </a:extLst>
          </p:cNvPr>
          <p:cNvSpPr>
            <a:spLocks noGrp="1"/>
          </p:cNvSpPr>
          <p:nvPr>
            <p:ph idx="1"/>
          </p:nvPr>
        </p:nvSpPr>
        <p:spPr>
          <a:xfrm>
            <a:off x="581194" y="1104394"/>
            <a:ext cx="10856555" cy="4754405"/>
          </a:xfrm>
        </p:spPr>
        <p:txBody>
          <a:bodyPr>
            <a:noAutofit/>
          </a:bodyPr>
          <a:lstStyle/>
          <a:p>
            <a:pPr>
              <a:lnSpc>
                <a:spcPct val="100000"/>
              </a:lnSpc>
              <a:buFont typeface="Wingdings" pitchFamily="2" charset="2"/>
              <a:buChar char="Ø"/>
            </a:pPr>
            <a:r>
              <a:rPr lang="en-US" sz="1800" dirty="0">
                <a:solidFill>
                  <a:schemeClr val="tx2"/>
                </a:solidFill>
              </a:rPr>
              <a:t>Database caching is a buffering technique that stores frequently-queried data in temporary memory.</a:t>
            </a:r>
          </a:p>
          <a:p>
            <a:pPr>
              <a:lnSpc>
                <a:spcPct val="100000"/>
              </a:lnSpc>
              <a:buFont typeface="Wingdings" pitchFamily="2" charset="2"/>
              <a:buChar char="Ø"/>
            </a:pPr>
            <a:r>
              <a:rPr lang="en-US" sz="1800" dirty="0">
                <a:solidFill>
                  <a:schemeClr val="tx2"/>
                </a:solidFill>
              </a:rPr>
              <a:t>A cache is a high-speed data storage layer which stores a subset of data that is often read requested</a:t>
            </a:r>
          </a:p>
          <a:p>
            <a:pPr>
              <a:lnSpc>
                <a:spcPct val="100000"/>
              </a:lnSpc>
              <a:buFont typeface="Wingdings" pitchFamily="2" charset="2"/>
              <a:buChar char="Ø"/>
            </a:pPr>
            <a:r>
              <a:rPr lang="en-US" sz="1800" dirty="0">
                <a:solidFill>
                  <a:schemeClr val="tx2"/>
                </a:solidFill>
              </a:rPr>
              <a:t>Rerouting of queries for frequently read data to the cache itself, rather than the primary database easing the burden on the primary database</a:t>
            </a:r>
          </a:p>
          <a:p>
            <a:pPr>
              <a:lnSpc>
                <a:spcPct val="100000"/>
              </a:lnSpc>
              <a:buFont typeface="Wingdings" pitchFamily="2" charset="2"/>
              <a:buChar char="Ø"/>
            </a:pPr>
            <a:r>
              <a:rPr lang="en-IN" sz="1800" dirty="0"/>
              <a:t>The cache itself, resides in either the database, application, or even as a standalone access layer. </a:t>
            </a:r>
          </a:p>
          <a:p>
            <a:pPr>
              <a:lnSpc>
                <a:spcPct val="100000"/>
              </a:lnSpc>
              <a:buFont typeface="Wingdings" pitchFamily="2" charset="2"/>
              <a:buChar char="Ø"/>
            </a:pPr>
            <a:r>
              <a:rPr lang="en-IN" sz="1800" dirty="0">
                <a:solidFill>
                  <a:schemeClr val="tx2"/>
                </a:solidFill>
              </a:rPr>
              <a:t>Caching significantly improves response time for client applications by serving data more quickly</a:t>
            </a:r>
            <a:endParaRPr lang="en-US" sz="1800" dirty="0">
              <a:solidFill>
                <a:schemeClr val="tx2"/>
              </a:solidFill>
            </a:endParaRPr>
          </a:p>
          <a:p>
            <a:pPr>
              <a:lnSpc>
                <a:spcPct val="100000"/>
              </a:lnSpc>
              <a:buFont typeface="Wingdings" pitchFamily="2" charset="2"/>
              <a:buChar char="Ø"/>
            </a:pPr>
            <a:endParaRPr lang="en-US" sz="1800" dirty="0">
              <a:solidFill>
                <a:schemeClr val="tx2"/>
              </a:solidFill>
            </a:endParaRPr>
          </a:p>
        </p:txBody>
      </p:sp>
    </p:spTree>
    <p:extLst>
      <p:ext uri="{BB962C8B-B14F-4D97-AF65-F5344CB8AC3E}">
        <p14:creationId xmlns:p14="http://schemas.microsoft.com/office/powerpoint/2010/main" val="194251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72AE-E25E-23FF-BCA9-9080402306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D6357C-E088-C090-4062-584465AB0054}"/>
              </a:ext>
            </a:extLst>
          </p:cNvPr>
          <p:cNvSpPr>
            <a:spLocks noGrp="1"/>
          </p:cNvSpPr>
          <p:nvPr>
            <p:ph idx="1"/>
          </p:nvPr>
        </p:nvSpPr>
        <p:spPr/>
        <p:txBody>
          <a:bodyPr>
            <a:normAutofit/>
          </a:bodyPr>
          <a:lstStyle/>
          <a:p>
            <a:r>
              <a:rPr lang="en-IN" b="1" dirty="0"/>
              <a:t>Redis security</a:t>
            </a:r>
          </a:p>
          <a:p>
            <a:r>
              <a:rPr lang="en-IN" dirty="0"/>
              <a:t>Redis is focused purely on providing fast access to data, and is designed to run inside a trusted environment that can be accessed only by trusted clients. </a:t>
            </a:r>
            <a:br>
              <a:rPr lang="en-IN" dirty="0"/>
            </a:br>
            <a:r>
              <a:rPr lang="en-IN" dirty="0"/>
              <a:t>Redis supports a limited security model based on password authentication.</a:t>
            </a:r>
            <a:br>
              <a:rPr lang="en-IN" dirty="0"/>
            </a:br>
            <a:r>
              <a:rPr lang="en-IN" dirty="0"/>
              <a:t>All authenticated clients share the same global password and have access to the same resources.</a:t>
            </a:r>
            <a:br>
              <a:rPr lang="en-IN" dirty="0"/>
            </a:br>
            <a:r>
              <a:rPr lang="en-IN" dirty="0"/>
              <a:t>Need more comprehensive sign-in security, you must implement your own security layer in front of the Redis server</a:t>
            </a:r>
            <a:br>
              <a:rPr lang="en-IN" dirty="0"/>
            </a:br>
            <a:r>
              <a:rPr lang="en-IN" dirty="0"/>
              <a:t>Redis doesn't directly support any form of data encryption</a:t>
            </a:r>
            <a:br>
              <a:rPr lang="en-IN" dirty="0"/>
            </a:br>
            <a:r>
              <a:rPr lang="en-IN" dirty="0"/>
              <a:t>Redis doesn't provide any form of transport security</a:t>
            </a:r>
            <a:br>
              <a:rPr lang="en-US" dirty="0"/>
            </a:br>
            <a:br>
              <a:rPr lang="en-US" dirty="0"/>
            </a:br>
            <a:br>
              <a:rPr lang="en-US" dirty="0"/>
            </a:br>
            <a:endParaRPr lang="en-US" dirty="0"/>
          </a:p>
        </p:txBody>
      </p:sp>
    </p:spTree>
    <p:extLst>
      <p:ext uri="{BB962C8B-B14F-4D97-AF65-F5344CB8AC3E}">
        <p14:creationId xmlns:p14="http://schemas.microsoft.com/office/powerpoint/2010/main" val="308756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9F80-C42F-79F1-ACE9-A7A02BF8B88A}"/>
              </a:ext>
            </a:extLst>
          </p:cNvPr>
          <p:cNvSpPr>
            <a:spLocks noGrp="1"/>
          </p:cNvSpPr>
          <p:nvPr>
            <p:ph type="title"/>
          </p:nvPr>
        </p:nvSpPr>
        <p:spPr>
          <a:xfrm>
            <a:off x="581192" y="702156"/>
            <a:ext cx="11029616" cy="646197"/>
          </a:xfrm>
        </p:spPr>
        <p:txBody>
          <a:bodyPr/>
          <a:lstStyle/>
          <a:p>
            <a:r>
              <a:rPr lang="en-US" dirty="0"/>
              <a:t>REDIS INSTALL </a:t>
            </a:r>
          </a:p>
        </p:txBody>
      </p:sp>
      <p:sp>
        <p:nvSpPr>
          <p:cNvPr id="3" name="Content Placeholder 2">
            <a:extLst>
              <a:ext uri="{FF2B5EF4-FFF2-40B4-BE49-F238E27FC236}">
                <a16:creationId xmlns:a16="http://schemas.microsoft.com/office/drawing/2014/main" id="{BD5C28CD-CC7B-00DD-F15C-ED700E43C815}"/>
              </a:ext>
            </a:extLst>
          </p:cNvPr>
          <p:cNvSpPr>
            <a:spLocks noGrp="1"/>
          </p:cNvSpPr>
          <p:nvPr>
            <p:ph idx="1"/>
          </p:nvPr>
        </p:nvSpPr>
        <p:spPr>
          <a:xfrm>
            <a:off x="581192" y="1084881"/>
            <a:ext cx="11029615" cy="4890469"/>
          </a:xfrm>
        </p:spPr>
        <p:txBody>
          <a:bodyPr/>
          <a:lstStyle/>
          <a:p>
            <a:r>
              <a:rPr lang="en-US" sz="1800" dirty="0">
                <a:solidFill>
                  <a:srgbClr val="333333"/>
                </a:solidFill>
              </a:rPr>
              <a:t>Officially, Redis is not supported on Windows. There is, however, version 3 of Redis that can be ported to Windows. Download installable from : </a:t>
            </a:r>
            <a:r>
              <a:rPr lang="en-US" sz="1800" dirty="0">
                <a:solidFill>
                  <a:srgbClr val="333333"/>
                </a:solidFill>
                <a:hlinkClick r:id="rId3"/>
              </a:rPr>
              <a:t>https://github.com/microsoftarchive/redis/releases</a:t>
            </a:r>
            <a:endParaRPr lang="en-US" sz="1800" dirty="0">
              <a:solidFill>
                <a:srgbClr val="333333"/>
              </a:solidFill>
            </a:endParaRPr>
          </a:p>
          <a:p>
            <a:r>
              <a:rPr lang="en-US" sz="1800" dirty="0">
                <a:solidFill>
                  <a:srgbClr val="333333"/>
                </a:solidFill>
              </a:rPr>
              <a:t>Start the server from &lt;</a:t>
            </a:r>
            <a:r>
              <a:rPr lang="en-US" sz="1800" dirty="0" err="1">
                <a:solidFill>
                  <a:srgbClr val="333333"/>
                </a:solidFill>
              </a:rPr>
              <a:t>installation_folder</a:t>
            </a:r>
            <a:r>
              <a:rPr lang="en-US" sz="1800" dirty="0">
                <a:solidFill>
                  <a:srgbClr val="333333"/>
                </a:solidFill>
              </a:rPr>
              <a:t>&gt;: </a:t>
            </a:r>
            <a:r>
              <a:rPr lang="en-US" sz="1800" dirty="0" err="1">
                <a:solidFill>
                  <a:srgbClr val="333333"/>
                </a:solidFill>
              </a:rPr>
              <a:t>redis-server.exe</a:t>
            </a:r>
            <a:endParaRPr lang="en-US" sz="1800" dirty="0">
              <a:solidFill>
                <a:srgbClr val="333333"/>
              </a:solidFill>
            </a:endParaRPr>
          </a:p>
          <a:p>
            <a:r>
              <a:rPr lang="en-US" sz="1800" dirty="0">
                <a:solidFill>
                  <a:srgbClr val="333333"/>
                </a:solidFill>
              </a:rPr>
              <a:t>Run the client and issue commands.</a:t>
            </a:r>
            <a:br>
              <a:rPr lang="en-US" sz="1800" dirty="0">
                <a:solidFill>
                  <a:srgbClr val="333333"/>
                </a:solidFill>
              </a:rPr>
            </a:br>
            <a:br>
              <a:rPr lang="en-US" sz="1800" dirty="0">
                <a:solidFill>
                  <a:srgbClr val="333333"/>
                </a:solidFill>
              </a:rPr>
            </a:br>
            <a:endParaRPr lang="en-US" sz="1800" dirty="0">
              <a:solidFill>
                <a:srgbClr val="333333"/>
              </a:solidFill>
            </a:endParaRPr>
          </a:p>
        </p:txBody>
      </p:sp>
      <p:pic>
        <p:nvPicPr>
          <p:cNvPr id="4" name="Picture 3">
            <a:extLst>
              <a:ext uri="{FF2B5EF4-FFF2-40B4-BE49-F238E27FC236}">
                <a16:creationId xmlns:a16="http://schemas.microsoft.com/office/drawing/2014/main" id="{11B68FEC-BC8B-5D1F-3DB4-B3889E01C9AD}"/>
              </a:ext>
            </a:extLst>
          </p:cNvPr>
          <p:cNvPicPr>
            <a:picLocks noChangeAspect="1"/>
          </p:cNvPicPr>
          <p:nvPr/>
        </p:nvPicPr>
        <p:blipFill>
          <a:blip r:embed="rId4"/>
          <a:stretch>
            <a:fillRect/>
          </a:stretch>
        </p:blipFill>
        <p:spPr>
          <a:xfrm>
            <a:off x="2587355" y="4555644"/>
            <a:ext cx="3606800" cy="1600200"/>
          </a:xfrm>
          <a:prstGeom prst="rect">
            <a:avLst/>
          </a:prstGeom>
        </p:spPr>
      </p:pic>
    </p:spTree>
    <p:extLst>
      <p:ext uri="{BB962C8B-B14F-4D97-AF65-F5344CB8AC3E}">
        <p14:creationId xmlns:p14="http://schemas.microsoft.com/office/powerpoint/2010/main" val="26258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2E80-E7EA-5B4D-5385-F527129380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E596-55FD-7CEB-4098-51C1E733C028}"/>
              </a:ext>
            </a:extLst>
          </p:cNvPr>
          <p:cNvSpPr>
            <a:spLocks noGrp="1"/>
          </p:cNvSpPr>
          <p:nvPr>
            <p:ph idx="1"/>
          </p:nvPr>
        </p:nvSpPr>
        <p:spPr/>
        <p:txBody>
          <a:bodyPr/>
          <a:lstStyle/>
          <a:p>
            <a:r>
              <a:rPr lang="en-US" dirty="0"/>
              <a:t>REDIS COMMANDS :</a:t>
            </a:r>
          </a:p>
          <a:p>
            <a:endParaRPr lang="en-US" dirty="0"/>
          </a:p>
        </p:txBody>
      </p:sp>
      <p:pic>
        <p:nvPicPr>
          <p:cNvPr id="4" name="Picture 3">
            <a:extLst>
              <a:ext uri="{FF2B5EF4-FFF2-40B4-BE49-F238E27FC236}">
                <a16:creationId xmlns:a16="http://schemas.microsoft.com/office/drawing/2014/main" id="{E89CBDFE-CA7E-694A-4E21-BE825555FE3F}"/>
              </a:ext>
            </a:extLst>
          </p:cNvPr>
          <p:cNvPicPr>
            <a:picLocks noChangeAspect="1"/>
          </p:cNvPicPr>
          <p:nvPr/>
        </p:nvPicPr>
        <p:blipFill>
          <a:blip r:embed="rId2"/>
          <a:stretch>
            <a:fillRect/>
          </a:stretch>
        </p:blipFill>
        <p:spPr>
          <a:xfrm>
            <a:off x="5387383" y="1176903"/>
            <a:ext cx="5384800" cy="5372100"/>
          </a:xfrm>
          <a:prstGeom prst="rect">
            <a:avLst/>
          </a:prstGeom>
        </p:spPr>
      </p:pic>
    </p:spTree>
    <p:extLst>
      <p:ext uri="{BB962C8B-B14F-4D97-AF65-F5344CB8AC3E}">
        <p14:creationId xmlns:p14="http://schemas.microsoft.com/office/powerpoint/2010/main" val="100873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0A53-01A5-3C77-B91B-3CD4A1921CBA}"/>
              </a:ext>
            </a:extLst>
          </p:cNvPr>
          <p:cNvSpPr>
            <a:spLocks noGrp="1"/>
          </p:cNvSpPr>
          <p:nvPr>
            <p:ph type="title"/>
          </p:nvPr>
        </p:nvSpPr>
        <p:spPr>
          <a:xfrm>
            <a:off x="581192" y="702156"/>
            <a:ext cx="11029616" cy="661695"/>
          </a:xfrm>
        </p:spPr>
        <p:txBody>
          <a:bodyPr/>
          <a:lstStyle/>
          <a:p>
            <a:r>
              <a:rPr lang="en-US" dirty="0"/>
              <a:t>Redis Data Types</a:t>
            </a:r>
          </a:p>
        </p:txBody>
      </p:sp>
      <p:sp>
        <p:nvSpPr>
          <p:cNvPr id="3" name="Content Placeholder 2">
            <a:extLst>
              <a:ext uri="{FF2B5EF4-FFF2-40B4-BE49-F238E27FC236}">
                <a16:creationId xmlns:a16="http://schemas.microsoft.com/office/drawing/2014/main" id="{7D40F067-EDFB-B8D4-11B3-269F8F865018}"/>
              </a:ext>
            </a:extLst>
          </p:cNvPr>
          <p:cNvSpPr>
            <a:spLocks noGrp="1"/>
          </p:cNvSpPr>
          <p:nvPr>
            <p:ph idx="1"/>
          </p:nvPr>
        </p:nvSpPr>
        <p:spPr>
          <a:xfrm>
            <a:off x="581192" y="1487837"/>
            <a:ext cx="11029615" cy="4487513"/>
          </a:xfrm>
        </p:spPr>
        <p:txBody>
          <a:bodyPr>
            <a:normAutofit/>
          </a:bodyPr>
          <a:lstStyle/>
          <a:p>
            <a:r>
              <a:rPr lang="en-US" sz="1600" dirty="0">
                <a:solidFill>
                  <a:srgbClr val="333333"/>
                </a:solidFill>
              </a:rPr>
              <a:t>There are five types of data types supported by Redis database.</a:t>
            </a:r>
          </a:p>
          <a:p>
            <a:pPr lvl="1"/>
            <a:r>
              <a:rPr lang="en-US" dirty="0">
                <a:solidFill>
                  <a:srgbClr val="333333"/>
                </a:solidFill>
              </a:rPr>
              <a:t>Strings</a:t>
            </a:r>
          </a:p>
          <a:p>
            <a:pPr lvl="1"/>
            <a:r>
              <a:rPr lang="en-US" dirty="0">
                <a:solidFill>
                  <a:srgbClr val="333333"/>
                </a:solidFill>
              </a:rPr>
              <a:t>Hashes</a:t>
            </a:r>
          </a:p>
          <a:p>
            <a:pPr lvl="1"/>
            <a:r>
              <a:rPr lang="en-US" dirty="0">
                <a:solidFill>
                  <a:srgbClr val="333333"/>
                </a:solidFill>
              </a:rPr>
              <a:t>Lists</a:t>
            </a:r>
          </a:p>
          <a:p>
            <a:pPr lvl="1"/>
            <a:r>
              <a:rPr lang="en-US" dirty="0">
                <a:solidFill>
                  <a:srgbClr val="333333"/>
                </a:solidFill>
              </a:rPr>
              <a:t>Sets</a:t>
            </a:r>
          </a:p>
          <a:p>
            <a:pPr lvl="1"/>
            <a:r>
              <a:rPr lang="en-US" dirty="0">
                <a:solidFill>
                  <a:srgbClr val="333333"/>
                </a:solidFill>
              </a:rPr>
              <a:t>Sorted Sets</a:t>
            </a:r>
          </a:p>
          <a:p>
            <a:pPr marL="457200" lvl="1" indent="0">
              <a:buNone/>
            </a:pPr>
            <a:endParaRPr lang="en-US" dirty="0">
              <a:solidFill>
                <a:srgbClr val="333333"/>
              </a:solidFill>
            </a:endParaRPr>
          </a:p>
          <a:p>
            <a:pPr marL="342900" lvl="1" indent="-342900"/>
            <a:r>
              <a:rPr lang="en-US" b="1" dirty="0">
                <a:solidFill>
                  <a:srgbClr val="333333"/>
                </a:solidFill>
              </a:rPr>
              <a:t>Strings:</a:t>
            </a:r>
          </a:p>
          <a:p>
            <a:pPr marL="742950" lvl="2" indent="-342900"/>
            <a:r>
              <a:rPr lang="en-US" sz="1600" dirty="0">
                <a:solidFill>
                  <a:srgbClr val="333333"/>
                </a:solidFill>
              </a:rPr>
              <a:t>String is a set of bytes. In Redis database, strings are binary safe. </a:t>
            </a:r>
          </a:p>
          <a:p>
            <a:pPr marL="742950" lvl="2" indent="-342900"/>
            <a:r>
              <a:rPr lang="en-US" sz="1600" dirty="0">
                <a:solidFill>
                  <a:srgbClr val="333333"/>
                </a:solidFill>
              </a:rPr>
              <a:t>It means they have a known length and not determined by any special terminating characters. </a:t>
            </a:r>
          </a:p>
          <a:p>
            <a:pPr marL="742950" lvl="2" indent="-342900"/>
            <a:r>
              <a:rPr lang="en-US" sz="1600" dirty="0">
                <a:solidFill>
                  <a:srgbClr val="333333"/>
                </a:solidFill>
              </a:rPr>
              <a:t>So it is possible to store anything up to 512 megabytes in one string.</a:t>
            </a:r>
          </a:p>
          <a:p>
            <a:endParaRPr lang="en-US" dirty="0"/>
          </a:p>
        </p:txBody>
      </p:sp>
    </p:spTree>
    <p:extLst>
      <p:ext uri="{BB962C8B-B14F-4D97-AF65-F5344CB8AC3E}">
        <p14:creationId xmlns:p14="http://schemas.microsoft.com/office/powerpoint/2010/main" val="180108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4029-EEB7-8E20-BFBF-46C15334E1C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73FBB88-6798-AA32-3252-C46803774641}"/>
              </a:ext>
            </a:extLst>
          </p:cNvPr>
          <p:cNvPicPr>
            <a:picLocks noGrp="1" noChangeAspect="1"/>
          </p:cNvPicPr>
          <p:nvPr>
            <p:ph idx="1"/>
          </p:nvPr>
        </p:nvPicPr>
        <p:blipFill>
          <a:blip r:embed="rId2"/>
          <a:stretch>
            <a:fillRect/>
          </a:stretch>
        </p:blipFill>
        <p:spPr>
          <a:xfrm>
            <a:off x="2775380" y="702156"/>
            <a:ext cx="6083300" cy="1968500"/>
          </a:xfrm>
          <a:prstGeom prst="rect">
            <a:avLst/>
          </a:prstGeom>
        </p:spPr>
      </p:pic>
      <p:sp>
        <p:nvSpPr>
          <p:cNvPr id="5" name="TextBox 4">
            <a:extLst>
              <a:ext uri="{FF2B5EF4-FFF2-40B4-BE49-F238E27FC236}">
                <a16:creationId xmlns:a16="http://schemas.microsoft.com/office/drawing/2014/main" id="{98A78364-BC3A-1611-1DF5-DD7B52E9C93E}"/>
              </a:ext>
            </a:extLst>
          </p:cNvPr>
          <p:cNvSpPr txBox="1"/>
          <p:nvPr/>
        </p:nvSpPr>
        <p:spPr>
          <a:xfrm>
            <a:off x="1257175" y="3115159"/>
            <a:ext cx="9677649" cy="1384995"/>
          </a:xfrm>
          <a:prstGeom prst="rect">
            <a:avLst/>
          </a:prstGeom>
          <a:noFill/>
        </p:spPr>
        <p:txBody>
          <a:bodyPr wrap="none" rtlCol="0">
            <a:spAutoFit/>
          </a:bodyPr>
          <a:lstStyle/>
          <a:p>
            <a:pPr marL="342900" lvl="1" indent="-342900"/>
            <a:r>
              <a:rPr lang="en-US" b="1" dirty="0">
                <a:solidFill>
                  <a:srgbClr val="333333"/>
                </a:solidFill>
              </a:rPr>
              <a:t>Hashes:</a:t>
            </a:r>
          </a:p>
          <a:p>
            <a:pPr marL="742950" lvl="2" indent="-342900"/>
            <a:r>
              <a:rPr lang="en-US" sz="1600" dirty="0">
                <a:solidFill>
                  <a:srgbClr val="333333"/>
                </a:solidFill>
              </a:rPr>
              <a:t>Hash is a collection of key-value pairs. </a:t>
            </a:r>
          </a:p>
          <a:p>
            <a:pPr marL="742950" lvl="2" indent="-342900"/>
            <a:r>
              <a:rPr lang="en-US" sz="1600" dirty="0">
                <a:solidFill>
                  <a:srgbClr val="333333"/>
                </a:solidFill>
              </a:rPr>
              <a:t>In Redis, hashes are maps between string fields and string values. So, they are used to represent objects.</a:t>
            </a:r>
          </a:p>
          <a:p>
            <a:pPr marL="742950" lvl="2" indent="-342900"/>
            <a:r>
              <a:rPr lang="en-US" sz="1600" dirty="0">
                <a:solidFill>
                  <a:srgbClr val="333333"/>
                </a:solidFill>
              </a:rPr>
              <a:t>Every hash can store up to more than 4 billion field-value pairs.</a:t>
            </a:r>
          </a:p>
          <a:p>
            <a:endParaRPr lang="en-US" dirty="0"/>
          </a:p>
        </p:txBody>
      </p:sp>
      <p:pic>
        <p:nvPicPr>
          <p:cNvPr id="6" name="Picture 5">
            <a:extLst>
              <a:ext uri="{FF2B5EF4-FFF2-40B4-BE49-F238E27FC236}">
                <a16:creationId xmlns:a16="http://schemas.microsoft.com/office/drawing/2014/main" id="{DFCD8421-3EC0-CD35-7234-E4DCD2D148F1}"/>
              </a:ext>
            </a:extLst>
          </p:cNvPr>
          <p:cNvPicPr>
            <a:picLocks noChangeAspect="1"/>
          </p:cNvPicPr>
          <p:nvPr/>
        </p:nvPicPr>
        <p:blipFill>
          <a:blip r:embed="rId3"/>
          <a:stretch>
            <a:fillRect/>
          </a:stretch>
        </p:blipFill>
        <p:spPr>
          <a:xfrm>
            <a:off x="2775380" y="4324673"/>
            <a:ext cx="7480300" cy="2362200"/>
          </a:xfrm>
          <a:prstGeom prst="rect">
            <a:avLst/>
          </a:prstGeom>
        </p:spPr>
      </p:pic>
    </p:spTree>
    <p:extLst>
      <p:ext uri="{BB962C8B-B14F-4D97-AF65-F5344CB8AC3E}">
        <p14:creationId xmlns:p14="http://schemas.microsoft.com/office/powerpoint/2010/main" val="328779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0DFC-FE23-E862-63A3-31CC0C0603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033178-3E68-184D-07C8-9DE01B6ACFD6}"/>
              </a:ext>
            </a:extLst>
          </p:cNvPr>
          <p:cNvSpPr>
            <a:spLocks noGrp="1"/>
          </p:cNvSpPr>
          <p:nvPr>
            <p:ph idx="1"/>
          </p:nvPr>
        </p:nvSpPr>
        <p:spPr>
          <a:xfrm>
            <a:off x="581192" y="702156"/>
            <a:ext cx="11029615" cy="4482619"/>
          </a:xfrm>
        </p:spPr>
        <p:txBody>
          <a:bodyPr>
            <a:normAutofit/>
          </a:bodyPr>
          <a:lstStyle/>
          <a:p>
            <a:pPr marL="342900" lvl="1" indent="-342900"/>
            <a:r>
              <a:rPr lang="en-US" sz="1800" b="1" dirty="0">
                <a:solidFill>
                  <a:srgbClr val="333333"/>
                </a:solidFill>
              </a:rPr>
              <a:t>Lists:</a:t>
            </a:r>
          </a:p>
          <a:p>
            <a:pPr marL="742950" lvl="2" indent="-342900"/>
            <a:r>
              <a:rPr lang="en-US" sz="1800" dirty="0">
                <a:solidFill>
                  <a:srgbClr val="333333"/>
                </a:solidFill>
              </a:rPr>
              <a:t>inserts all the specified values at the head of the list stored at the key. </a:t>
            </a:r>
          </a:p>
          <a:p>
            <a:pPr marL="742950" lvl="2" indent="-342900"/>
            <a:r>
              <a:rPr lang="en-US" sz="1800" dirty="0">
                <a:solidFill>
                  <a:srgbClr val="333333"/>
                </a:solidFill>
              </a:rPr>
              <a:t>If the key does not exist, it is created as an empty list before performing the push operations. </a:t>
            </a:r>
          </a:p>
          <a:p>
            <a:pPr marL="742950" lvl="2" indent="-342900"/>
            <a:r>
              <a:rPr lang="en-US" sz="1800" dirty="0">
                <a:solidFill>
                  <a:srgbClr val="333333"/>
                </a:solidFill>
              </a:rPr>
              <a:t>When the key holds a value that is not a list, an error is returned.</a:t>
            </a:r>
          </a:p>
          <a:p>
            <a:pPr marL="742950" lvl="2" indent="-342900"/>
            <a:r>
              <a:rPr lang="en-US" sz="1800" dirty="0">
                <a:solidFill>
                  <a:srgbClr val="333333"/>
                </a:solidFill>
              </a:rPr>
              <a:t>Maximum length of a list is more than 4 billion of elements</a:t>
            </a:r>
          </a:p>
        </p:txBody>
      </p:sp>
      <p:pic>
        <p:nvPicPr>
          <p:cNvPr id="4" name="Picture 3">
            <a:extLst>
              <a:ext uri="{FF2B5EF4-FFF2-40B4-BE49-F238E27FC236}">
                <a16:creationId xmlns:a16="http://schemas.microsoft.com/office/drawing/2014/main" id="{169167A4-5EFC-B4FE-CF24-257E76B52942}"/>
              </a:ext>
            </a:extLst>
          </p:cNvPr>
          <p:cNvPicPr>
            <a:picLocks noChangeAspect="1"/>
          </p:cNvPicPr>
          <p:nvPr/>
        </p:nvPicPr>
        <p:blipFill>
          <a:blip r:embed="rId2"/>
          <a:stretch>
            <a:fillRect/>
          </a:stretch>
        </p:blipFill>
        <p:spPr>
          <a:xfrm>
            <a:off x="2397879" y="4844188"/>
            <a:ext cx="5505450" cy="1581150"/>
          </a:xfrm>
          <a:prstGeom prst="rect">
            <a:avLst/>
          </a:prstGeom>
        </p:spPr>
      </p:pic>
    </p:spTree>
    <p:extLst>
      <p:ext uri="{BB962C8B-B14F-4D97-AF65-F5344CB8AC3E}">
        <p14:creationId xmlns:p14="http://schemas.microsoft.com/office/powerpoint/2010/main" val="329794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429B-E035-1223-3926-53B2F92C6D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658B15-B38F-B606-3D75-CADBDD1A645B}"/>
              </a:ext>
            </a:extLst>
          </p:cNvPr>
          <p:cNvSpPr>
            <a:spLocks noGrp="1"/>
          </p:cNvSpPr>
          <p:nvPr>
            <p:ph idx="1"/>
          </p:nvPr>
        </p:nvSpPr>
        <p:spPr>
          <a:xfrm>
            <a:off x="829165" y="992762"/>
            <a:ext cx="11029615" cy="3634486"/>
          </a:xfrm>
        </p:spPr>
        <p:txBody>
          <a:bodyPr/>
          <a:lstStyle/>
          <a:p>
            <a:pPr marL="342900" lvl="1" indent="-342900"/>
            <a:r>
              <a:rPr lang="en-US" b="1" dirty="0">
                <a:solidFill>
                  <a:srgbClr val="333333"/>
                </a:solidFill>
              </a:rPr>
              <a:t>Sets:</a:t>
            </a:r>
          </a:p>
          <a:p>
            <a:pPr marL="742950" lvl="2" indent="-342900"/>
            <a:r>
              <a:rPr lang="en-US" sz="1600" dirty="0">
                <a:solidFill>
                  <a:srgbClr val="333333"/>
                </a:solidFill>
              </a:rPr>
              <a:t>Redis Sets are an unordered collection of unique strings. </a:t>
            </a:r>
          </a:p>
          <a:p>
            <a:pPr marL="742950" lvl="2" indent="-342900"/>
            <a:r>
              <a:rPr lang="en-US" sz="1600" dirty="0">
                <a:solidFill>
                  <a:srgbClr val="333333"/>
                </a:solidFill>
              </a:rPr>
              <a:t>Unique means sets does not allow repetition of data in a key.</a:t>
            </a:r>
          </a:p>
          <a:p>
            <a:pPr marL="742950" lvl="2" indent="-342900"/>
            <a:r>
              <a:rPr lang="en-US" sz="1600" dirty="0">
                <a:solidFill>
                  <a:srgbClr val="333333"/>
                </a:solidFill>
              </a:rPr>
              <a:t>In Redis set add, remove, and test for the existence of members in O(1) (constant time regardless of the number of elements contained inside the Set). </a:t>
            </a:r>
          </a:p>
          <a:p>
            <a:pPr marL="742950" lvl="2" indent="-342900"/>
            <a:r>
              <a:rPr lang="en-US" sz="1600" dirty="0">
                <a:solidFill>
                  <a:srgbClr val="333333"/>
                </a:solidFill>
              </a:rPr>
              <a:t>The maximum length of a list is more than 4 billion of elements.</a:t>
            </a:r>
          </a:p>
          <a:p>
            <a:endParaRPr lang="en-US" dirty="0"/>
          </a:p>
        </p:txBody>
      </p:sp>
      <p:pic>
        <p:nvPicPr>
          <p:cNvPr id="4" name="Picture 3">
            <a:extLst>
              <a:ext uri="{FF2B5EF4-FFF2-40B4-BE49-F238E27FC236}">
                <a16:creationId xmlns:a16="http://schemas.microsoft.com/office/drawing/2014/main" id="{D6D7FD03-5850-77B7-0B6D-E3FCB8F01636}"/>
              </a:ext>
            </a:extLst>
          </p:cNvPr>
          <p:cNvPicPr>
            <a:picLocks noChangeAspect="1"/>
          </p:cNvPicPr>
          <p:nvPr/>
        </p:nvPicPr>
        <p:blipFill>
          <a:blip r:embed="rId2"/>
          <a:stretch>
            <a:fillRect/>
          </a:stretch>
        </p:blipFill>
        <p:spPr>
          <a:xfrm>
            <a:off x="4139591" y="3866277"/>
            <a:ext cx="3149778" cy="2776538"/>
          </a:xfrm>
          <a:prstGeom prst="rect">
            <a:avLst/>
          </a:prstGeom>
        </p:spPr>
      </p:pic>
    </p:spTree>
    <p:extLst>
      <p:ext uri="{BB962C8B-B14F-4D97-AF65-F5344CB8AC3E}">
        <p14:creationId xmlns:p14="http://schemas.microsoft.com/office/powerpoint/2010/main" val="397939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0B84-C9BB-04DF-F6F2-0C7E18439E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06F46D-B29A-B7C0-1D3A-A38CC7D5A37A}"/>
              </a:ext>
            </a:extLst>
          </p:cNvPr>
          <p:cNvSpPr>
            <a:spLocks noGrp="1"/>
          </p:cNvSpPr>
          <p:nvPr>
            <p:ph idx="1"/>
          </p:nvPr>
        </p:nvSpPr>
        <p:spPr>
          <a:xfrm>
            <a:off x="581192" y="1070003"/>
            <a:ext cx="11029615" cy="3634486"/>
          </a:xfrm>
        </p:spPr>
        <p:txBody>
          <a:bodyPr/>
          <a:lstStyle/>
          <a:p>
            <a:pPr marL="342900" lvl="1" indent="-342900"/>
            <a:r>
              <a:rPr lang="en-US" b="1" dirty="0">
                <a:solidFill>
                  <a:srgbClr val="333333"/>
                </a:solidFill>
              </a:rPr>
              <a:t>Sorted Sets:</a:t>
            </a:r>
          </a:p>
          <a:p>
            <a:pPr marL="742950" lvl="2" indent="-342900"/>
            <a:r>
              <a:rPr lang="en-US" sz="1600" dirty="0">
                <a:solidFill>
                  <a:srgbClr val="333333"/>
                </a:solidFill>
              </a:rPr>
              <a:t>Redis Sorted Sets are similar to Redis Sets with the unique feature of values stored in a set.</a:t>
            </a:r>
          </a:p>
          <a:p>
            <a:pPr marL="742950" lvl="2" indent="-342900"/>
            <a:r>
              <a:rPr lang="en-US" sz="1600" dirty="0">
                <a:solidFill>
                  <a:srgbClr val="333333"/>
                </a:solidFill>
              </a:rPr>
              <a:t>The difference is, every member of a Sorted Set is associated with a score, that is used in order to take the sorted set ordered, from the smallest to the greatest score.</a:t>
            </a:r>
          </a:p>
          <a:p>
            <a:pPr marL="742950" lvl="2" indent="-342900"/>
            <a:r>
              <a:rPr lang="en-US" sz="1600" dirty="0">
                <a:solidFill>
                  <a:srgbClr val="333333"/>
                </a:solidFill>
              </a:rPr>
              <a:t>Maximum length of a list is more than 4 billion of elements.</a:t>
            </a:r>
          </a:p>
          <a:p>
            <a:endParaRPr lang="en-US" dirty="0"/>
          </a:p>
        </p:txBody>
      </p:sp>
      <p:pic>
        <p:nvPicPr>
          <p:cNvPr id="4" name="Picture 3">
            <a:extLst>
              <a:ext uri="{FF2B5EF4-FFF2-40B4-BE49-F238E27FC236}">
                <a16:creationId xmlns:a16="http://schemas.microsoft.com/office/drawing/2014/main" id="{648587BE-2D22-FE9A-5CFA-BA714DE73D12}"/>
              </a:ext>
            </a:extLst>
          </p:cNvPr>
          <p:cNvPicPr>
            <a:picLocks noChangeAspect="1"/>
          </p:cNvPicPr>
          <p:nvPr/>
        </p:nvPicPr>
        <p:blipFill>
          <a:blip r:embed="rId2"/>
          <a:stretch>
            <a:fillRect/>
          </a:stretch>
        </p:blipFill>
        <p:spPr>
          <a:xfrm>
            <a:off x="3971924" y="3934098"/>
            <a:ext cx="4248150" cy="2276475"/>
          </a:xfrm>
          <a:prstGeom prst="rect">
            <a:avLst/>
          </a:prstGeom>
        </p:spPr>
      </p:pic>
    </p:spTree>
    <p:extLst>
      <p:ext uri="{BB962C8B-B14F-4D97-AF65-F5344CB8AC3E}">
        <p14:creationId xmlns:p14="http://schemas.microsoft.com/office/powerpoint/2010/main" val="2791884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2DA6-E1F2-D7C5-BD61-6C2EC94079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40140-DC94-A958-3D1D-93CDD0BD6108}"/>
              </a:ext>
            </a:extLst>
          </p:cNvPr>
          <p:cNvSpPr>
            <a:spLocks noGrp="1"/>
          </p:cNvSpPr>
          <p:nvPr>
            <p:ph idx="1"/>
          </p:nvPr>
        </p:nvSpPr>
        <p:spPr/>
        <p:txBody>
          <a:bodyPr/>
          <a:lstStyle/>
          <a:p>
            <a:r>
              <a:rPr lang="en-US"/>
              <a:t>HANDS ON .. </a:t>
            </a:r>
          </a:p>
        </p:txBody>
      </p:sp>
      <p:sp>
        <p:nvSpPr>
          <p:cNvPr id="4" name="TextBox 3">
            <a:extLst>
              <a:ext uri="{FF2B5EF4-FFF2-40B4-BE49-F238E27FC236}">
                <a16:creationId xmlns:a16="http://schemas.microsoft.com/office/drawing/2014/main" id="{80E87A0D-7779-BEFC-70D0-B95045893AB1}"/>
              </a:ext>
            </a:extLst>
          </p:cNvPr>
          <p:cNvSpPr txBox="1"/>
          <p:nvPr/>
        </p:nvSpPr>
        <p:spPr>
          <a:xfrm>
            <a:off x="1115878" y="2743200"/>
            <a:ext cx="2949846" cy="369332"/>
          </a:xfrm>
          <a:prstGeom prst="rect">
            <a:avLst/>
          </a:prstGeom>
          <a:noFill/>
        </p:spPr>
        <p:txBody>
          <a:bodyPr wrap="none" rtlCol="0">
            <a:spAutoFit/>
          </a:bodyPr>
          <a:lstStyle/>
          <a:p>
            <a:r>
              <a:rPr lang="en-US" dirty="0"/>
              <a:t>https://</a:t>
            </a:r>
            <a:r>
              <a:rPr lang="en-US" dirty="0" err="1"/>
              <a:t>redis.io</a:t>
            </a:r>
            <a:r>
              <a:rPr lang="en-US" dirty="0"/>
              <a:t>/commands/</a:t>
            </a:r>
          </a:p>
        </p:txBody>
      </p:sp>
    </p:spTree>
    <p:extLst>
      <p:ext uri="{BB962C8B-B14F-4D97-AF65-F5344CB8AC3E}">
        <p14:creationId xmlns:p14="http://schemas.microsoft.com/office/powerpoint/2010/main" val="400295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4AC6-BAEB-8078-AE00-6D43CC85E15B}"/>
              </a:ext>
            </a:extLst>
          </p:cNvPr>
          <p:cNvSpPr>
            <a:spLocks noGrp="1"/>
          </p:cNvSpPr>
          <p:nvPr>
            <p:ph type="title"/>
          </p:nvPr>
        </p:nvSpPr>
        <p:spPr>
          <a:xfrm>
            <a:off x="581192" y="702156"/>
            <a:ext cx="11029616" cy="630698"/>
          </a:xfrm>
        </p:spPr>
        <p:txBody>
          <a:bodyPr/>
          <a:lstStyle/>
          <a:p>
            <a:r>
              <a:rPr lang="en-US" dirty="0"/>
              <a:t>BENEFITS</a:t>
            </a:r>
          </a:p>
        </p:txBody>
      </p:sp>
      <p:sp>
        <p:nvSpPr>
          <p:cNvPr id="3" name="Content Placeholder 2">
            <a:extLst>
              <a:ext uri="{FF2B5EF4-FFF2-40B4-BE49-F238E27FC236}">
                <a16:creationId xmlns:a16="http://schemas.microsoft.com/office/drawing/2014/main" id="{1C391568-35F1-DB80-FE07-3A2D6022CC70}"/>
              </a:ext>
            </a:extLst>
          </p:cNvPr>
          <p:cNvSpPr>
            <a:spLocks noGrp="1"/>
          </p:cNvSpPr>
          <p:nvPr>
            <p:ph idx="1"/>
          </p:nvPr>
        </p:nvSpPr>
        <p:spPr>
          <a:xfrm>
            <a:off x="581192" y="1487837"/>
            <a:ext cx="11029615" cy="4487513"/>
          </a:xfrm>
        </p:spPr>
        <p:txBody>
          <a:bodyPr>
            <a:normAutofit/>
          </a:bodyPr>
          <a:lstStyle/>
          <a:p>
            <a:pPr>
              <a:lnSpc>
                <a:spcPct val="100000"/>
              </a:lnSpc>
              <a:buFont typeface="Wingdings" pitchFamily="2" charset="2"/>
              <a:buChar char="Ø"/>
            </a:pPr>
            <a:r>
              <a:rPr lang="en-IN" sz="2000" dirty="0"/>
              <a:t>Significantly improve response times for client applications </a:t>
            </a:r>
            <a:r>
              <a:rPr lang="en-US" sz="2000" dirty="0">
                <a:solidFill>
                  <a:schemeClr val="tx2"/>
                </a:solidFill>
              </a:rPr>
              <a:t>which results in improvement of  </a:t>
            </a:r>
            <a:r>
              <a:rPr lang="en-IN" sz="2000" dirty="0"/>
              <a:t>performance, availability  and scalability of a system</a:t>
            </a:r>
          </a:p>
          <a:p>
            <a:pPr>
              <a:lnSpc>
                <a:spcPct val="100000"/>
              </a:lnSpc>
              <a:buFont typeface="Arial" panose="020B0604020202020204" pitchFamily="34" charset="0"/>
              <a:buChar char="•"/>
            </a:pPr>
            <a:r>
              <a:rPr lang="en-US" sz="2000" dirty="0">
                <a:solidFill>
                  <a:schemeClr val="tx2"/>
                </a:solidFill>
              </a:rPr>
              <a:t>Performance - caching minimize the workload of the database, keeping it from spending inefficient amounts of time doing repetitive tasks</a:t>
            </a:r>
          </a:p>
          <a:p>
            <a:pPr>
              <a:lnSpc>
                <a:spcPct val="100000"/>
              </a:lnSpc>
              <a:buFont typeface="Arial" panose="020B0604020202020204" pitchFamily="34" charset="0"/>
              <a:buChar char="•"/>
            </a:pPr>
            <a:r>
              <a:rPr lang="en-US" sz="2000" dirty="0">
                <a:solidFill>
                  <a:schemeClr val="tx2"/>
                </a:solidFill>
              </a:rPr>
              <a:t>Availability - Cache can still provide a place for the application to call upon for data in the case of the primary database server becoming unavailable for any reason.</a:t>
            </a:r>
          </a:p>
          <a:p>
            <a:pPr>
              <a:lnSpc>
                <a:spcPct val="100000"/>
              </a:lnSpc>
              <a:buFont typeface="Arial" panose="020B0604020202020204" pitchFamily="34" charset="0"/>
              <a:buChar char="•"/>
            </a:pPr>
            <a:r>
              <a:rPr lang="en-US" sz="2000" dirty="0">
                <a:solidFill>
                  <a:schemeClr val="tx2"/>
                </a:solidFill>
              </a:rPr>
              <a:t>Scalability – Caching helps in distributing backend queries across entities</a:t>
            </a:r>
          </a:p>
        </p:txBody>
      </p:sp>
    </p:spTree>
    <p:extLst>
      <p:ext uri="{BB962C8B-B14F-4D97-AF65-F5344CB8AC3E}">
        <p14:creationId xmlns:p14="http://schemas.microsoft.com/office/powerpoint/2010/main" val="383672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9E82-51AF-7953-13BC-10D2C6C58B3F}"/>
              </a:ext>
            </a:extLst>
          </p:cNvPr>
          <p:cNvSpPr>
            <a:spLocks noGrp="1"/>
          </p:cNvSpPr>
          <p:nvPr>
            <p:ph type="title"/>
          </p:nvPr>
        </p:nvSpPr>
        <p:spPr>
          <a:xfrm>
            <a:off x="581192" y="702156"/>
            <a:ext cx="11029616" cy="584203"/>
          </a:xfrm>
        </p:spPr>
        <p:txBody>
          <a:bodyPr/>
          <a:lstStyle/>
          <a:p>
            <a:r>
              <a:rPr lang="en-US" dirty="0"/>
              <a:t>When to cache</a:t>
            </a:r>
          </a:p>
        </p:txBody>
      </p:sp>
      <p:sp>
        <p:nvSpPr>
          <p:cNvPr id="3" name="Content Placeholder 2">
            <a:extLst>
              <a:ext uri="{FF2B5EF4-FFF2-40B4-BE49-F238E27FC236}">
                <a16:creationId xmlns:a16="http://schemas.microsoft.com/office/drawing/2014/main" id="{788CBA7D-D3B9-EF56-CDC8-DE32D0A86DB8}"/>
              </a:ext>
            </a:extLst>
          </p:cNvPr>
          <p:cNvSpPr>
            <a:spLocks noGrp="1"/>
          </p:cNvSpPr>
          <p:nvPr>
            <p:ph idx="1"/>
          </p:nvPr>
        </p:nvSpPr>
        <p:spPr>
          <a:xfrm>
            <a:off x="581192" y="1472339"/>
            <a:ext cx="11029615" cy="4503011"/>
          </a:xfrm>
        </p:spPr>
        <p:txBody>
          <a:bodyPr>
            <a:normAutofit/>
          </a:bodyPr>
          <a:lstStyle/>
          <a:p>
            <a:pPr>
              <a:buFont typeface="Wingdings" pitchFamily="2" charset="2"/>
              <a:buChar char="Ø"/>
            </a:pPr>
            <a:r>
              <a:rPr lang="en-IN" sz="2400" dirty="0"/>
              <a:t>Huge data that you have and the larger the number of users that need to access this data</a:t>
            </a:r>
          </a:p>
          <a:p>
            <a:pPr>
              <a:buFont typeface="Wingdings" pitchFamily="2" charset="2"/>
              <a:buChar char="Ø"/>
            </a:pPr>
            <a:r>
              <a:rPr lang="en-IN" sz="2400" dirty="0"/>
              <a:t>Database supports limited number of concurrent connections</a:t>
            </a:r>
          </a:p>
          <a:p>
            <a:pPr>
              <a:buFont typeface="Wingdings" pitchFamily="2" charset="2"/>
              <a:buChar char="Ø"/>
            </a:pPr>
            <a:r>
              <a:rPr lang="en-IN" sz="2400" dirty="0"/>
              <a:t>Data that has a higher proportion of read operations than write operations</a:t>
            </a:r>
          </a:p>
          <a:p>
            <a:pPr>
              <a:buFont typeface="Wingdings" pitchFamily="2" charset="2"/>
              <a:buChar char="Ø"/>
            </a:pPr>
            <a:r>
              <a:rPr lang="en-IN" sz="2400" dirty="0"/>
              <a:t>Recommended not to make cache authoritative store of critical information</a:t>
            </a:r>
          </a:p>
          <a:p>
            <a:pPr marL="0" indent="0">
              <a:buNone/>
            </a:pPr>
            <a:r>
              <a:rPr lang="en-IN" sz="2400" dirty="0"/>
              <a:t>      -- If the cache is unavailable, your application can still continue to operate </a:t>
            </a:r>
            <a:endParaRPr lang="en-US" sz="2400" dirty="0"/>
          </a:p>
        </p:txBody>
      </p:sp>
    </p:spTree>
    <p:extLst>
      <p:ext uri="{BB962C8B-B14F-4D97-AF65-F5344CB8AC3E}">
        <p14:creationId xmlns:p14="http://schemas.microsoft.com/office/powerpoint/2010/main" val="187450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A156-DFDB-06FD-DDB2-AB9B653BF66D}"/>
              </a:ext>
            </a:extLst>
          </p:cNvPr>
          <p:cNvSpPr>
            <a:spLocks noGrp="1"/>
          </p:cNvSpPr>
          <p:nvPr>
            <p:ph type="title"/>
          </p:nvPr>
        </p:nvSpPr>
        <p:spPr/>
        <p:txBody>
          <a:bodyPr/>
          <a:lstStyle/>
          <a:p>
            <a:r>
              <a:rPr lang="en-IN" b="1" dirty="0">
                <a:effectLst/>
              </a:rPr>
              <a:t>different database caching strategies</a:t>
            </a:r>
            <a:br>
              <a:rPr lang="en-IN" b="1" dirty="0">
                <a:effectLst/>
              </a:rPr>
            </a:br>
            <a:endParaRPr lang="en-US" dirty="0"/>
          </a:p>
        </p:txBody>
      </p:sp>
      <p:sp>
        <p:nvSpPr>
          <p:cNvPr id="3" name="Content Placeholder 2">
            <a:extLst>
              <a:ext uri="{FF2B5EF4-FFF2-40B4-BE49-F238E27FC236}">
                <a16:creationId xmlns:a16="http://schemas.microsoft.com/office/drawing/2014/main" id="{1502FFCF-C1B6-4286-5604-AC2E80F131E6}"/>
              </a:ext>
            </a:extLst>
          </p:cNvPr>
          <p:cNvSpPr>
            <a:spLocks noGrp="1"/>
          </p:cNvSpPr>
          <p:nvPr>
            <p:ph idx="1"/>
          </p:nvPr>
        </p:nvSpPr>
        <p:spPr>
          <a:xfrm>
            <a:off x="581192" y="1456841"/>
            <a:ext cx="11029615" cy="4518509"/>
          </a:xfrm>
        </p:spPr>
        <p:txBody>
          <a:bodyPr>
            <a:normAutofit/>
          </a:bodyPr>
          <a:lstStyle/>
          <a:p>
            <a:pPr marL="0" indent="0">
              <a:buNone/>
            </a:pPr>
            <a:r>
              <a:rPr lang="en-IN" sz="1800" dirty="0"/>
              <a:t>    Caching strategy depends on the data and data access patterns. </a:t>
            </a:r>
            <a:br>
              <a:rPr lang="en-IN" sz="1800" dirty="0"/>
            </a:br>
            <a:r>
              <a:rPr lang="en-IN" sz="1800" dirty="0"/>
              <a:t>    In other words, how the data is written and read.</a:t>
            </a:r>
            <a:br>
              <a:rPr lang="en-IN" sz="1800" dirty="0"/>
            </a:br>
            <a:r>
              <a:rPr lang="en-IN" sz="1800" dirty="0"/>
              <a:t>    Choosing right strategy can reduce response times, decrease load on database, and save costs</a:t>
            </a:r>
          </a:p>
          <a:p>
            <a:pPr>
              <a:buFont typeface="Wingdings" pitchFamily="2" charset="2"/>
              <a:buChar char="Ø"/>
            </a:pPr>
            <a:r>
              <a:rPr lang="en-IN" sz="1800" dirty="0"/>
              <a:t> cache-aside</a:t>
            </a:r>
          </a:p>
          <a:p>
            <a:pPr>
              <a:buFont typeface="Wingdings" pitchFamily="2" charset="2"/>
              <a:buChar char="Ø"/>
            </a:pPr>
            <a:r>
              <a:rPr lang="en-IN" sz="1800" dirty="0"/>
              <a:t> read-through </a:t>
            </a:r>
          </a:p>
          <a:p>
            <a:pPr>
              <a:buFont typeface="Wingdings" pitchFamily="2" charset="2"/>
              <a:buChar char="Ø"/>
            </a:pPr>
            <a:r>
              <a:rPr lang="en-IN" sz="1800" dirty="0"/>
              <a:t> write-through</a:t>
            </a:r>
          </a:p>
          <a:p>
            <a:pPr>
              <a:buFont typeface="Wingdings" pitchFamily="2" charset="2"/>
              <a:buChar char="Ø"/>
            </a:pPr>
            <a:r>
              <a:rPr lang="en-IN" sz="1800" dirty="0"/>
              <a:t> write-back </a:t>
            </a:r>
          </a:p>
          <a:p>
            <a:pPr>
              <a:buFont typeface="Wingdings" pitchFamily="2" charset="2"/>
              <a:buChar char="Ø"/>
            </a:pPr>
            <a:r>
              <a:rPr lang="en-IN" sz="1800" dirty="0"/>
              <a:t> write-around</a:t>
            </a:r>
            <a:endParaRPr lang="en-US" sz="1800" dirty="0"/>
          </a:p>
        </p:txBody>
      </p:sp>
    </p:spTree>
    <p:extLst>
      <p:ext uri="{BB962C8B-B14F-4D97-AF65-F5344CB8AC3E}">
        <p14:creationId xmlns:p14="http://schemas.microsoft.com/office/powerpoint/2010/main" val="26220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D7CB9-2693-8423-A60C-E044E0B5331E}"/>
              </a:ext>
            </a:extLst>
          </p:cNvPr>
          <p:cNvSpPr>
            <a:spLocks noGrp="1"/>
          </p:cNvSpPr>
          <p:nvPr>
            <p:ph type="title"/>
          </p:nvPr>
        </p:nvSpPr>
        <p:spPr>
          <a:xfrm>
            <a:off x="581192" y="702156"/>
            <a:ext cx="11029616" cy="1188720"/>
          </a:xfrm>
        </p:spPr>
        <p:txBody>
          <a:bodyPr>
            <a:normAutofit/>
          </a:bodyPr>
          <a:lstStyle/>
          <a:p>
            <a:r>
              <a:rPr lang="en-IN" b="1" dirty="0">
                <a:effectLst/>
              </a:rPr>
              <a:t>Cache-aside</a:t>
            </a:r>
            <a:br>
              <a:rPr lang="en-IN" b="1" dirty="0">
                <a:effectLst/>
              </a:rPr>
            </a:br>
            <a:endParaRPr lang="en-US" dirty="0"/>
          </a:p>
        </p:txBody>
      </p:sp>
      <p:sp>
        <p:nvSpPr>
          <p:cNvPr id="13" name="Rectangle 1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91FCE18-36B9-F1CB-3B19-6D9059A8A45E}"/>
              </a:ext>
            </a:extLst>
          </p:cNvPr>
          <p:cNvPicPr>
            <a:picLocks noChangeAspect="1"/>
          </p:cNvPicPr>
          <p:nvPr/>
        </p:nvPicPr>
        <p:blipFill>
          <a:blip r:embed="rId2"/>
          <a:stretch>
            <a:fillRect/>
          </a:stretch>
        </p:blipFill>
        <p:spPr>
          <a:xfrm>
            <a:off x="780699" y="3050180"/>
            <a:ext cx="4395736" cy="2303138"/>
          </a:xfrm>
          <a:prstGeom prst="rect">
            <a:avLst/>
          </a:prstGeom>
        </p:spPr>
      </p:pic>
      <p:sp>
        <p:nvSpPr>
          <p:cNvPr id="8" name="Content Placeholder 7">
            <a:extLst>
              <a:ext uri="{FF2B5EF4-FFF2-40B4-BE49-F238E27FC236}">
                <a16:creationId xmlns:a16="http://schemas.microsoft.com/office/drawing/2014/main" id="{3521135C-E3E2-B538-6FC6-769EAD6DD856}"/>
              </a:ext>
            </a:extLst>
          </p:cNvPr>
          <p:cNvSpPr>
            <a:spLocks noGrp="1"/>
          </p:cNvSpPr>
          <p:nvPr>
            <p:ph idx="1"/>
          </p:nvPr>
        </p:nvSpPr>
        <p:spPr>
          <a:xfrm>
            <a:off x="5982347" y="2180496"/>
            <a:ext cx="5628460" cy="4045683"/>
          </a:xfrm>
        </p:spPr>
        <p:txBody>
          <a:bodyPr>
            <a:normAutofit/>
          </a:bodyPr>
          <a:lstStyle/>
          <a:p>
            <a:r>
              <a:rPr lang="en-IN" dirty="0"/>
              <a:t>Cache sits next to the database</a:t>
            </a:r>
          </a:p>
          <a:p>
            <a:r>
              <a:rPr lang="en-IN" dirty="0"/>
              <a:t>Useful for applications with read-heavy workloads</a:t>
            </a:r>
          </a:p>
          <a:p>
            <a:r>
              <a:rPr lang="en-IN" dirty="0"/>
              <a:t>In the instance of a cache failure, the system relying on cache data can still go directly to the database</a:t>
            </a:r>
          </a:p>
          <a:p>
            <a:r>
              <a:rPr lang="en-IN" dirty="0"/>
              <a:t>Cache being separated, it can employ a different data model than that of the database.</a:t>
            </a:r>
          </a:p>
          <a:p>
            <a:r>
              <a:rPr lang="en-IN" dirty="0"/>
              <a:t>Application is responsible for fetching the data and populating the cache</a:t>
            </a:r>
          </a:p>
          <a:p>
            <a:r>
              <a:rPr lang="en-IN" dirty="0"/>
              <a:t>Main drawback  - cache may have a period of inconsistency with the primary database</a:t>
            </a:r>
            <a:endParaRPr lang="en-US" dirty="0"/>
          </a:p>
        </p:txBody>
      </p:sp>
    </p:spTree>
    <p:extLst>
      <p:ext uri="{BB962C8B-B14F-4D97-AF65-F5344CB8AC3E}">
        <p14:creationId xmlns:p14="http://schemas.microsoft.com/office/powerpoint/2010/main" val="357065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D7CB9-2693-8423-A60C-E044E0B5331E}"/>
              </a:ext>
            </a:extLst>
          </p:cNvPr>
          <p:cNvSpPr>
            <a:spLocks noGrp="1"/>
          </p:cNvSpPr>
          <p:nvPr>
            <p:ph type="title"/>
          </p:nvPr>
        </p:nvSpPr>
        <p:spPr>
          <a:xfrm>
            <a:off x="581192" y="702156"/>
            <a:ext cx="11029616" cy="1343620"/>
          </a:xfrm>
        </p:spPr>
        <p:txBody>
          <a:bodyPr>
            <a:normAutofit fontScale="90000"/>
          </a:bodyPr>
          <a:lstStyle/>
          <a:p>
            <a:r>
              <a:rPr lang="en-IN" b="1" dirty="0">
                <a:effectLst/>
              </a:rPr>
              <a:t>Read-through</a:t>
            </a:r>
            <a:br>
              <a:rPr lang="en-IN" b="1" dirty="0">
                <a:effectLst/>
              </a:rPr>
            </a:br>
            <a:br>
              <a:rPr lang="en-IN" b="1" dirty="0">
                <a:effectLst/>
              </a:rPr>
            </a:br>
            <a:endParaRPr lang="en-US" dirty="0"/>
          </a:p>
        </p:txBody>
      </p:sp>
      <p:sp>
        <p:nvSpPr>
          <p:cNvPr id="13" name="Rectangle 1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521135C-E3E2-B538-6FC6-769EAD6DD856}"/>
              </a:ext>
            </a:extLst>
          </p:cNvPr>
          <p:cNvSpPr>
            <a:spLocks noGrp="1"/>
          </p:cNvSpPr>
          <p:nvPr>
            <p:ph idx="1"/>
          </p:nvPr>
        </p:nvSpPr>
        <p:spPr>
          <a:xfrm>
            <a:off x="5982347" y="2180496"/>
            <a:ext cx="5628460" cy="4045683"/>
          </a:xfrm>
        </p:spPr>
        <p:txBody>
          <a:bodyPr>
            <a:normAutofit/>
          </a:bodyPr>
          <a:lstStyle/>
          <a:p>
            <a:r>
              <a:rPr lang="en-IN" dirty="0"/>
              <a:t>Cache sits between the application and the database</a:t>
            </a:r>
          </a:p>
          <a:p>
            <a:r>
              <a:rPr lang="en-IN" dirty="0"/>
              <a:t>Useful for applications with read-heavy workloads</a:t>
            </a:r>
          </a:p>
          <a:p>
            <a:r>
              <a:rPr lang="en-IN" dirty="0"/>
              <a:t>For any data writes, the application will still go directly to the database</a:t>
            </a:r>
          </a:p>
          <a:p>
            <a:r>
              <a:rPr lang="en-IN" dirty="0"/>
              <a:t>A Library or some separate cache provider fetches the data and populating the cache</a:t>
            </a:r>
          </a:p>
          <a:p>
            <a:r>
              <a:rPr lang="en-IN" dirty="0"/>
              <a:t>Disadvantage - needing to go to the database to get the data anytime a new read request comes through</a:t>
            </a:r>
          </a:p>
          <a:p>
            <a:r>
              <a:rPr lang="en-IN" dirty="0"/>
              <a:t>Developers to mitigate this delay by ‘warming’ the cache by issuing likely to happen queries manually</a:t>
            </a:r>
          </a:p>
          <a:p>
            <a:endParaRPr lang="en-IN" dirty="0"/>
          </a:p>
        </p:txBody>
      </p:sp>
      <p:pic>
        <p:nvPicPr>
          <p:cNvPr id="3" name="Picture 2">
            <a:extLst>
              <a:ext uri="{FF2B5EF4-FFF2-40B4-BE49-F238E27FC236}">
                <a16:creationId xmlns:a16="http://schemas.microsoft.com/office/drawing/2014/main" id="{AE7123BE-BA76-E168-223D-A827DBD417AE}"/>
              </a:ext>
            </a:extLst>
          </p:cNvPr>
          <p:cNvPicPr>
            <a:picLocks noChangeAspect="1"/>
          </p:cNvPicPr>
          <p:nvPr/>
        </p:nvPicPr>
        <p:blipFill>
          <a:blip r:embed="rId2"/>
          <a:stretch>
            <a:fillRect/>
          </a:stretch>
        </p:blipFill>
        <p:spPr>
          <a:xfrm>
            <a:off x="717731" y="2639320"/>
            <a:ext cx="4683423" cy="3173904"/>
          </a:xfrm>
          <a:prstGeom prst="rect">
            <a:avLst/>
          </a:prstGeom>
        </p:spPr>
      </p:pic>
    </p:spTree>
    <p:extLst>
      <p:ext uri="{BB962C8B-B14F-4D97-AF65-F5344CB8AC3E}">
        <p14:creationId xmlns:p14="http://schemas.microsoft.com/office/powerpoint/2010/main" val="80701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D7CB9-2693-8423-A60C-E044E0B5331E}"/>
              </a:ext>
            </a:extLst>
          </p:cNvPr>
          <p:cNvSpPr>
            <a:spLocks noGrp="1"/>
          </p:cNvSpPr>
          <p:nvPr>
            <p:ph type="title"/>
          </p:nvPr>
        </p:nvSpPr>
        <p:spPr>
          <a:xfrm>
            <a:off x="581192" y="702156"/>
            <a:ext cx="11029616" cy="1065385"/>
          </a:xfrm>
        </p:spPr>
        <p:txBody>
          <a:bodyPr>
            <a:normAutofit fontScale="90000"/>
          </a:bodyPr>
          <a:lstStyle/>
          <a:p>
            <a:br>
              <a:rPr lang="en-IN" b="1" dirty="0">
                <a:effectLst/>
              </a:rPr>
            </a:br>
            <a:r>
              <a:rPr lang="en-IN" b="1" dirty="0">
                <a:effectLst/>
              </a:rPr>
              <a:t>Write-through</a:t>
            </a:r>
            <a:br>
              <a:rPr lang="en-IN" b="1" dirty="0">
                <a:effectLst/>
              </a:rPr>
            </a:br>
            <a:endParaRPr lang="en-US" dirty="0"/>
          </a:p>
        </p:txBody>
      </p:sp>
      <p:sp>
        <p:nvSpPr>
          <p:cNvPr id="13" name="Rectangle 1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521135C-E3E2-B538-6FC6-769EAD6DD856}"/>
              </a:ext>
            </a:extLst>
          </p:cNvPr>
          <p:cNvSpPr>
            <a:spLocks noGrp="1"/>
          </p:cNvSpPr>
          <p:nvPr>
            <p:ph idx="1"/>
          </p:nvPr>
        </p:nvSpPr>
        <p:spPr>
          <a:xfrm>
            <a:off x="5982347" y="2180496"/>
            <a:ext cx="5628460" cy="4045683"/>
          </a:xfrm>
        </p:spPr>
        <p:txBody>
          <a:bodyPr>
            <a:normAutofit/>
          </a:bodyPr>
          <a:lstStyle/>
          <a:p>
            <a:r>
              <a:rPr lang="en-IN" dirty="0"/>
              <a:t>Write to the cache first and the cache immediately writes to the database.</a:t>
            </a:r>
          </a:p>
          <a:p>
            <a:r>
              <a:rPr lang="en-IN" dirty="0"/>
              <a:t>Benefit  - cache is ensured to have any written data and no new read will experience delay</a:t>
            </a:r>
          </a:p>
          <a:p>
            <a:r>
              <a:rPr lang="en-IN" dirty="0"/>
              <a:t>Disadvantage -  extra write latency because the action must go to the cache and then to the database</a:t>
            </a:r>
          </a:p>
          <a:p>
            <a:r>
              <a:rPr lang="en-IN" dirty="0"/>
              <a:t>The real benefit comes from pairing a write-through with a read-through cache.</a:t>
            </a:r>
          </a:p>
        </p:txBody>
      </p:sp>
      <p:pic>
        <p:nvPicPr>
          <p:cNvPr id="4" name="Picture 3">
            <a:extLst>
              <a:ext uri="{FF2B5EF4-FFF2-40B4-BE49-F238E27FC236}">
                <a16:creationId xmlns:a16="http://schemas.microsoft.com/office/drawing/2014/main" id="{E8A0CCE6-9DA8-A5FF-ED27-4E838B63EC69}"/>
              </a:ext>
            </a:extLst>
          </p:cNvPr>
          <p:cNvPicPr>
            <a:picLocks noChangeAspect="1"/>
          </p:cNvPicPr>
          <p:nvPr/>
        </p:nvPicPr>
        <p:blipFill>
          <a:blip r:embed="rId3"/>
          <a:stretch>
            <a:fillRect/>
          </a:stretch>
        </p:blipFill>
        <p:spPr>
          <a:xfrm>
            <a:off x="446533" y="2729136"/>
            <a:ext cx="5401154" cy="2639683"/>
          </a:xfrm>
          <a:prstGeom prst="rect">
            <a:avLst/>
          </a:prstGeom>
        </p:spPr>
      </p:pic>
    </p:spTree>
    <p:extLst>
      <p:ext uri="{BB962C8B-B14F-4D97-AF65-F5344CB8AC3E}">
        <p14:creationId xmlns:p14="http://schemas.microsoft.com/office/powerpoint/2010/main" val="5807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D7CB9-2693-8423-A60C-E044E0B5331E}"/>
              </a:ext>
            </a:extLst>
          </p:cNvPr>
          <p:cNvSpPr>
            <a:spLocks noGrp="1"/>
          </p:cNvSpPr>
          <p:nvPr>
            <p:ph type="title"/>
          </p:nvPr>
        </p:nvSpPr>
        <p:spPr>
          <a:xfrm>
            <a:off x="581192" y="702156"/>
            <a:ext cx="11029616" cy="1065385"/>
          </a:xfrm>
        </p:spPr>
        <p:txBody>
          <a:bodyPr>
            <a:normAutofit fontScale="90000"/>
          </a:bodyPr>
          <a:lstStyle/>
          <a:p>
            <a:br>
              <a:rPr lang="en-IN" b="1" dirty="0">
                <a:effectLst/>
              </a:rPr>
            </a:br>
            <a:r>
              <a:rPr lang="en-IN" b="1" dirty="0">
                <a:effectLst/>
              </a:rPr>
              <a:t>Write-</a:t>
            </a:r>
            <a:r>
              <a:rPr lang="en-IN" b="1" dirty="0" err="1">
                <a:effectLst/>
              </a:rPr>
              <a:t>BACk</a:t>
            </a:r>
            <a:br>
              <a:rPr lang="en-IN" b="1" dirty="0">
                <a:effectLst/>
              </a:rPr>
            </a:br>
            <a:endParaRPr lang="en-US" dirty="0"/>
          </a:p>
        </p:txBody>
      </p:sp>
      <p:sp>
        <p:nvSpPr>
          <p:cNvPr id="13" name="Rectangle 1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521135C-E3E2-B538-6FC6-769EAD6DD856}"/>
              </a:ext>
            </a:extLst>
          </p:cNvPr>
          <p:cNvSpPr>
            <a:spLocks noGrp="1"/>
          </p:cNvSpPr>
          <p:nvPr>
            <p:ph idx="1"/>
          </p:nvPr>
        </p:nvSpPr>
        <p:spPr>
          <a:xfrm>
            <a:off x="5982347" y="2180496"/>
            <a:ext cx="5628460" cy="4045683"/>
          </a:xfrm>
        </p:spPr>
        <p:txBody>
          <a:bodyPr>
            <a:normAutofit/>
          </a:bodyPr>
          <a:lstStyle/>
          <a:p>
            <a:r>
              <a:rPr lang="en-IN" dirty="0"/>
              <a:t>Same as write-through strategy except cache does not immediately write to the database, and it instead writes after a delay. </a:t>
            </a:r>
          </a:p>
          <a:p>
            <a:r>
              <a:rPr lang="en-IN" dirty="0"/>
              <a:t>Strain on the cache is reduced in a write-heavy workload</a:t>
            </a:r>
          </a:p>
          <a:p>
            <a:r>
              <a:rPr lang="en-IN" dirty="0"/>
              <a:t>Improves overall performance, cost savings and overall workload reduction if batches is supported</a:t>
            </a:r>
          </a:p>
          <a:p>
            <a:r>
              <a:rPr lang="en-IN" dirty="0"/>
              <a:t>write-back, read-through combination good for mixed workloads - most recently written data and accessed data is always available in cache</a:t>
            </a:r>
          </a:p>
          <a:p>
            <a:r>
              <a:rPr lang="en-IN" dirty="0"/>
              <a:t>possible data loss if the batch or delayed write to the database has not yet occurred.</a:t>
            </a:r>
          </a:p>
          <a:p>
            <a:endParaRPr lang="en-IN" dirty="0"/>
          </a:p>
        </p:txBody>
      </p:sp>
      <p:pic>
        <p:nvPicPr>
          <p:cNvPr id="3" name="Picture 2">
            <a:extLst>
              <a:ext uri="{FF2B5EF4-FFF2-40B4-BE49-F238E27FC236}">
                <a16:creationId xmlns:a16="http://schemas.microsoft.com/office/drawing/2014/main" id="{3DFD6A5C-6EBC-DC7F-8EF1-E94A14434979}"/>
              </a:ext>
            </a:extLst>
          </p:cNvPr>
          <p:cNvPicPr>
            <a:picLocks noChangeAspect="1"/>
          </p:cNvPicPr>
          <p:nvPr/>
        </p:nvPicPr>
        <p:blipFill>
          <a:blip r:embed="rId2"/>
          <a:stretch>
            <a:fillRect/>
          </a:stretch>
        </p:blipFill>
        <p:spPr>
          <a:xfrm>
            <a:off x="446532" y="2729136"/>
            <a:ext cx="5404639" cy="2659796"/>
          </a:xfrm>
          <a:prstGeom prst="rect">
            <a:avLst/>
          </a:prstGeom>
        </p:spPr>
      </p:pic>
    </p:spTree>
    <p:extLst>
      <p:ext uri="{BB962C8B-B14F-4D97-AF65-F5344CB8AC3E}">
        <p14:creationId xmlns:p14="http://schemas.microsoft.com/office/powerpoint/2010/main" val="377123370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16559</TotalTime>
  <Words>2188</Words>
  <Application>Microsoft Macintosh PowerPoint</Application>
  <PresentationFormat>Widescreen</PresentationFormat>
  <Paragraphs>143</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Franklin Gothic Book</vt:lpstr>
      <vt:lpstr>Franklin Gothic Demi</vt:lpstr>
      <vt:lpstr>Gill Sans MT</vt:lpstr>
      <vt:lpstr>Wingdings</vt:lpstr>
      <vt:lpstr>Wingdings 2</vt:lpstr>
      <vt:lpstr>DividendVTI</vt:lpstr>
      <vt:lpstr>     CACHING</vt:lpstr>
      <vt:lpstr>PowerPoint Presentation</vt:lpstr>
      <vt:lpstr>BENEFITS</vt:lpstr>
      <vt:lpstr>When to cache</vt:lpstr>
      <vt:lpstr>different database caching strategies </vt:lpstr>
      <vt:lpstr>Cache-aside </vt:lpstr>
      <vt:lpstr>Read-through  </vt:lpstr>
      <vt:lpstr> Write-through </vt:lpstr>
      <vt:lpstr> Write-BACk </vt:lpstr>
      <vt:lpstr> Write-around </vt:lpstr>
      <vt:lpstr>types of caches</vt:lpstr>
      <vt:lpstr>CACHE validity</vt:lpstr>
      <vt:lpstr>Evictions </vt:lpstr>
      <vt:lpstr> </vt:lpstr>
      <vt:lpstr>INTRO..</vt:lpstr>
      <vt:lpstr>Redis Architecture </vt:lpstr>
      <vt:lpstr>Features of Redis </vt:lpstr>
      <vt:lpstr>Features of Redis</vt:lpstr>
      <vt:lpstr>PowerPoint Presentation</vt:lpstr>
      <vt:lpstr>PowerPoint Presentation</vt:lpstr>
      <vt:lpstr>REDIS INSTALL </vt:lpstr>
      <vt:lpstr>PowerPoint Presentation</vt:lpstr>
      <vt:lpstr>Redis Data Types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Applications Web Services Security</dc:title>
  <dc:creator>Sridevi JP</dc:creator>
  <cp:lastModifiedBy>Sridevi Jp Rao</cp:lastModifiedBy>
  <cp:revision>187</cp:revision>
  <dcterms:created xsi:type="dcterms:W3CDTF">2023-01-13T10:10:15Z</dcterms:created>
  <dcterms:modified xsi:type="dcterms:W3CDTF">2023-03-25T09:58:58Z</dcterms:modified>
</cp:coreProperties>
</file>