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4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5"/>
    <p:restoredTop sz="75077"/>
  </p:normalViewPr>
  <p:slideViewPr>
    <p:cSldViewPr snapToGrid="0">
      <p:cViewPr varScale="1">
        <p:scale>
          <a:sx n="83" d="100"/>
          <a:sy n="83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EBC9A-2CD7-D145-99AD-8B63C777FEA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29AA5-8506-D34E-8501-2EB8C03AE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29AA5-8506-D34E-8501-2EB8C03AE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7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29AA5-8506-D34E-8501-2EB8C03AE6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29AA5-8506-D34E-8501-2EB8C03AE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6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8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5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3/11/23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9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10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2E7A7-9A20-F528-95D3-7A607E09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  INDEXING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F5F2E-80F5-8BE6-88F2-0665D995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928F-9AF4-81DC-08D5-937E3276E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83" b="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08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7F05-03B2-C424-81F8-8D2B1B10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340E-1217-B98E-A8DE-5A5520CA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21410"/>
            <a:ext cx="6408544" cy="5153940"/>
          </a:xfrm>
        </p:spPr>
        <p:txBody>
          <a:bodyPr/>
          <a:lstStyle/>
          <a:p>
            <a:r>
              <a:rPr lang="en-IN" b="1" dirty="0"/>
              <a:t>Non-clustered Indexing</a:t>
            </a:r>
            <a:br>
              <a:rPr lang="en-IN" b="1" dirty="0"/>
            </a:br>
            <a:r>
              <a:rPr lang="en-IN" b="1" dirty="0"/>
              <a:t>J</a:t>
            </a:r>
            <a:r>
              <a:rPr lang="en-IN" dirty="0"/>
              <a:t>ust tells us where the data lies</a:t>
            </a:r>
            <a:br>
              <a:rPr lang="en-IN" dirty="0"/>
            </a:br>
            <a:r>
              <a:rPr lang="en-IN" dirty="0"/>
              <a:t>Data is not physically stored in the order of the index</a:t>
            </a:r>
            <a:br>
              <a:rPr lang="en-IN" dirty="0"/>
            </a:br>
            <a:r>
              <a:rPr lang="en-IN" dirty="0"/>
              <a:t>Instead, data is present in leaf nodes</a:t>
            </a:r>
            <a:br>
              <a:rPr lang="en-IN" dirty="0"/>
            </a:br>
            <a:r>
              <a:rPr lang="en-IN" dirty="0"/>
              <a:t>Can have only dense ordering in the non-clustered index</a:t>
            </a:r>
            <a:br>
              <a:rPr lang="en-IN" dirty="0"/>
            </a:br>
            <a:r>
              <a:rPr lang="en-IN" dirty="0"/>
              <a:t>Requires more time as compared to the clustered index</a:t>
            </a:r>
            <a:br>
              <a:rPr lang="en-IN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BE40A-9032-2C3F-2A98-20AFB149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213" y="991892"/>
            <a:ext cx="4773479" cy="51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3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E8CD-4E3A-4E6A-AC03-D431343D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3B7C-D808-B001-411C-92CBAEE1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6908"/>
            <a:ext cx="6763929" cy="5138442"/>
          </a:xfrm>
        </p:spPr>
        <p:txBody>
          <a:bodyPr>
            <a:normAutofit/>
          </a:bodyPr>
          <a:lstStyle/>
          <a:p>
            <a:r>
              <a:rPr lang="en-IN" b="1" dirty="0"/>
              <a:t>Multilevel Indexing</a:t>
            </a:r>
            <a:br>
              <a:rPr lang="en-IN" b="1" dirty="0"/>
            </a:br>
            <a:r>
              <a:rPr lang="en-IN" dirty="0"/>
              <a:t>Multi-level indexing is used when the number of indices is very high, and it can't store the primary index in the main memory</a:t>
            </a:r>
            <a:br>
              <a:rPr lang="en-IN" b="1" dirty="0"/>
            </a:br>
            <a:r>
              <a:rPr lang="en-IN" dirty="0"/>
              <a:t>With the growth of the size of the database, indices also grow </a:t>
            </a:r>
            <a:br>
              <a:rPr lang="en-IN" dirty="0"/>
            </a:br>
            <a:r>
              <a:rPr lang="en-IN" dirty="0"/>
              <a:t>As the index is stored in the main memory, a single-level index might become too large a size to store with multiple disk accesses.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The multilevel indexing segregates the main block into various smaller blocks so that the same can stored in a single block.</a:t>
            </a:r>
            <a:br>
              <a:rPr lang="en-IN" dirty="0"/>
            </a:br>
            <a:r>
              <a:rPr lang="en-IN" dirty="0"/>
              <a:t> The outer blocks are divided into inner blocks which in turn are pointed to the data blocks. </a:t>
            </a:r>
            <a:br>
              <a:rPr lang="en-IN" dirty="0"/>
            </a:br>
            <a:r>
              <a:rPr lang="en-IN" dirty="0"/>
              <a:t>This can be easily stored in the main memory with fewer overheads.   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F2F10-8ED0-55C9-40AA-BBDAAD85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21" y="1825033"/>
            <a:ext cx="4445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4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52B-B709-631E-870B-7A1D475E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Improving Record Selection Performance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ED98-7FF4-0104-F5F6-C82298C6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3727337" cy="3634486"/>
          </a:xfrm>
        </p:spPr>
        <p:txBody>
          <a:bodyPr/>
          <a:lstStyle/>
          <a:p>
            <a:r>
              <a:rPr lang="en-IN" dirty="0"/>
              <a:t>To improve the performance of selections, the index expression must match the selection condition exactly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Index : </a:t>
            </a:r>
            <a:r>
              <a:rPr lang="en-IN" dirty="0" err="1"/>
              <a:t>last_name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B691A-C4D0-48E2-BD67-324A2E30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776" y="2650210"/>
            <a:ext cx="5334000" cy="778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FE5214-353B-8C33-AAF3-C788FC7EE8E7}"/>
              </a:ext>
            </a:extLst>
          </p:cNvPr>
          <p:cNvSpPr txBox="1"/>
          <p:nvPr/>
        </p:nvSpPr>
        <p:spPr>
          <a:xfrm>
            <a:off x="5904854" y="2247254"/>
            <a:ext cx="141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Index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CDDDB-CF09-581A-45E4-217C6AE6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776" y="4205125"/>
            <a:ext cx="59817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71A492-B45D-A35E-5B26-DC56479B4357}"/>
              </a:ext>
            </a:extLst>
          </p:cNvPr>
          <p:cNvSpPr txBox="1"/>
          <p:nvPr/>
        </p:nvSpPr>
        <p:spPr>
          <a:xfrm>
            <a:off x="5848108" y="3788775"/>
            <a:ext cx="203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Doesn’t use index :</a:t>
            </a:r>
          </a:p>
        </p:txBody>
      </p:sp>
    </p:spTree>
    <p:extLst>
      <p:ext uri="{BB962C8B-B14F-4D97-AF65-F5344CB8AC3E}">
        <p14:creationId xmlns:p14="http://schemas.microsoft.com/office/powerpoint/2010/main" val="17121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EDF4-E249-5C8B-F613-D1222DBD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95647"/>
          </a:xfrm>
        </p:spPr>
        <p:txBody>
          <a:bodyPr/>
          <a:lstStyle/>
          <a:p>
            <a:r>
              <a:rPr lang="en-IN" b="1" dirty="0"/>
              <a:t>Indexing Multiple Fields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5F00-6026-ABB2-A392-EC8638E11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718510" cy="3634486"/>
          </a:xfrm>
        </p:spPr>
        <p:txBody>
          <a:bodyPr/>
          <a:lstStyle/>
          <a:p>
            <a:r>
              <a:rPr lang="en-IN" dirty="0"/>
              <a:t>Often use Where clauses that involve more than one field, build an index containing multiple fields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Optimal index field expression is LAST_NAME, FIRST_NAME --- concatenated index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Concatenated indexes can also be used for Where clauses that contain only the first of two concatenated fields</a:t>
            </a:r>
            <a:br>
              <a:rPr lang="en-IN" dirty="0"/>
            </a:br>
            <a:r>
              <a:rPr lang="en-IN" dirty="0"/>
              <a:t>index on the EMP_ID field as well as the LAST_NAME field. </a:t>
            </a:r>
            <a:br>
              <a:rPr lang="en-IN" dirty="0"/>
            </a:br>
            <a:r>
              <a:rPr lang="en-IN" dirty="0"/>
              <a:t>Driver selects the index on the LAST_NAME field.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9AF93-4F94-13BE-21D6-36DCCBA1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281" y="2832100"/>
            <a:ext cx="4339526" cy="59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9366E0-C096-1A69-6AD8-F3FB61067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703" y="4702767"/>
            <a:ext cx="4311104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4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B15B-A333-1B2B-46DE-734E23EF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333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Deciding Which Indexes to Create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1FE7-F3D9-C064-881D-93B49CED5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38386"/>
            <a:ext cx="11029615" cy="4936964"/>
          </a:xfrm>
        </p:spPr>
        <p:txBody>
          <a:bodyPr/>
          <a:lstStyle/>
          <a:p>
            <a:r>
              <a:rPr lang="en-IN" dirty="0"/>
              <a:t>Insert, update, and delete records    ---- &gt; fewer indexes, better the performance</a:t>
            </a:r>
          </a:p>
          <a:p>
            <a:r>
              <a:rPr lang="en-IN" dirty="0"/>
              <a:t>Retrieve records  --- &gt; define the criteria for retrieving records, create indexes to improve the performance of these retrievals</a:t>
            </a:r>
            <a:br>
              <a:rPr lang="en-IN" dirty="0"/>
            </a:br>
            <a:r>
              <a:rPr lang="en-IN" dirty="0"/>
              <a:t>Few Tips  </a:t>
            </a:r>
            <a:r>
              <a:rPr lang="en-IN" dirty="0">
                <a:sym typeface="Wingdings" pitchFamily="2" charset="2"/>
              </a:rPr>
              <a:t></a:t>
            </a:r>
            <a:br>
              <a:rPr lang="en-IN" dirty="0">
                <a:sym typeface="Wingdings" pitchFamily="2" charset="2"/>
              </a:rPr>
            </a:br>
            <a:r>
              <a:rPr lang="en-IN" dirty="0">
                <a:sym typeface="Wingdings" pitchFamily="2" charset="2"/>
              </a:rPr>
              <a:t>R</a:t>
            </a:r>
            <a:r>
              <a:rPr lang="en-IN" dirty="0"/>
              <a:t>ecord retrievals are based on one field at a time - create an index on these fields</a:t>
            </a:r>
            <a:br>
              <a:rPr lang="en-US" dirty="0"/>
            </a:br>
            <a:r>
              <a:rPr lang="en-US" dirty="0"/>
              <a:t>R</a:t>
            </a:r>
            <a:r>
              <a:rPr lang="en-IN" dirty="0" err="1"/>
              <a:t>ecord</a:t>
            </a:r>
            <a:r>
              <a:rPr lang="en-IN" dirty="0"/>
              <a:t> retrievals are based on a combination of fields – Identify the combination and create </a:t>
            </a:r>
            <a:r>
              <a:rPr lang="en-IN" dirty="0" err="1"/>
              <a:t>Indicies</a:t>
            </a:r>
            <a:br>
              <a:rPr lang="en-IN" dirty="0"/>
            </a:br>
            <a:r>
              <a:rPr lang="en-IN" dirty="0"/>
              <a:t>Comparison operator for the conditions is AND  -- build concatenated </a:t>
            </a:r>
            <a:r>
              <a:rPr lang="en-IN" dirty="0" err="1"/>
              <a:t>indicies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Comparison operator is OR -- index does not help performance</a:t>
            </a:r>
            <a:br>
              <a:rPr lang="en-IN" dirty="0"/>
            </a:br>
            <a:r>
              <a:rPr lang="en-IN" dirty="0"/>
              <a:t>Comparison operator is OR is grouped – index improves performance  [ dept column ]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AFE1C-CD1B-B469-B4E2-03D44B0C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47" y="4825677"/>
            <a:ext cx="6692900" cy="67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BE7D62-18DE-41FF-4A8B-180D663172AC}"/>
              </a:ext>
            </a:extLst>
          </p:cNvPr>
          <p:cNvSpPr txBox="1"/>
          <p:nvPr/>
        </p:nvSpPr>
        <p:spPr>
          <a:xfrm>
            <a:off x="936247" y="5786512"/>
            <a:ext cx="6878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AND conditions are grouped, an index does not improve performance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1070E-734D-4862-3AEF-EAAFDB1CD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68" y="6158882"/>
            <a:ext cx="7226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3E6C-56F4-2CE5-16C0-F74FDC4A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705"/>
          </a:xfrm>
        </p:spPr>
        <p:txBody>
          <a:bodyPr/>
          <a:lstStyle/>
          <a:p>
            <a:r>
              <a:rPr lang="en-US" dirty="0"/>
              <a:t>POST GRE SQL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F0087B-287A-AE93-C1FF-1560EDFAE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3023" y="1500567"/>
            <a:ext cx="2197100" cy="276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9CD78-C347-C90C-449F-2A6D6808357C}"/>
              </a:ext>
            </a:extLst>
          </p:cNvPr>
          <p:cNvSpPr txBox="1"/>
          <p:nvPr/>
        </p:nvSpPr>
        <p:spPr>
          <a:xfrm>
            <a:off x="581192" y="2045776"/>
            <a:ext cx="7818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address WHERE phone = '223664661973’;</a:t>
            </a:r>
            <a:br>
              <a:rPr lang="en-US" dirty="0"/>
            </a:br>
            <a:br>
              <a:rPr lang="en-US" dirty="0"/>
            </a:br>
            <a:r>
              <a:rPr lang="en-IN" dirty="0"/>
              <a:t>EXPLAIN SELECT * FROM address WHERE phone = '223664661973’;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BC7E9-B6EE-E5AF-0561-6CE79646D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74" y="3048000"/>
            <a:ext cx="41656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6F957-8063-482E-2695-01019A573214}"/>
              </a:ext>
            </a:extLst>
          </p:cNvPr>
          <p:cNvSpPr txBox="1"/>
          <p:nvPr/>
        </p:nvSpPr>
        <p:spPr>
          <a:xfrm>
            <a:off x="631997" y="4165893"/>
            <a:ext cx="734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INDEX </a:t>
            </a:r>
            <a:r>
              <a:rPr lang="en-US" dirty="0" err="1"/>
              <a:t>idx_address_phone</a:t>
            </a:r>
            <a:r>
              <a:rPr lang="en-US" dirty="0"/>
              <a:t> ON address(phone);</a:t>
            </a:r>
            <a:br>
              <a:rPr lang="en-US" dirty="0"/>
            </a:br>
            <a:br>
              <a:rPr lang="en-US" dirty="0"/>
            </a:br>
            <a:r>
              <a:rPr lang="en-IN" dirty="0"/>
              <a:t>EXPLAIN SELECT * FROM address WHERE phone = '223664661973';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2C1FFE-74F9-E911-242E-78A40ECBF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4" y="5381144"/>
            <a:ext cx="5664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4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E663-45E6-2B92-9976-34370011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705"/>
          </a:xfrm>
        </p:spPr>
        <p:txBody>
          <a:bodyPr/>
          <a:lstStyle/>
          <a:p>
            <a:r>
              <a:rPr lang="en-US" dirty="0"/>
              <a:t>MONGO INDEX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3CD7-6A05-E7FD-E0E1-A4A8FD8B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8861"/>
            <a:ext cx="11029615" cy="4704489"/>
          </a:xfrm>
        </p:spPr>
        <p:txBody>
          <a:bodyPr/>
          <a:lstStyle/>
          <a:p>
            <a:r>
              <a:rPr lang="en-US" dirty="0"/>
              <a:t>Create Index :</a:t>
            </a:r>
            <a:br>
              <a:rPr lang="en-US" dirty="0"/>
            </a:br>
            <a:r>
              <a:rPr lang="en-IN" dirty="0"/>
              <a:t>key determines the field on the basis of which you want to create an index</a:t>
            </a:r>
            <a:br>
              <a:rPr lang="en-IN" dirty="0"/>
            </a:br>
            <a:r>
              <a:rPr lang="en-IN" dirty="0"/>
              <a:t>1 (or -1) determines the order in which these indexes will be arranged(ascending or descending).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Drop Index: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2C606-9589-D80C-801B-801BE1DB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44" y="3429000"/>
            <a:ext cx="5461000" cy="85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AC02B-9A81-C17F-7D59-18D37F15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78" y="4933839"/>
            <a:ext cx="5588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7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AC33-6458-91ED-B096-F29A598E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FDAAF0-3631-C8DB-E9BA-5B0A08D39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088" y="3871668"/>
            <a:ext cx="50673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83821-1542-A200-4884-C011A48EA9A0}"/>
              </a:ext>
            </a:extLst>
          </p:cNvPr>
          <p:cNvSpPr txBox="1"/>
          <p:nvPr/>
        </p:nvSpPr>
        <p:spPr>
          <a:xfrm>
            <a:off x="819150" y="2909331"/>
            <a:ext cx="630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description of all the indexes that exists in the given collection.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6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C6D8-053F-A318-076D-21792109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4573-6F47-D8FF-4ABE-605E2350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151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0121E-DA76-6A53-F1DF-87679BEB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9167241" cy="65968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WHAt</a:t>
            </a:r>
            <a:r>
              <a:rPr lang="en-US" dirty="0">
                <a:solidFill>
                  <a:schemeClr val="tx2"/>
                </a:solidFill>
              </a:rPr>
              <a:t> is indexing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A80A-EE7A-00D1-ED0A-C6117844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28800"/>
            <a:ext cx="10856555" cy="40299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Indexes are a powerful tool used in the background of a database to speed up querying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Power queries by providing a method to quickly lookup the requested data.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Optimizes the performance of a database by minimizing the number of disk accesses required when a query is processed.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Data structure technique which is used to quickly locate and access the data in a database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It is the way to get an unordered table into an order that will maximize the query’s efficiency while searching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A database table can have one or more indexes associated with it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1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07E802C-4568-43AB-9F37-2A48E02B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08ABE-BCD8-4046-59DC-B8FB50A20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32" y="598713"/>
            <a:ext cx="1707027" cy="3298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40B947-D47C-8613-16C6-286D7599A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778" y="598712"/>
            <a:ext cx="3595210" cy="3298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50265-49C2-ECA5-92D3-B14792EEF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612" y="4626121"/>
            <a:ext cx="1943867" cy="15874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FCF698-CE31-43F1-AC88-064CB81A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89482-ACA3-49AE-9A29-CF97A76D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9E82-51AF-7953-13BC-10D2C6C5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36" y="4311403"/>
            <a:ext cx="6737697" cy="731446"/>
          </a:xfrm>
        </p:spPr>
        <p:txBody>
          <a:bodyPr>
            <a:normAutofit/>
          </a:bodyPr>
          <a:lstStyle/>
          <a:p>
            <a:endParaRPr lang="en-IN" sz="2400" b="1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99B11-F777-4211-ADD0-979A91BCD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BA7D-D3B9-EF56-CDC8-DE32D0A8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836" y="5247563"/>
            <a:ext cx="6799972" cy="1011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Fictional Table</a:t>
            </a:r>
            <a:br>
              <a:rPr lang="en-US" sz="1600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05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D7CB9-2693-8423-A60C-E044E0B5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</a:rPr>
              <a:t>CREATE INDEX</a:t>
            </a:r>
            <a:br>
              <a:rPr lang="en-IN" b="1" dirty="0">
                <a:effectLst/>
              </a:rPr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B90F2-D0E2-6427-5E15-1D9614F3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2189386"/>
            <a:ext cx="4953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820F1-E90B-2C58-2497-F4B0690FBA13}"/>
              </a:ext>
            </a:extLst>
          </p:cNvPr>
          <p:cNvSpPr txBox="1"/>
          <p:nvPr/>
        </p:nvSpPr>
        <p:spPr>
          <a:xfrm>
            <a:off x="581193" y="3519175"/>
            <a:ext cx="52699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 causes the database to create a data structure</a:t>
            </a:r>
            <a:br>
              <a:rPr lang="en-IN" dirty="0"/>
            </a:br>
            <a:r>
              <a:rPr lang="en-IN" dirty="0"/>
              <a:t>on a specific column.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No other column is stored in the data structure</a:t>
            </a:r>
          </a:p>
          <a:p>
            <a:endParaRPr lang="en-IN" dirty="0"/>
          </a:p>
          <a:p>
            <a:r>
              <a:rPr lang="en-IN" dirty="0"/>
              <a:t>Database indexes will also store pointers which are simply reference information for the location of the additional information in memory.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7692B5-B512-F469-DADF-6A153C0A5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72" y="2399937"/>
            <a:ext cx="4897150" cy="360680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4B25D2-98FF-C942-85B9-EB92D90E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41165"/>
            <a:ext cx="11029615" cy="38341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5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46AA-AF4F-EE30-B267-2A49F35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651C9B-B9EA-0C0F-07CA-FEF3B8BC5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495" y="2047095"/>
            <a:ext cx="6226313" cy="3633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B7DA4-E41F-D4F6-19DF-10ED6EB84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79" y="2768025"/>
            <a:ext cx="3056392" cy="2493650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0FDADDF2-2C50-3ACE-94D9-E723059B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110894"/>
            <a:ext cx="2122687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6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83E8-79BF-F8C0-5051-A385FF07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File Organization Methods for Database Indexes 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45EE-C5D7-D87E-ADC3-1DB0CB6CC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1. Ordered Index File: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This is the traditional method of storing index data. In this method, the key values are sorted in a particular order. </a:t>
            </a:r>
            <a:br>
              <a:rPr lang="en-IN" dirty="0"/>
            </a:br>
            <a:endParaRPr lang="en-IN" dirty="0"/>
          </a:p>
          <a:p>
            <a:r>
              <a:rPr lang="en-IN" b="1" dirty="0"/>
              <a:t>2. Hash File organization: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In this file organization method, a hash function determines the location or disk block where a record is stored.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3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60DD-5299-2181-4DBB-CCF4F7A8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81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5F59-CF9E-88D1-B3BB-D0674170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9831"/>
            <a:ext cx="4548747" cy="4425519"/>
          </a:xfrm>
        </p:spPr>
        <p:txBody>
          <a:bodyPr/>
          <a:lstStyle/>
          <a:p>
            <a:r>
              <a:rPr lang="en-IN" b="1" dirty="0"/>
              <a:t>Dense Index:</a:t>
            </a:r>
            <a:r>
              <a:rPr lang="en-IN" dirty="0"/>
              <a:t> </a:t>
            </a:r>
            <a:br>
              <a:rPr lang="en-IN" dirty="0"/>
            </a:br>
            <a:br>
              <a:rPr lang="en-IN" dirty="0"/>
            </a:br>
            <a:r>
              <a:rPr lang="en-IN" dirty="0"/>
              <a:t>For every search key value in the data file, there is an index record.</a:t>
            </a:r>
            <a:br>
              <a:rPr lang="en-IN" dirty="0"/>
            </a:br>
            <a:r>
              <a:rPr lang="en-IN" dirty="0"/>
              <a:t>This record contains the search key and also a reference to the first data record with that search key value.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326E7-1BC3-2C5D-7770-B043CFFC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82" y="1889340"/>
            <a:ext cx="6096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7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F240-72F8-973B-5FDD-6BFCD545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47F7-B0A8-5EF7-BAB2-C657B79B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3817"/>
            <a:ext cx="5649127" cy="430153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Sparse Index:</a:t>
            </a:r>
            <a:r>
              <a:rPr lang="en-IN" dirty="0"/>
              <a:t> 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The index record appears only for a few items in the data file</a:t>
            </a:r>
            <a:br>
              <a:rPr lang="en-IN" dirty="0"/>
            </a:br>
            <a:br>
              <a:rPr lang="en-IN" dirty="0"/>
            </a:br>
            <a:r>
              <a:rPr lang="en-IN" dirty="0"/>
              <a:t>Each item points to a block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To locate a record, we find the index record with the largest search key value less than or equal to the search key value we are looking for.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We start at that record pointed to by the index record, and proceed along with the pointers in the file (that is, sequentially) until we find the desired record.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ABFA2-0269-47CB-EBFD-4E22A320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278" y="1673817"/>
            <a:ext cx="4835471" cy="41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7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B096-4FDF-3EB6-AE55-4661AA85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038B-DEBF-F629-4C42-FD564E13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84881"/>
            <a:ext cx="7198957" cy="4890469"/>
          </a:xfrm>
        </p:spPr>
        <p:txBody>
          <a:bodyPr>
            <a:normAutofit/>
          </a:bodyPr>
          <a:lstStyle/>
          <a:p>
            <a:r>
              <a:rPr lang="en-IN" b="1" dirty="0"/>
              <a:t>Clustered Indexing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S</a:t>
            </a:r>
            <a:r>
              <a:rPr lang="en-IN" dirty="0"/>
              <a:t>imilar data types are grouped [ Clusters] and indices are created for them</a:t>
            </a:r>
            <a:br>
              <a:rPr lang="en-IN" dirty="0"/>
            </a:br>
            <a:r>
              <a:rPr lang="en-IN" dirty="0"/>
              <a:t>Data pointers in indices will refer to the cluster as a whole entity.</a:t>
            </a:r>
            <a:br>
              <a:rPr lang="en-IN" dirty="0"/>
            </a:br>
            <a:r>
              <a:rPr lang="en-IN" dirty="0"/>
              <a:t>Only one clustered index can exist in any table.</a:t>
            </a:r>
            <a:br>
              <a:rPr lang="en-IN" dirty="0"/>
            </a:br>
            <a:r>
              <a:rPr lang="en-IN" dirty="0"/>
              <a:t>A clustering index uses ordered data files to define itself</a:t>
            </a:r>
            <a:br>
              <a:rPr lang="en-IN" dirty="0"/>
            </a:br>
            <a:r>
              <a:rPr lang="en-IN" dirty="0"/>
              <a:t>Order of the rows in the data pages corresponds to the order of the rows in the index</a:t>
            </a:r>
            <a:br>
              <a:rPr lang="en-IN" dirty="0"/>
            </a:br>
            <a:r>
              <a:rPr lang="en-IN" dirty="0"/>
              <a:t>Database manager attempts to insert rows with similar keys onto the same pages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C18FB-E0A7-04C3-F566-F4D5C2A4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48" y="1084881"/>
            <a:ext cx="3830660" cy="50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09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15812</TotalTime>
  <Words>1011</Words>
  <Application>Microsoft Macintosh PowerPoint</Application>
  <PresentationFormat>Widescreen</PresentationFormat>
  <Paragraphs>43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Franklin Gothic Book</vt:lpstr>
      <vt:lpstr>Franklin Gothic Demi</vt:lpstr>
      <vt:lpstr>Gill Sans MT</vt:lpstr>
      <vt:lpstr>Wingdings</vt:lpstr>
      <vt:lpstr>Wingdings 2</vt:lpstr>
      <vt:lpstr>DividendVTI</vt:lpstr>
      <vt:lpstr>     INDEXING</vt:lpstr>
      <vt:lpstr>WHAt is indexing</vt:lpstr>
      <vt:lpstr>PowerPoint Presentation</vt:lpstr>
      <vt:lpstr>CREATE INDEX </vt:lpstr>
      <vt:lpstr>PowerPoint Presentation</vt:lpstr>
      <vt:lpstr>File Organization Methods for Database Indexes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Improving Record Selection Performance </vt:lpstr>
      <vt:lpstr>Indexing Multiple Fields </vt:lpstr>
      <vt:lpstr>Deciding Which Indexes to Create </vt:lpstr>
      <vt:lpstr>POST GRE SQL EXAMPLE</vt:lpstr>
      <vt:lpstr>MONGO INDEX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Web Services Security</dc:title>
  <dc:creator>Sridevi JP</dc:creator>
  <cp:lastModifiedBy>Sridevi Jp Rao</cp:lastModifiedBy>
  <cp:revision>218</cp:revision>
  <dcterms:created xsi:type="dcterms:W3CDTF">2023-01-13T10:10:15Z</dcterms:created>
  <dcterms:modified xsi:type="dcterms:W3CDTF">2023-03-13T16:59:15Z</dcterms:modified>
</cp:coreProperties>
</file>