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/>
    <p:restoredTop sz="75116"/>
  </p:normalViewPr>
  <p:slideViewPr>
    <p:cSldViewPr snapToGrid="0">
      <p:cViewPr varScale="1">
        <p:scale>
          <a:sx n="82" d="100"/>
          <a:sy n="82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BC9A-2CD7-D145-99AD-8B63C777FEA2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9AA5-8506-D34E-8501-2EB8C03AE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1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cad=rja&amp;uact=8&amp;ved=2ahUKEwi09t_F-IP9AhVBmGoFHRA5CcYQFnoECGAQAQ&amp;url=https%3A%2F%2Fen.wikipedia.org%2Fwiki%2FSearch_engine_optimization&amp;usg=AOvVaw1H-aDWP7f9UxGpcRA1Y2z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lr.apache.org/download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text.com/java-monitor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text.com/blog/search-relevance-solr-elasticsearch-similarit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7A7-9A20-F528-95D3-7A607E09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 b="1" dirty="0">
                <a:hlinkClick r:id="rId3"/>
              </a:rPr>
              <a:t>APACHE SOLR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5F2E-80F5-8BE6-88F2-0665D995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928F-9AF4-81DC-08D5-937E3276E2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383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08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2EDC-C936-773E-8A2F-20D00884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4203"/>
          </a:xfrm>
        </p:spPr>
        <p:txBody>
          <a:bodyPr/>
          <a:lstStyle/>
          <a:p>
            <a:r>
              <a:rPr lang="en-US" dirty="0"/>
              <a:t>Install APACHE </a:t>
            </a:r>
            <a:r>
              <a:rPr lang="en-US" dirty="0" err="1"/>
              <a:t>solr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45E0-1620-0FFC-031E-C6725060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Windows Environment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Download latest version of Apache </a:t>
            </a:r>
            <a:r>
              <a:rPr lang="en-IN" dirty="0" err="1"/>
              <a:t>Solr</a:t>
            </a:r>
            <a:endParaRPr lang="en-IN" dirty="0"/>
          </a:p>
          <a:p>
            <a:r>
              <a:rPr lang="en-IN" dirty="0"/>
              <a:t>Use this </a:t>
            </a:r>
            <a:r>
              <a:rPr lang="en-IN" dirty="0">
                <a:hlinkClick r:id="rId2"/>
              </a:rPr>
              <a:t>https://solr.apache.org/downloads.html</a:t>
            </a:r>
            <a:r>
              <a:rPr lang="en-IN" dirty="0"/>
              <a:t> to download Apache V. 9.1.1. You will get </a:t>
            </a:r>
            <a:r>
              <a:rPr lang="en-IN" dirty="0" err="1"/>
              <a:t>solr</a:t>
            </a:r>
            <a:r>
              <a:rPr lang="en-IN" dirty="0"/>
              <a:t>- 9.1.1.zip for Windows environments.</a:t>
            </a:r>
          </a:p>
          <a:p>
            <a:r>
              <a:rPr lang="en-IN" dirty="0"/>
              <a:t>Extract zip file to Local Filesystem</a:t>
            </a:r>
          </a:p>
          <a:p>
            <a:r>
              <a:rPr lang="en-IN" dirty="0"/>
              <a:t>Extracted </a:t>
            </a:r>
            <a:r>
              <a:rPr lang="en-IN" dirty="0" err="1"/>
              <a:t>solr</a:t>
            </a:r>
            <a:r>
              <a:rPr lang="en-IN" dirty="0"/>
              <a:t>- 9.1.1.zip file to F:\solr-9.1.1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Set Environment Variables</a:t>
            </a:r>
          </a:p>
          <a:p>
            <a:r>
              <a:rPr lang="en-IN" dirty="0"/>
              <a:t>Let us assume SOLR_HOME=F:\solr-9.1.1</a:t>
            </a:r>
          </a:p>
          <a:p>
            <a:r>
              <a:rPr lang="en-IN" dirty="0"/>
              <a:t>Set the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5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9C3-6615-909A-B5BD-145A4899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21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46EE-FA16-FA95-5894-A38F87B7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Start Apache </a:t>
            </a:r>
            <a:r>
              <a:rPr lang="en-US" b="1" dirty="0" err="1"/>
              <a:t>Solr</a:t>
            </a:r>
            <a:r>
              <a:rPr lang="en-US" b="1" dirty="0"/>
              <a:t> </a:t>
            </a:r>
            <a:br>
              <a:rPr lang="en-US" dirty="0"/>
            </a:br>
            <a:r>
              <a:rPr lang="en-IN" dirty="0"/>
              <a:t>$ ./</a:t>
            </a:r>
            <a:r>
              <a:rPr lang="en-IN" dirty="0" err="1"/>
              <a:t>solr</a:t>
            </a:r>
            <a:r>
              <a:rPr lang="en-IN" dirty="0"/>
              <a:t> start </a:t>
            </a:r>
            <a:br>
              <a:rPr lang="en-IN" dirty="0"/>
            </a:br>
            <a:r>
              <a:rPr lang="en-IN" dirty="0"/>
              <a:t> Started </a:t>
            </a:r>
            <a:r>
              <a:rPr lang="en-IN" dirty="0" err="1"/>
              <a:t>Solr</a:t>
            </a:r>
            <a:r>
              <a:rPr lang="en-IN" dirty="0"/>
              <a:t> server on port 8983</a:t>
            </a:r>
            <a:br>
              <a:rPr lang="en-IN" dirty="0"/>
            </a:br>
            <a:r>
              <a:rPr lang="en-IN" dirty="0"/>
              <a:t>$ ./</a:t>
            </a:r>
            <a:r>
              <a:rPr lang="en-IN" dirty="0" err="1"/>
              <a:t>solr</a:t>
            </a:r>
            <a:r>
              <a:rPr lang="en-IN" dirty="0"/>
              <a:t> start –p 9000   -- &gt; To start on a different port number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Check Status of Apache </a:t>
            </a:r>
            <a:r>
              <a:rPr lang="en-IN" b="1" dirty="0" err="1"/>
              <a:t>Solr</a:t>
            </a:r>
            <a:br>
              <a:rPr lang="en-IN" b="1" dirty="0"/>
            </a:br>
            <a:r>
              <a:rPr lang="en-IN" dirty="0"/>
              <a:t>$ ./</a:t>
            </a:r>
            <a:r>
              <a:rPr lang="en-IN" dirty="0" err="1"/>
              <a:t>solr</a:t>
            </a:r>
            <a:r>
              <a:rPr lang="en-IN" dirty="0"/>
              <a:t> status</a:t>
            </a:r>
            <a:br>
              <a:rPr lang="en-IN" dirty="0"/>
            </a:br>
            <a:r>
              <a:rPr lang="en-IN" dirty="0"/>
              <a:t>Found 1 </a:t>
            </a:r>
            <a:r>
              <a:rPr lang="en-IN" dirty="0" err="1"/>
              <a:t>Solr</a:t>
            </a:r>
            <a:r>
              <a:rPr lang="en-IN" dirty="0"/>
              <a:t> nodes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Stop </a:t>
            </a:r>
            <a:r>
              <a:rPr lang="en-IN" b="1" dirty="0" err="1"/>
              <a:t>Solr</a:t>
            </a:r>
            <a:r>
              <a:rPr lang="en-IN" b="1" dirty="0"/>
              <a:t> </a:t>
            </a:r>
            <a:br>
              <a:rPr lang="en-IN" dirty="0"/>
            </a:br>
            <a:r>
              <a:rPr lang="en-IN" dirty="0"/>
              <a:t>$ ./</a:t>
            </a:r>
            <a:r>
              <a:rPr lang="en-IN" dirty="0" err="1"/>
              <a:t>solr</a:t>
            </a:r>
            <a:r>
              <a:rPr lang="en-IN" dirty="0"/>
              <a:t> stop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Restart </a:t>
            </a:r>
            <a:r>
              <a:rPr lang="en-IN" b="1" dirty="0" err="1"/>
              <a:t>Solr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dirty="0"/>
              <a:t>$ ./</a:t>
            </a:r>
            <a:r>
              <a:rPr lang="en-IN" dirty="0" err="1"/>
              <a:t>solr</a:t>
            </a:r>
            <a:r>
              <a:rPr lang="en-IN" dirty="0"/>
              <a:t> restart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06C2-8BA9-1578-8C36-AC86FC2A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/>
              <a:t>Apache </a:t>
            </a:r>
            <a:r>
              <a:rPr lang="en-IN" b="1" dirty="0" err="1"/>
              <a:t>Solr</a:t>
            </a:r>
            <a:r>
              <a:rPr lang="en-IN" b="1" dirty="0"/>
              <a:t> Admin Console</a:t>
            </a:r>
            <a:br>
              <a:rPr lang="en-IN" b="1" dirty="0"/>
            </a:b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0E28-1A26-7906-A924-9389614F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627322"/>
            <a:ext cx="5274285" cy="43480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Apache </a:t>
            </a:r>
            <a:r>
              <a:rPr lang="en-IN" dirty="0" err="1"/>
              <a:t>Solr</a:t>
            </a:r>
            <a:r>
              <a:rPr lang="en-IN" dirty="0"/>
              <a:t> has a Web interface or Admin console </a:t>
            </a:r>
            <a:br>
              <a:rPr lang="en-IN" dirty="0"/>
            </a:br>
            <a:r>
              <a:rPr lang="en-IN" dirty="0"/>
              <a:t>view </a:t>
            </a:r>
            <a:r>
              <a:rPr lang="en-IN" dirty="0" err="1"/>
              <a:t>Solr</a:t>
            </a:r>
            <a:r>
              <a:rPr lang="en-IN" dirty="0"/>
              <a:t> configuration details, run queries and </a:t>
            </a:r>
            <a:r>
              <a:rPr lang="en-IN" dirty="0" err="1"/>
              <a:t>analyze</a:t>
            </a:r>
            <a:r>
              <a:rPr lang="en-IN" dirty="0"/>
              <a:t> document fields in order to fine-tune a </a:t>
            </a:r>
            <a:r>
              <a:rPr lang="en-IN" dirty="0" err="1"/>
              <a:t>Solr</a:t>
            </a:r>
            <a:r>
              <a:rPr lang="en-IN" dirty="0"/>
              <a:t> configuration etc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Accessible on - http://localhost:8983/</a:t>
            </a:r>
            <a:r>
              <a:rPr lang="en-IN" dirty="0" err="1"/>
              <a:t>solr</a:t>
            </a:r>
            <a:r>
              <a:rPr lang="en-IN" dirty="0"/>
              <a:t>/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We can use this Admin console: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Create, Update, Delete (Unload) and View 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Create, Update, Delete and View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Apache </a:t>
            </a:r>
            <a:r>
              <a:rPr lang="en-IN" dirty="0" err="1"/>
              <a:t>Solr</a:t>
            </a:r>
            <a:r>
              <a:rPr lang="en-IN" dirty="0"/>
              <a:t> Configurations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Logging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Monitoring 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CA864-EDF4-5585-3EAE-EB988E25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10" y="702156"/>
            <a:ext cx="4021143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C4E1-73FD-1E62-FD6B-0D7761EE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19CC-0EEF-D3D1-9DA5-D7526ED1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HANDS ON …</a:t>
            </a:r>
          </a:p>
        </p:txBody>
      </p:sp>
    </p:spTree>
    <p:extLst>
      <p:ext uri="{BB962C8B-B14F-4D97-AF65-F5344CB8AC3E}">
        <p14:creationId xmlns:p14="http://schemas.microsoft.com/office/powerpoint/2010/main" val="39613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0121E-DA76-6A53-F1DF-87679BEB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94997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A80A-EE7A-00D1-ED0A-C6117844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104394"/>
            <a:ext cx="10856555" cy="47544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Apache </a:t>
            </a:r>
            <a:r>
              <a:rPr lang="en-US" sz="1800" dirty="0" err="1">
                <a:solidFill>
                  <a:schemeClr val="tx2"/>
                </a:solidFill>
              </a:rPr>
              <a:t>Solr</a:t>
            </a:r>
            <a:r>
              <a:rPr lang="en-US" sz="1800" dirty="0">
                <a:solidFill>
                  <a:schemeClr val="tx2"/>
                </a:solidFill>
              </a:rPr>
              <a:t> is an Open-source REST-API based Enterprise Real-time Search and Analytics Engine Server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SOLR stands for Searching On Lucene w/Replication. It’s main functionalities are indexing and searching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Search Functionality is built using Apache Lucene Framework and with some extra and useful features.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It is written in Java Language.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tx2"/>
                </a:solidFill>
              </a:rPr>
              <a:t>Solr</a:t>
            </a:r>
            <a:r>
              <a:rPr lang="en-US" sz="1800" dirty="0">
                <a:solidFill>
                  <a:schemeClr val="tx2"/>
                </a:solidFill>
              </a:rPr>
              <a:t> has RESTful XML/HTTP and JSON APIs and client libraries for many programming languages such as Java, Phyton, Ruby, C#, PHP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tx2"/>
                </a:solidFill>
              </a:rPr>
              <a:t>Solr</a:t>
            </a:r>
            <a:r>
              <a:rPr lang="en-US" sz="1800" dirty="0">
                <a:solidFill>
                  <a:schemeClr val="tx2"/>
                </a:solidFill>
              </a:rPr>
              <a:t> is a scalable, ready-to-deploy enterprise search engine that was developed to search a large volume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of text-centric data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Often used as a document-based NoSQL database with transactional support that can be used for storage purposes and even a key-value store.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tx2"/>
                </a:solidFill>
              </a:rPr>
              <a:t>Solr</a:t>
            </a:r>
            <a:r>
              <a:rPr lang="en-US" sz="1800" dirty="0">
                <a:solidFill>
                  <a:schemeClr val="tx2"/>
                </a:solidFill>
              </a:rPr>
              <a:t> takes in structured, semi-structured, and unstructured data from various sources, stores and indexes it, and makes it available for search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tx2"/>
                </a:solidFill>
              </a:rPr>
              <a:t>Solr</a:t>
            </a:r>
            <a:r>
              <a:rPr lang="en-US" sz="1800" dirty="0">
                <a:solidFill>
                  <a:schemeClr val="tx2"/>
                </a:solidFill>
              </a:rPr>
              <a:t> can work with large amounts of data in what has traditionally been called master-slave mode</a:t>
            </a:r>
          </a:p>
        </p:txBody>
      </p:sp>
    </p:spTree>
    <p:extLst>
      <p:ext uri="{BB962C8B-B14F-4D97-AF65-F5344CB8AC3E}">
        <p14:creationId xmlns:p14="http://schemas.microsoft.com/office/powerpoint/2010/main" val="19425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A257-BAC7-9F3C-2355-E0BBA1D9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4203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5091-A709-1131-5E08-42940A04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6359"/>
            <a:ext cx="11029615" cy="4688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Scalable:</a:t>
            </a:r>
            <a:r>
              <a:rPr lang="en-IN" dirty="0"/>
              <a:t> It scales by distributing indexing and query processing to multiple servers in a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Flexibility</a:t>
            </a:r>
            <a:r>
              <a:rPr lang="en-IN" dirty="0"/>
              <a:t>: Its easy to scale </a:t>
            </a:r>
            <a:r>
              <a:rPr lang="en-IN" dirty="0" err="1"/>
              <a:t>Solr</a:t>
            </a:r>
            <a:r>
              <a:rPr lang="en-IN" dirty="0"/>
              <a:t> up or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Ready to deploy:</a:t>
            </a:r>
            <a:r>
              <a:rPr lang="en-IN" dirty="0"/>
              <a:t> It is open-source, easy to install and configure, and provides a preconfigured example to help you get started.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Optimized for search:</a:t>
            </a:r>
            <a:r>
              <a:rPr lang="en-IN" dirty="0"/>
              <a:t> It is fast and can execute complex queries in a fraction of second speed, often only tens of milliseconds.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Large volumes of documents:</a:t>
            </a:r>
            <a:r>
              <a:rPr lang="en-IN" dirty="0"/>
              <a:t> It is designed to deal with indexes containing many millions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Text-centric:</a:t>
            </a:r>
            <a:r>
              <a:rPr lang="en-IN" dirty="0"/>
              <a:t> It is optimized for searching natural-language text, like emails, web pages, resumes, PDF documents, and social messages such as tweets or blogs.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Results sorted by relevance:</a:t>
            </a:r>
            <a:r>
              <a:rPr lang="en-IN" dirty="0"/>
              <a:t> It returns documents in ranked order based on how relevant each document is to the user's query.</a:t>
            </a:r>
          </a:p>
        </p:txBody>
      </p:sp>
    </p:spTree>
    <p:extLst>
      <p:ext uri="{BB962C8B-B14F-4D97-AF65-F5344CB8AC3E}">
        <p14:creationId xmlns:p14="http://schemas.microsoft.com/office/powerpoint/2010/main" val="37521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F18-D868-C514-80B6-F44EC9A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42A4-6FCA-68EC-67CF-6F1B5BFF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844"/>
            <a:ext cx="11029615" cy="4549506"/>
          </a:xfrm>
        </p:spPr>
        <p:txBody>
          <a:bodyPr>
            <a:normAutofit fontScale="92500" lnSpcReduction="10000"/>
          </a:bodyPr>
          <a:lstStyle/>
          <a:p>
            <a:r>
              <a:rPr lang="en-IN" b="1" i="1" dirty="0"/>
              <a:t>Powerful Full-Text Search Capabilities –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advanced near real-time searching capabilities such as fielded search, Boolean queries, phrase queries, fuzzy queries, spell check, wildcards, joins, grouping, auto-complete and many more across different types of data</a:t>
            </a:r>
            <a:r>
              <a:rPr lang="en-IN" dirty="0">
                <a:effectLst/>
              </a:rPr>
              <a:t> </a:t>
            </a:r>
          </a:p>
          <a:p>
            <a:r>
              <a:rPr lang="en-IN" b="1" i="1" dirty="0"/>
              <a:t>Comprehensive Administration Interfaces 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built-in responsive user interface that enables you to perform administrative tasks, such as managing logging, adding, deleting, updating or searching documents.</a:t>
            </a:r>
            <a:r>
              <a:rPr lang="en-IN" dirty="0">
                <a:effectLst/>
              </a:rPr>
              <a:t> </a:t>
            </a:r>
          </a:p>
          <a:p>
            <a:r>
              <a:rPr lang="en-IN" b="1" i="1" dirty="0"/>
              <a:t>High Scalability and Flexibility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tools such as Apache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ZooKeeper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it’s easy to scale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 or down, as it relies heavily on automated index replication, distribution, load-balancing, and automated failover and recovery.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Extensible Plugin Architecture 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publishes extension points that make it easy to plugin both index and query time plugins.</a:t>
            </a:r>
            <a:endParaRPr lang="en-IN" b="1" i="1" dirty="0"/>
          </a:p>
          <a:p>
            <a:r>
              <a:rPr lang="en-IN" b="1" i="1" dirty="0"/>
              <a:t>Built-in Security: </a:t>
            </a:r>
            <a:r>
              <a:rPr lang="en-IN" dirty="0"/>
              <a:t>SSL for encryption of HTTP traffic  , Basic and Kerberos-based authentication, Authorization APIs for defining users, roles, and permissions</a:t>
            </a:r>
            <a:endParaRPr lang="en-IN" b="1" i="1" dirty="0"/>
          </a:p>
          <a:p>
            <a:r>
              <a:rPr lang="en-IN" b="1" i="1" dirty="0"/>
              <a:t>Easy Monitoring: </a:t>
            </a:r>
            <a:r>
              <a:rPr lang="en-IN" dirty="0" err="1"/>
              <a:t>Solr</a:t>
            </a:r>
            <a:r>
              <a:rPr lang="en-IN" dirty="0"/>
              <a:t> exposes its metrics via </a:t>
            </a:r>
            <a:r>
              <a:rPr lang="en-IN" dirty="0">
                <a:hlinkClick r:id="rId2"/>
              </a:rPr>
              <a:t>JMX MBeans</a:t>
            </a:r>
            <a:r>
              <a:rPr lang="en-IN" dirty="0"/>
              <a:t>, so you can do some ad-hoc monitoring. Recently started exposing its metrics via an HTTP API, too.</a:t>
            </a:r>
          </a:p>
          <a:p>
            <a:r>
              <a:rPr lang="en-IN" b="1" dirty="0"/>
              <a:t>Powerful Analytical Capabilities</a:t>
            </a:r>
          </a:p>
          <a:p>
            <a:endParaRPr lang="en-IN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7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C007-4208-AA71-8DAF-E441E59D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066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Solr</a:t>
            </a:r>
            <a:r>
              <a:rPr lang="en-IN" b="1" dirty="0"/>
              <a:t> Terminology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D41D-BDFE-0276-99B8-54FB807D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8834"/>
            <a:ext cx="11029615" cy="445651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Document  - </a:t>
            </a:r>
            <a:r>
              <a:rPr lang="en-IN" dirty="0"/>
              <a:t>Basic unit of information in </a:t>
            </a:r>
            <a:r>
              <a:rPr lang="en-IN" dirty="0" err="1"/>
              <a:t>Solr</a:t>
            </a:r>
            <a:r>
              <a:rPr lang="en-IN" dirty="0"/>
              <a:t> that can be stored and indexed. Stored in collections.</a:t>
            </a:r>
          </a:p>
          <a:p>
            <a:r>
              <a:rPr lang="en-IN" b="1" dirty="0"/>
              <a:t>Field - S</a:t>
            </a:r>
            <a:r>
              <a:rPr lang="en-IN" dirty="0"/>
              <a:t>tores the data in a document holding a key-value pair, where key states the field name and value the </a:t>
            </a:r>
            <a:br>
              <a:rPr lang="en-IN" dirty="0"/>
            </a:br>
            <a:r>
              <a:rPr lang="en-IN" dirty="0"/>
              <a:t>           actual field data.</a:t>
            </a:r>
          </a:p>
          <a:p>
            <a:r>
              <a:rPr lang="en-IN" b="1" dirty="0"/>
              <a:t>Core - </a:t>
            </a:r>
            <a:r>
              <a:rPr lang="en-IN" dirty="0"/>
              <a:t>Core is an Index of texts and fields available in all documents. </a:t>
            </a:r>
            <a:br>
              <a:rPr lang="en-IN" dirty="0"/>
            </a:br>
            <a:r>
              <a:rPr lang="en-IN" dirty="0"/>
              <a:t>           One </a:t>
            </a:r>
            <a:r>
              <a:rPr lang="en-IN" dirty="0" err="1"/>
              <a:t>Solr</a:t>
            </a:r>
            <a:r>
              <a:rPr lang="en-IN" dirty="0"/>
              <a:t> Instance can contain one or more </a:t>
            </a:r>
            <a:r>
              <a:rPr lang="en-IN" dirty="0" err="1"/>
              <a:t>Solr</a:t>
            </a:r>
            <a:r>
              <a:rPr lang="en-IN" dirty="0"/>
              <a:t> Cores.</a:t>
            </a:r>
          </a:p>
          <a:p>
            <a:r>
              <a:rPr lang="en-IN" b="1" dirty="0"/>
              <a:t>Collection - </a:t>
            </a:r>
            <a:r>
              <a:rPr lang="en-IN" dirty="0"/>
              <a:t>Group of shards/cores that form a single logical index. </a:t>
            </a:r>
          </a:p>
          <a:p>
            <a:r>
              <a:rPr lang="en-IN" b="1" dirty="0"/>
              <a:t>Shard - </a:t>
            </a:r>
            <a:r>
              <a:rPr lang="en-IN" dirty="0"/>
              <a:t>Shards allow you to split and store your index into one or more pieces</a:t>
            </a:r>
          </a:p>
          <a:p>
            <a:r>
              <a:rPr lang="en-IN" b="1" dirty="0"/>
              <a:t>Node - </a:t>
            </a:r>
            <a:r>
              <a:rPr lang="en-IN" dirty="0"/>
              <a:t>single Java Virtual Machine instance running </a:t>
            </a:r>
            <a:r>
              <a:rPr lang="en-IN" dirty="0" err="1"/>
              <a:t>Solr</a:t>
            </a:r>
            <a:r>
              <a:rPr lang="en-IN" dirty="0"/>
              <a:t>, also known as a </a:t>
            </a:r>
            <a:r>
              <a:rPr lang="en-IN" dirty="0" err="1"/>
              <a:t>Solr</a:t>
            </a:r>
            <a:r>
              <a:rPr lang="en-IN" dirty="0"/>
              <a:t> server.</a:t>
            </a:r>
          </a:p>
          <a:p>
            <a:r>
              <a:rPr lang="en-IN" b="1" dirty="0"/>
              <a:t>Replica - </a:t>
            </a:r>
            <a:r>
              <a:rPr lang="en-IN" dirty="0"/>
              <a:t>replica is a physical copy of a shard that runs as a core in a node.</a:t>
            </a:r>
          </a:p>
          <a:p>
            <a:r>
              <a:rPr lang="en-IN" b="1" dirty="0"/>
              <a:t>Leaders - L</a:t>
            </a:r>
            <a:r>
              <a:rPr lang="en-IN" dirty="0"/>
              <a:t>eader is a replica of the shard that sends requests of the </a:t>
            </a:r>
            <a:r>
              <a:rPr lang="en-IN" dirty="0" err="1"/>
              <a:t>SolrCloud</a:t>
            </a:r>
            <a:r>
              <a:rPr lang="en-IN" dirty="0"/>
              <a:t> to the rest of the replicas in the shard whenever there’s an index update, such as document additions or deletions</a:t>
            </a:r>
            <a:endParaRPr lang="en-IN" b="1" dirty="0"/>
          </a:p>
          <a:p>
            <a:r>
              <a:rPr lang="en-IN" b="1" dirty="0"/>
              <a:t>Cluster - </a:t>
            </a:r>
            <a:r>
              <a:rPr lang="en-IN" dirty="0"/>
              <a:t>cluster is made up of one or more nodes that store all the data, providing distributed indexing and search capabilities across all nodes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06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229E-77C8-2315-EC3E-5A48FF76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D81F-65CE-A5D7-1E67-88A29BE8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84881"/>
            <a:ext cx="11029615" cy="4890469"/>
          </a:xfrm>
        </p:spPr>
        <p:txBody>
          <a:bodyPr>
            <a:normAutofit/>
          </a:bodyPr>
          <a:lstStyle/>
          <a:p>
            <a:r>
              <a:rPr lang="en-IN" sz="1600" b="1" dirty="0" err="1"/>
              <a:t>Solr’s</a:t>
            </a:r>
            <a:r>
              <a:rPr lang="en-IN" sz="1600" b="1" dirty="0"/>
              <a:t> Schema File</a:t>
            </a:r>
            <a:br>
              <a:rPr lang="en-IN" sz="1600" dirty="0"/>
            </a:b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Where you specify how 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should build indexes from input documents.</a:t>
            </a:r>
            <a:b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Named either managed-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schema.xml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schema.xml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Schema is </a:t>
            </a:r>
            <a:r>
              <a:rPr lang="en-IN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concept and actual data in your index is stored in Lucene, and Lucene does not have the concept of a schema </a:t>
            </a:r>
            <a:br>
              <a:rPr lang="en-IN" sz="1600" dirty="0"/>
            </a:br>
            <a:br>
              <a:rPr lang="en-IN" sz="1600" dirty="0"/>
            </a:br>
            <a:endParaRPr lang="en-IN" sz="1600" dirty="0"/>
          </a:p>
          <a:p>
            <a:pPr algn="l"/>
            <a:r>
              <a:rPr lang="en-IN" sz="1600" b="1" dirty="0"/>
              <a:t>Document Analysis in </a:t>
            </a:r>
            <a:r>
              <a:rPr lang="en-IN" sz="1600" b="1" dirty="0" err="1"/>
              <a:t>Solr</a:t>
            </a:r>
            <a:br>
              <a:rPr lang="en-IN" sz="1600" b="1" dirty="0"/>
            </a:b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breaks down and works with textual data</a:t>
            </a:r>
            <a:r>
              <a:rPr lang="en-IN" sz="1600" dirty="0">
                <a:effectLst/>
              </a:rPr>
              <a:t> </a:t>
            </a:r>
            <a:br>
              <a:rPr lang="en-IN" sz="1600" dirty="0">
                <a:effectLst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examines the text of fields and generates a token stream</a:t>
            </a:r>
            <a:r>
              <a:rPr lang="en-IN" sz="1600" dirty="0">
                <a:effectLst/>
              </a:rPr>
              <a:t> </a:t>
            </a:r>
            <a:br>
              <a:rPr lang="en-IN" sz="1600" dirty="0">
                <a:effectLst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Tokenizers  - break field data into lexical units, or tokens</a:t>
            </a:r>
            <a:r>
              <a:rPr lang="en-IN" sz="1600" dirty="0">
                <a:effectLst/>
              </a:rPr>
              <a:t> </a:t>
            </a:r>
            <a:br>
              <a:rPr lang="en-IN" sz="1600" dirty="0">
                <a:effectLst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- examine a stream of tokens and keep them, transform or discard them, or create new ones</a:t>
            </a:r>
            <a:r>
              <a:rPr lang="en-IN" sz="1600" dirty="0">
                <a:effectLst/>
              </a:rPr>
              <a:t> </a:t>
            </a:r>
            <a:endParaRPr lang="en-IN" b="0" i="0" dirty="0">
              <a:solidFill>
                <a:srgbClr val="D9411E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F86D-9137-32D9-3408-3AB1B84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0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</a:t>
            </a:r>
            <a:r>
              <a:rPr lang="en-IN" b="1" dirty="0" err="1"/>
              <a:t>Solr</a:t>
            </a:r>
            <a:r>
              <a:rPr lang="en-IN" b="1" dirty="0"/>
              <a:t> Work?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F0B9-4DC9-7475-B999-9B14DBC3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1308"/>
            <a:ext cx="11029615" cy="422404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 1: Indexing 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 -- </a:t>
            </a:r>
            <a:r>
              <a:rPr lang="en-IN" dirty="0" err="1"/>
              <a:t>Solr</a:t>
            </a:r>
            <a:r>
              <a:rPr lang="en-IN" dirty="0"/>
              <a:t> uses Lucene to create an inverted index  - it inverts a page-centric data structure (documents ⇒ words) to </a:t>
            </a:r>
            <a:br>
              <a:rPr lang="en-IN" dirty="0"/>
            </a:br>
            <a:r>
              <a:rPr lang="en-IN" dirty="0"/>
              <a:t>   a keyword-centric structure (word ⇒ documents).</a:t>
            </a:r>
          </a:p>
          <a:p>
            <a:pPr marL="0" indent="0">
              <a:buNone/>
            </a:pPr>
            <a:r>
              <a:rPr lang="en-IN" dirty="0"/>
              <a:t> -- </a:t>
            </a:r>
            <a:r>
              <a:rPr lang="en-IN" dirty="0" err="1"/>
              <a:t>Solr</a:t>
            </a:r>
            <a:r>
              <a:rPr lang="en-IN" dirty="0"/>
              <a:t> index is a list that holds the mapping of words, terms or phrases and their corresponding places in the documents stored.</a:t>
            </a:r>
          </a:p>
          <a:p>
            <a:pPr marL="0" indent="0">
              <a:buNone/>
            </a:pPr>
            <a:r>
              <a:rPr lang="en-IN" b="1" dirty="0"/>
              <a:t>  -- </a:t>
            </a:r>
            <a:r>
              <a:rPr lang="en-IN" dirty="0"/>
              <a:t>Searches for keywords in the index instead of scanning the text directly – achieves faster response</a:t>
            </a:r>
          </a:p>
          <a:p>
            <a:pPr marL="0" indent="0">
              <a:buNone/>
            </a:pPr>
            <a:r>
              <a:rPr lang="en-IN" b="1" dirty="0"/>
              <a:t>  -- </a:t>
            </a:r>
            <a:r>
              <a:rPr lang="en-IN" dirty="0" err="1"/>
              <a:t>Solr</a:t>
            </a:r>
            <a:r>
              <a:rPr lang="en-IN" dirty="0"/>
              <a:t> uses fields to index a document - before being added to the index, data goes through a field </a:t>
            </a:r>
            <a:r>
              <a:rPr lang="en-IN" dirty="0" err="1"/>
              <a:t>analyzer</a:t>
            </a:r>
            <a:r>
              <a:rPr lang="en-IN" dirty="0"/>
              <a:t>, </a:t>
            </a:r>
            <a:br>
              <a:rPr lang="en-IN" dirty="0"/>
            </a:br>
            <a:r>
              <a:rPr lang="en-IN" dirty="0"/>
              <a:t>    where </a:t>
            </a:r>
            <a:r>
              <a:rPr lang="en-IN" dirty="0" err="1"/>
              <a:t>Solr</a:t>
            </a:r>
            <a:r>
              <a:rPr lang="en-IN" dirty="0"/>
              <a:t> uses char filters, tokenizers, and token filters to make data searchable</a:t>
            </a:r>
          </a:p>
          <a:p>
            <a:pPr marL="0" indent="0">
              <a:buNone/>
            </a:pPr>
            <a:r>
              <a:rPr lang="en-IN" b="1" dirty="0"/>
              <a:t>  -- </a:t>
            </a:r>
            <a:r>
              <a:rPr lang="en-IN" dirty="0"/>
              <a:t>need to set up rules for processing content found in fields as documents are indexed</a:t>
            </a:r>
            <a:br>
              <a:rPr lang="en-IN" dirty="0"/>
            </a:br>
            <a:r>
              <a:rPr lang="en-IN" dirty="0"/>
              <a:t>  -- fields and the rules are defined in the </a:t>
            </a:r>
            <a:r>
              <a:rPr lang="en-IN" i="1" dirty="0"/>
              <a:t>managed-schema</a:t>
            </a:r>
            <a:r>
              <a:rPr lang="en-IN" dirty="0"/>
              <a:t> file</a:t>
            </a:r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C112-6507-C447-BF47-BF378A4D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D26F-E9AD-E5C0-7844-4B6D40D9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Step 2: Querying</a:t>
            </a:r>
          </a:p>
          <a:p>
            <a:r>
              <a:rPr lang="en-IN" dirty="0"/>
              <a:t>When you send a query, </a:t>
            </a:r>
            <a:r>
              <a:rPr lang="en-IN" dirty="0" err="1"/>
              <a:t>Solr</a:t>
            </a:r>
            <a:r>
              <a:rPr lang="en-IN" dirty="0"/>
              <a:t> processes it with a query request handles (or simply query handler) that works</a:t>
            </a:r>
            <a:br>
              <a:rPr lang="en-IN" dirty="0"/>
            </a:br>
            <a:r>
              <a:rPr lang="en-IN" dirty="0"/>
              <a:t> similarly to the index handler, only that is used to return documents from the </a:t>
            </a:r>
            <a:r>
              <a:rPr lang="en-IN" dirty="0" err="1"/>
              <a:t>Solr</a:t>
            </a:r>
            <a:r>
              <a:rPr lang="en-IN" dirty="0"/>
              <a:t> index.</a:t>
            </a:r>
          </a:p>
          <a:p>
            <a:r>
              <a:rPr lang="en-IN" dirty="0"/>
              <a:t>To process a search query, a request handler calls a query parser, which interprets the terms and parameters of a query. </a:t>
            </a:r>
          </a:p>
          <a:p>
            <a:endParaRPr lang="en-IN" dirty="0"/>
          </a:p>
          <a:p>
            <a:r>
              <a:rPr lang="en-IN" b="1" dirty="0"/>
              <a:t>Step 3: Ranking the Results</a:t>
            </a:r>
          </a:p>
          <a:p>
            <a:r>
              <a:rPr lang="en-IN" dirty="0"/>
              <a:t>As it matches indexed documents to a query, </a:t>
            </a:r>
            <a:r>
              <a:rPr lang="en-IN" dirty="0">
                <a:hlinkClick r:id="rId2"/>
              </a:rPr>
              <a:t>Solr ranks the results by their relevance score</a:t>
            </a:r>
            <a:r>
              <a:rPr lang="en-IN" dirty="0"/>
              <a:t> – the most relevant hits appear at the top of the matched documents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Relevance is the degree to which a query response satisfies a user who is searching for 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is the percentage of documents in the returned results that are relevant.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CD1-F1F2-1342-94A0-E58FE856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F36A-88D6-A096-53AA-ED1D83C3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739" y="1084881"/>
            <a:ext cx="9608950" cy="49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21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20525</TotalTime>
  <Words>1362</Words>
  <Application>Microsoft Macintosh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Gill Sans MT</vt:lpstr>
      <vt:lpstr>Noto Sans</vt:lpstr>
      <vt:lpstr>Wingdings</vt:lpstr>
      <vt:lpstr>Wingdings 2</vt:lpstr>
      <vt:lpstr>DividendVTI</vt:lpstr>
      <vt:lpstr>APACHE SOLR</vt:lpstr>
      <vt:lpstr>PowerPoint Presentation</vt:lpstr>
      <vt:lpstr>Benefits of solr</vt:lpstr>
      <vt:lpstr>PowerPoint Presentation</vt:lpstr>
      <vt:lpstr>Solr Terminology </vt:lpstr>
      <vt:lpstr>PowerPoint Presentation</vt:lpstr>
      <vt:lpstr>How Does Solr Work? </vt:lpstr>
      <vt:lpstr>PowerPoint Presentation</vt:lpstr>
      <vt:lpstr>PowerPoint Presentation</vt:lpstr>
      <vt:lpstr>Install APACHE solr </vt:lpstr>
      <vt:lpstr>COMMANDS</vt:lpstr>
      <vt:lpstr>Apache Solr Admin Console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Web Services Security</dc:title>
  <dc:creator>Sridevi JP</dc:creator>
  <cp:lastModifiedBy>Sridevi Jp Rao</cp:lastModifiedBy>
  <cp:revision>176</cp:revision>
  <dcterms:created xsi:type="dcterms:W3CDTF">2023-01-13T10:10:15Z</dcterms:created>
  <dcterms:modified xsi:type="dcterms:W3CDTF">2023-03-16T15:49:37Z</dcterms:modified>
</cp:coreProperties>
</file>