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5199975" cy="35999738"/>
  <p:notesSz cx="6858000" cy="9144000"/>
  <p:defaultTextStyle>
    <a:defPPr marL="0" marR="0" indent="0" algn="l" defTabSz="72850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364251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728502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092754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457005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821256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185507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2549759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291401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65E"/>
    <a:srgbClr val="3E547E"/>
    <a:srgbClr val="40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/>
    <p:restoredTop sz="92660"/>
  </p:normalViewPr>
  <p:slideViewPr>
    <p:cSldViewPr snapToGrid="0" snapToObjects="1">
      <p:cViewPr>
        <p:scale>
          <a:sx n="50" d="100"/>
          <a:sy n="50" d="100"/>
        </p:scale>
        <p:origin x="283" y="-7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56">
        <a:latin typeface="+mj-lt"/>
        <a:ea typeface="+mj-ea"/>
        <a:cs typeface="+mj-cs"/>
        <a:sym typeface="Calibri"/>
      </a:defRPr>
    </a:lvl1pPr>
    <a:lvl2pPr indent="182126" latinLnBrk="0">
      <a:defRPr sz="956">
        <a:latin typeface="+mj-lt"/>
        <a:ea typeface="+mj-ea"/>
        <a:cs typeface="+mj-cs"/>
        <a:sym typeface="Calibri"/>
      </a:defRPr>
    </a:lvl2pPr>
    <a:lvl3pPr indent="364251" latinLnBrk="0">
      <a:defRPr sz="956">
        <a:latin typeface="+mj-lt"/>
        <a:ea typeface="+mj-ea"/>
        <a:cs typeface="+mj-cs"/>
        <a:sym typeface="Calibri"/>
      </a:defRPr>
    </a:lvl3pPr>
    <a:lvl4pPr indent="546377" latinLnBrk="0">
      <a:defRPr sz="956">
        <a:latin typeface="+mj-lt"/>
        <a:ea typeface="+mj-ea"/>
        <a:cs typeface="+mj-cs"/>
        <a:sym typeface="Calibri"/>
      </a:defRPr>
    </a:lvl4pPr>
    <a:lvl5pPr indent="728502" latinLnBrk="0">
      <a:defRPr sz="956">
        <a:latin typeface="+mj-lt"/>
        <a:ea typeface="+mj-ea"/>
        <a:cs typeface="+mj-cs"/>
        <a:sym typeface="Calibri"/>
      </a:defRPr>
    </a:lvl5pPr>
    <a:lvl6pPr indent="910628" latinLnBrk="0">
      <a:defRPr sz="956">
        <a:latin typeface="+mj-lt"/>
        <a:ea typeface="+mj-ea"/>
        <a:cs typeface="+mj-cs"/>
        <a:sym typeface="Calibri"/>
      </a:defRPr>
    </a:lvl6pPr>
    <a:lvl7pPr indent="1092754" latinLnBrk="0">
      <a:defRPr sz="956">
        <a:latin typeface="+mj-lt"/>
        <a:ea typeface="+mj-ea"/>
        <a:cs typeface="+mj-cs"/>
        <a:sym typeface="Calibri"/>
      </a:defRPr>
    </a:lvl7pPr>
    <a:lvl8pPr indent="1274879" latinLnBrk="0">
      <a:defRPr sz="956">
        <a:latin typeface="+mj-lt"/>
        <a:ea typeface="+mj-ea"/>
        <a:cs typeface="+mj-cs"/>
        <a:sym typeface="Calibri"/>
      </a:defRPr>
    </a:lvl8pPr>
    <a:lvl9pPr indent="1457005" latinLnBrk="0">
      <a:defRPr sz="956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0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1735783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1" y="8824941"/>
            <a:ext cx="10713273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1890000" y="11183257"/>
            <a:ext cx="21419980" cy="7716611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79997" y="20399856"/>
            <a:ext cx="17639984" cy="9199934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1pPr>
            <a:lvl2pPr marL="0" indent="1119915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2pPr>
            <a:lvl3pPr marL="0" indent="2239831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3pPr>
            <a:lvl4pPr marL="0" indent="3359746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4pPr>
            <a:lvl5pPr marL="0" indent="4479662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xfrm>
            <a:off x="1260001" y="8399944"/>
            <a:ext cx="22679978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1990623" y="23133170"/>
            <a:ext cx="21419980" cy="7149949"/>
          </a:xfrm>
          <a:prstGeom prst="rect">
            <a:avLst/>
          </a:prstGeom>
        </p:spPr>
        <p:txBody>
          <a:bodyPr lIns="219456" tIns="219456" rIns="219456" bIns="219456" anchor="t"/>
          <a:lstStyle>
            <a:lvl1pPr>
              <a:lnSpc>
                <a:spcPct val="100000"/>
              </a:lnSpc>
              <a:defRPr sz="9798" b="1" cap="all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0623" y="15258231"/>
            <a:ext cx="21419980" cy="7874942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1pPr>
            <a:lvl2pPr marL="0" indent="1119915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2pPr>
            <a:lvl3pPr marL="0" indent="2239831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3pPr>
            <a:lvl4pPr marL="0" indent="3359746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4pPr>
            <a:lvl5pPr marL="0" indent="4479662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60001" y="8399944"/>
            <a:ext cx="11129990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633"/>
              </a:spcBef>
            </a:lvl1pPr>
            <a:lvl2pPr marL="1935506" indent="-815590">
              <a:lnSpc>
                <a:spcPct val="100000"/>
              </a:lnSpc>
              <a:spcBef>
                <a:spcPts val="1633"/>
              </a:spcBef>
              <a:buChar char="–"/>
            </a:lvl2pPr>
            <a:lvl3pPr>
              <a:lnSpc>
                <a:spcPct val="100000"/>
              </a:lnSpc>
              <a:spcBef>
                <a:spcPts val="1633"/>
              </a:spcBef>
            </a:lvl3pPr>
            <a:lvl4pPr>
              <a:lnSpc>
                <a:spcPct val="100000"/>
              </a:lnSpc>
              <a:spcBef>
                <a:spcPts val="1633"/>
              </a:spcBef>
              <a:buChar char="–"/>
            </a:lvl4pPr>
            <a:lvl5pPr>
              <a:lnSpc>
                <a:spcPct val="100000"/>
              </a:lnSpc>
              <a:spcBef>
                <a:spcPts val="1633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9999" y="8058280"/>
            <a:ext cx="11134366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1pPr>
            <a:lvl2pPr marL="0" indent="1119915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2pPr>
            <a:lvl3pPr marL="0" indent="2239831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3pPr>
            <a:lvl4pPr marL="0" indent="3359746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4pPr>
            <a:lvl5pPr marL="0" indent="4479662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01241" y="8058280"/>
            <a:ext cx="11138740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2067"/>
              </a:spcBef>
              <a:buSzTx/>
              <a:buFontTx/>
              <a:buNone/>
              <a:defRPr sz="11500" b="1"/>
            </a:lvl1pPr>
          </a:lstStyle>
          <a:p>
            <a:pPr marL="0" indent="0">
              <a:lnSpc>
                <a:spcPct val="100000"/>
              </a:lnSpc>
              <a:spcBef>
                <a:spcPts val="2700"/>
              </a:spcBef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1260003" y="1433324"/>
            <a:ext cx="8290618" cy="6099958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9852492" y="1433327"/>
            <a:ext cx="14087487" cy="30724780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60003" y="7533282"/>
            <a:ext cx="8290618" cy="24624825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1225"/>
              </a:spcBef>
              <a:buSzTx/>
              <a:buFontTx/>
              <a:buNone/>
              <a:defRPr sz="6700"/>
            </a:lvl1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FontTx/>
              <a:buNone/>
              <a:defRPr sz="6700"/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4939371" y="25199819"/>
            <a:ext cx="15119987" cy="2974982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939371" y="3216643"/>
            <a:ext cx="15119987" cy="215998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9371" y="28174800"/>
            <a:ext cx="15119987" cy="4224968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1pPr>
            <a:lvl2pPr marL="0" indent="1119915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2pPr>
            <a:lvl3pPr marL="0" indent="2239831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3pPr>
            <a:lvl4pPr marL="0" indent="3359746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4pPr>
            <a:lvl5pPr marL="0" indent="4479662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735780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0" y="8824941"/>
            <a:ext cx="10713272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32498" y="1916662"/>
            <a:ext cx="21734978" cy="695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32498" y="9583265"/>
            <a:ext cx="21734978" cy="22841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5924" y="34054751"/>
            <a:ext cx="531554" cy="540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909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59957" marR="0" indent="-559957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772387" marR="0" indent="-65247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3021438" marR="0" indent="-781608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4232237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5352152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647206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7591983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871189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9831814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3331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6663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99947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3326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66578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99894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3321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6652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>
            <a:spLocks/>
          </p:cNvSpPr>
          <p:nvPr/>
        </p:nvSpPr>
        <p:spPr>
          <a:xfrm>
            <a:off x="3555027" y="900803"/>
            <a:ext cx="17796149" cy="2694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999" rIns="34999" anchor="t">
            <a:noAutofit/>
          </a:bodyPr>
          <a:lstStyle>
            <a:lvl1pPr marL="0" marR="0" indent="0" algn="l" defTabSz="292597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4" b="0" i="0" u="none" strike="noStrike" cap="none" spc="0" baseline="0">
                <a:ln>
                  <a:noFill/>
                </a:ln>
                <a:solidFill>
                  <a:srgbClr val="2C365E"/>
                </a:solidFill>
                <a:uFillTx/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defTabSz="2568467" hangingPunct="1">
              <a:defRPr sz="12040"/>
            </a:pPr>
            <a:r>
              <a:rPr lang="en-US" sz="8000" b="1" dirty="0" smtClean="0"/>
              <a:t>Bending neural waves:</a:t>
            </a:r>
          </a:p>
          <a:p>
            <a:pPr algn="ctr" defTabSz="2568467" hangingPunct="1">
              <a:defRPr sz="12040"/>
            </a:pPr>
            <a:r>
              <a:rPr lang="en-US" sz="6000" dirty="0" smtClean="0"/>
              <a:t>Characterising </a:t>
            </a:r>
            <a:r>
              <a:rPr lang="en-US" sz="6000" dirty="0"/>
              <a:t>tACS </a:t>
            </a:r>
            <a:r>
              <a:rPr lang="en-US" sz="6000" dirty="0" smtClean="0"/>
              <a:t>effects on</a:t>
            </a:r>
            <a:br>
              <a:rPr lang="en-US" sz="6000" dirty="0" smtClean="0"/>
            </a:br>
            <a:r>
              <a:rPr lang="en-US" sz="6000" dirty="0" smtClean="0"/>
              <a:t>working </a:t>
            </a:r>
            <a:r>
              <a:rPr lang="en-US" sz="6000" dirty="0"/>
              <a:t>m</a:t>
            </a:r>
            <a:r>
              <a:rPr lang="en-US" sz="6000" dirty="0" smtClean="0"/>
              <a:t>emory </a:t>
            </a:r>
            <a:r>
              <a:rPr lang="en-US" sz="6000" dirty="0"/>
              <a:t>p</a:t>
            </a:r>
            <a:r>
              <a:rPr lang="en-US" sz="6000" dirty="0" smtClean="0"/>
              <a:t>erformance</a:t>
            </a:r>
            <a:endParaRPr lang="en-US" sz="6000" dirty="0"/>
          </a:p>
          <a:p>
            <a:pPr marL="0" marR="0" lvl="0" indent="0" algn="l" defTabSz="2568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40"/>
            </a:pPr>
            <a:endParaRPr kumimoji="0" lang="en-US" sz="7349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lack"/>
              <a:sym typeface="Source Sans Pro Black"/>
            </a:endParaRPr>
          </a:p>
        </p:txBody>
      </p:sp>
      <p:sp>
        <p:nvSpPr>
          <p:cNvPr id="143" name="Line"/>
          <p:cNvSpPr/>
          <p:nvPr/>
        </p:nvSpPr>
        <p:spPr>
          <a:xfrm>
            <a:off x="3328487" y="4952466"/>
            <a:ext cx="18249930" cy="46043"/>
          </a:xfrm>
          <a:prstGeom prst="line">
            <a:avLst/>
          </a:prstGeom>
          <a:ln w="25400">
            <a:solidFill>
              <a:srgbClr val="2C365E"/>
            </a:solidFill>
            <a:miter lim="400000"/>
          </a:ln>
        </p:spPr>
        <p:txBody>
          <a:bodyPr lIns="31110" rIns="31110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6" name="Rectangle 15"/>
          <p:cNvSpPr/>
          <p:nvPr/>
        </p:nvSpPr>
        <p:spPr>
          <a:xfrm>
            <a:off x="-39706" y="366291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2" name="Title 4"/>
          <p:cNvSpPr txBox="1"/>
          <p:nvPr/>
        </p:nvSpPr>
        <p:spPr>
          <a:xfrm>
            <a:off x="398322" y="4211171"/>
            <a:ext cx="24384437" cy="66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ctr" defTabSz="29865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Rahul Venugopal</a:t>
            </a:r>
            <a:r>
              <a:rPr kumimoji="0" lang="en-US" sz="27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Arun Sasidharan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Ramajayam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G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Ravindra PN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Nithin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Nagaraj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kumimoji="0" lang="en-US" sz="2700" b="0" i="0" u="none" strike="noStrike" kern="0" cap="none" spc="0" normalizeH="0" noProof="0" dirty="0" err="1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Kaviraj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Udupa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John P John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4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Bindu M Kutty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endParaRPr kumimoji="0" sz="2700" b="0" i="0" u="none" strike="noStrike" kern="0" cap="none" spc="0" normalizeH="0" baseline="3000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sp>
        <p:nvSpPr>
          <p:cNvPr id="153" name="Title 4"/>
          <p:cNvSpPr txBox="1"/>
          <p:nvPr/>
        </p:nvSpPr>
        <p:spPr>
          <a:xfrm>
            <a:off x="661240" y="6557487"/>
            <a:ext cx="4774953" cy="344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20000"/>
          </a:bodyPr>
          <a:lstStyle/>
          <a:p>
            <a:pPr defTabSz="2852927">
              <a:lnSpc>
                <a:spcPct val="120000"/>
              </a:lnSpc>
              <a:spcBef>
                <a:spcPts val="1300"/>
              </a:spcBef>
              <a:defRPr/>
            </a:pPr>
            <a:r>
              <a:rPr sz="2400" b="1" dirty="0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 Sans Pro Bold"/>
              </a:rPr>
              <a:t>Highlights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 recurrence is a common response to treatment and many recurrent cells emerge with novel oncogenic drivers and therapeutic resistance.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Transcriptomic analysis of primary and recurrent tumor cells reveals shared, driver-independent gene expression patterns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A pooled CRISPR dropout screen can reveal shared survival mechanisms in primary and recurrent tumors and may point to shared therapeutic vulnerabilities</a:t>
            </a:r>
          </a:p>
        </p:txBody>
      </p:sp>
      <p:sp>
        <p:nvSpPr>
          <p:cNvPr id="157" name="Rectangle 15"/>
          <p:cNvSpPr/>
          <p:nvPr/>
        </p:nvSpPr>
        <p:spPr>
          <a:xfrm>
            <a:off x="30679" y="20686410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64810" y="25785203"/>
            <a:ext cx="7270862" cy="3307489"/>
            <a:chOff x="17162783" y="19672652"/>
            <a:chExt cx="8929971" cy="4062212"/>
          </a:xfrm>
        </p:grpSpPr>
        <p:pic>
          <p:nvPicPr>
            <p:cNvPr id="159" name="Independent-Component-Analysis-ICA-can-be-used-to-identify-transcriptional-modules-from.png" descr="Independent-Component-Analysis-ICA-can-be-used-to-identify-transcriptional-modules-fro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17162783" y="19683131"/>
              <a:ext cx="2630997" cy="40517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csRnb78Eg1XlH2ef33xdly_-UnmY3QrArwNgEZMb8hwePocNuFp4H8f9mQBHcDYKF2Bamp-JiruAiPJQ_4XZ-3l5lPRQsViPP4UMZ-EGuHq9g3NOPwtGL8AoPUSAUb2vltopu21ZubM.png" descr="csRnb78Eg1XlH2ef33xdly_-UnmY3QrArwNgEZMb8hwePocNuFp4H8f9mQBHcDYKF2Bamp-JiruAiPJQ_4XZ-3l5lPRQsViPP4UMZ-EGuHq9g3NOPwtGL8AoPUSAUb2vltopu21Zub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070617" y="19672652"/>
              <a:ext cx="6022137" cy="3233134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61" name="Screen Shot 2019-06-17 at 1.15.42 PM.png" descr="Screen Shot 2019-06-17 at 1.15.4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46653" y="6783244"/>
            <a:ext cx="7190896" cy="357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4"/>
          <p:cNvSpPr txBox="1"/>
          <p:nvPr/>
        </p:nvSpPr>
        <p:spPr>
          <a:xfrm>
            <a:off x="9525734" y="6581466"/>
            <a:ext cx="7711227" cy="43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852927">
              <a:spcBef>
                <a:spcPts val="1300"/>
              </a:spcBef>
              <a:defRPr sz="4875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 marL="0" marR="0" lvl="0" indent="0" algn="l" defTabSz="2852927" rtl="0" eaLnBrk="1" fontAlgn="auto" latinLnBrk="0" hangingPunct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latin typeface="SourceSansPro-SemiBold"/>
                <a:ea typeface="SourceSansPro-SemiBold"/>
                <a:cs typeface="SourceSansPro-SemiBold"/>
              </a:rPr>
              <a:t>Background</a:t>
            </a:r>
            <a:endParaRPr sz="2200" b="1" dirty="0">
              <a:latin typeface="SourceSansPro-SemiBold"/>
              <a:ea typeface="SourceSansPro-SemiBold"/>
              <a:cs typeface="SourceSansPro-SemiBold"/>
            </a:endParaRPr>
          </a:p>
        </p:txBody>
      </p:sp>
      <p:sp>
        <p:nvSpPr>
          <p:cNvPr id="163" name="Title 4"/>
          <p:cNvSpPr txBox="1"/>
          <p:nvPr/>
        </p:nvSpPr>
        <p:spPr>
          <a:xfrm>
            <a:off x="963287" y="11730424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fontScale="92500"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PDAC development and tumor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recurrence can be modeled using a dox</a:t>
            </a: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ycycline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-inducible Kras</a:t>
            </a:r>
            <a:r>
              <a:rPr kumimoji="0" sz="2327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G12D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transgene</a:t>
            </a:r>
          </a:p>
        </p:txBody>
      </p:sp>
      <p:sp>
        <p:nvSpPr>
          <p:cNvPr id="164" name="dox- recurrent tumors"/>
          <p:cNvSpPr txBox="1"/>
          <p:nvPr/>
        </p:nvSpPr>
        <p:spPr>
          <a:xfrm>
            <a:off x="6197718" y="19118197"/>
            <a:ext cx="23822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 defTabSz="4389120">
              <a:lnSpc>
                <a:spcPct val="110000"/>
              </a:lnSpc>
              <a:defRPr sz="15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dox- recurrent tumor</a:t>
            </a:r>
            <a:r>
              <a:rPr kumimoji="0" lang="en-US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cell lines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95968" y="12847864"/>
            <a:ext cx="7440880" cy="3441829"/>
            <a:chOff x="17040478" y="2723740"/>
            <a:chExt cx="9453753" cy="4372896"/>
          </a:xfrm>
        </p:grpSpPr>
        <p:pic>
          <p:nvPicPr>
            <p:cNvPr id="166" name="chart.png" descr="chart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t="9314"/>
            <a:stretch>
              <a:fillRect/>
            </a:stretch>
          </p:blipFill>
          <p:spPr>
            <a:xfrm>
              <a:off x="17313821" y="3145919"/>
              <a:ext cx="9180410" cy="39507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umor Volume (mm3)"/>
            <p:cNvSpPr txBox="1"/>
            <p:nvPr/>
          </p:nvSpPr>
          <p:spPr>
            <a:xfrm rot="16200000">
              <a:off x="15738543" y="4576351"/>
              <a:ext cx="2911485" cy="3076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 Volume (mm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3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8930148" y="2723740"/>
              <a:ext cx="1" cy="3953207"/>
            </a:xfrm>
            <a:prstGeom prst="line">
              <a:avLst/>
            </a:prstGeom>
            <a:ln w="12700">
              <a:solidFill>
                <a:srgbClr val="4E5255"/>
              </a:solidFill>
              <a:custDash>
                <a:ds d="200000" sp="200000"/>
              </a:custDash>
              <a:miter lim="400000"/>
            </a:ln>
          </p:spPr>
          <p:txBody>
            <a:bodyPr lIns="31110" rIns="31110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pic>
          <p:nvPicPr>
            <p:cNvPr id="169" name="GSS 2019 Data (2).png" descr="GSS 2019 Data (2)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6668" t="27721" r="40383" b="63941"/>
            <a:stretch>
              <a:fillRect/>
            </a:stretch>
          </p:blipFill>
          <p:spPr>
            <a:xfrm>
              <a:off x="17577463" y="2849342"/>
              <a:ext cx="308963" cy="4914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0" name="GSS 2019 Data (2).png" descr="GSS 2019 Data (2)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83168" t="52940" r="14325" b="39372"/>
            <a:stretch>
              <a:fillRect/>
            </a:stretch>
          </p:blipFill>
          <p:spPr>
            <a:xfrm>
              <a:off x="19248988" y="2948828"/>
              <a:ext cx="262569" cy="4531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1" name="oncogene on"/>
            <p:cNvSpPr txBox="1"/>
            <p:nvPr/>
          </p:nvSpPr>
          <p:spPr>
            <a:xfrm>
              <a:off x="17897115" y="2888600"/>
              <a:ext cx="1262373" cy="5784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expressed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sp>
          <p:nvSpPr>
            <p:cNvPr id="172" name="oncogene off"/>
            <p:cNvSpPr txBox="1"/>
            <p:nvPr/>
          </p:nvSpPr>
          <p:spPr>
            <a:xfrm>
              <a:off x="19547178" y="2897428"/>
              <a:ext cx="710904" cy="1039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endParaRPr kumimoji="0" lang="en-US" sz="1072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inactive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4557" y="17791128"/>
            <a:ext cx="6921904" cy="2522363"/>
            <a:chOff x="17158138" y="9372946"/>
            <a:chExt cx="9041993" cy="3294930"/>
          </a:xfrm>
        </p:grpSpPr>
        <p:sp>
          <p:nvSpPr>
            <p:cNvPr id="174" name="p48-Cre+/- ; ROSA_rTta+/+;…"/>
            <p:cNvSpPr txBox="1"/>
            <p:nvPr/>
          </p:nvSpPr>
          <p:spPr>
            <a:xfrm>
              <a:off x="17158138" y="9729617"/>
              <a:ext cx="3749366" cy="7225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p48-Cre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+/-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ROSA_rTta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+/+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; 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p53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WT/fl</a:t>
              </a: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tet-LSL-Kras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G12D</a:t>
              </a:r>
            </a:p>
          </p:txBody>
        </p:sp>
        <p:sp>
          <p:nvSpPr>
            <p:cNvPr id="175" name="dox+ primary tumors"/>
            <p:cNvSpPr txBox="1"/>
            <p:nvPr/>
          </p:nvSpPr>
          <p:spPr>
            <a:xfrm>
              <a:off x="22036348" y="9372946"/>
              <a:ext cx="3111935" cy="3461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5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dox+ primary tumor</a:t>
              </a:r>
              <a:r>
                <a:rPr kumimoji="0" lang="en-US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cell lines</a:t>
              </a:r>
              <a:endPara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endParaRPr>
            </a:p>
          </p:txBody>
        </p:sp>
        <p:pic>
          <p:nvPicPr>
            <p:cNvPr id="176" name="GSS 2019 Data (3).png" descr="GSS 2019 Data (3)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7098" t="31081" r="13279" b="18551"/>
            <a:stretch>
              <a:fillRect/>
            </a:stretch>
          </p:blipFill>
          <p:spPr>
            <a:xfrm>
              <a:off x="17473779" y="9562920"/>
              <a:ext cx="8726352" cy="31049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7" name="Title 4"/>
          <p:cNvSpPr txBox="1"/>
          <p:nvPr/>
        </p:nvSpPr>
        <p:spPr>
          <a:xfrm>
            <a:off x="9375756" y="11635237"/>
            <a:ext cx="5374311" cy="87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0308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Some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tumors recur independent of Kras</a:t>
            </a:r>
            <a:r>
              <a:rPr kumimoji="0" lang="en-US" sz="2143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G12D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transgene expression</a:t>
            </a:r>
            <a:endParaRPr kumimoji="0" sz="2143" b="1" i="0" u="none" strike="noStrike" kern="0" cap="none" spc="0" normalizeH="0" baseline="31999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SansPro-SemiBold"/>
            </a:endParaRPr>
          </a:p>
        </p:txBody>
      </p:sp>
      <p:sp>
        <p:nvSpPr>
          <p:cNvPr id="178" name="Title 4"/>
          <p:cNvSpPr txBox="1"/>
          <p:nvPr/>
        </p:nvSpPr>
        <p:spPr>
          <a:xfrm>
            <a:off x="9375756" y="16086351"/>
            <a:ext cx="4856347" cy="78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1851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Many </a:t>
            </a: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-independent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recurrences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have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elevated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Met expression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9139696" y="12668078"/>
            <a:ext cx="5401723" cy="2603989"/>
            <a:chOff x="28346114" y="1922838"/>
            <a:chExt cx="5942887" cy="2864866"/>
          </a:xfrm>
        </p:grpSpPr>
        <p:pic>
          <p:nvPicPr>
            <p:cNvPr id="180" name="KrasExp.png" descr="KrasExp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778107" y="1922838"/>
              <a:ext cx="5215651" cy="235719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1" name="Kras Transcript Counts (rlog2)"/>
            <p:cNvSpPr txBox="1"/>
            <p:nvPr/>
          </p:nvSpPr>
          <p:spPr>
            <a:xfrm rot="16200000">
              <a:off x="27409724" y="3041089"/>
              <a:ext cx="213915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Kras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82" name="Normal"/>
            <p:cNvSpPr txBox="1"/>
            <p:nvPr/>
          </p:nvSpPr>
          <p:spPr>
            <a:xfrm>
              <a:off x="28704388" y="4521329"/>
              <a:ext cx="88723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83" name="Primary + dox"/>
            <p:cNvSpPr txBox="1"/>
            <p:nvPr/>
          </p:nvSpPr>
          <p:spPr>
            <a:xfrm>
              <a:off x="29429043" y="4521329"/>
              <a:ext cx="112368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84" name="Primary - dox"/>
            <p:cNvSpPr txBox="1"/>
            <p:nvPr/>
          </p:nvSpPr>
          <p:spPr>
            <a:xfrm>
              <a:off x="30394243" y="4521329"/>
              <a:ext cx="1276398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- dox</a:t>
              </a:r>
            </a:p>
          </p:txBody>
        </p:sp>
        <p:sp>
          <p:nvSpPr>
            <p:cNvPr id="185" name="Square"/>
            <p:cNvSpPr/>
            <p:nvPr/>
          </p:nvSpPr>
          <p:spPr>
            <a:xfrm>
              <a:off x="29102205" y="4448929"/>
              <a:ext cx="91600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6" name="Square"/>
            <p:cNvSpPr/>
            <p:nvPr/>
          </p:nvSpPr>
          <p:spPr>
            <a:xfrm>
              <a:off x="29985048" y="4448929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7" name="Square"/>
            <p:cNvSpPr/>
            <p:nvPr/>
          </p:nvSpPr>
          <p:spPr>
            <a:xfrm>
              <a:off x="30986642" y="4448929"/>
              <a:ext cx="91600" cy="91600"/>
            </a:xfrm>
            <a:prstGeom prst="rect">
              <a:avLst/>
            </a:prstGeom>
            <a:solidFill>
              <a:srgbClr val="5EB4E5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8" name="Recurrence iKras –"/>
            <p:cNvSpPr txBox="1"/>
            <p:nvPr/>
          </p:nvSpPr>
          <p:spPr>
            <a:xfrm>
              <a:off x="3170128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89" name="Square"/>
            <p:cNvSpPr/>
            <p:nvPr/>
          </p:nvSpPr>
          <p:spPr>
            <a:xfrm>
              <a:off x="32293684" y="4448929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0" name="Recurrence iKras +"/>
            <p:cNvSpPr txBox="1"/>
            <p:nvPr/>
          </p:nvSpPr>
          <p:spPr>
            <a:xfrm>
              <a:off x="3301260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191" name="Square"/>
            <p:cNvSpPr/>
            <p:nvPr/>
          </p:nvSpPr>
          <p:spPr>
            <a:xfrm>
              <a:off x="33605003" y="4448929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189095" y="17079349"/>
            <a:ext cx="5079243" cy="3016157"/>
            <a:chOff x="28488804" y="5930022"/>
            <a:chExt cx="5655896" cy="3358586"/>
          </a:xfrm>
        </p:grpSpPr>
        <p:pic>
          <p:nvPicPr>
            <p:cNvPr id="193" name="MetEx.png" descr="MetEx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929049" y="5930022"/>
              <a:ext cx="5215651" cy="287680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4" name="Normal"/>
            <p:cNvSpPr txBox="1"/>
            <p:nvPr/>
          </p:nvSpPr>
          <p:spPr>
            <a:xfrm>
              <a:off x="28645057" y="9019002"/>
              <a:ext cx="88723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95" name="Primary + dox"/>
            <p:cNvSpPr txBox="1"/>
            <p:nvPr/>
          </p:nvSpPr>
          <p:spPr>
            <a:xfrm>
              <a:off x="29453403" y="9019002"/>
              <a:ext cx="112368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96" name="Square"/>
            <p:cNvSpPr/>
            <p:nvPr/>
          </p:nvSpPr>
          <p:spPr>
            <a:xfrm>
              <a:off x="29042875" y="8946602"/>
              <a:ext cx="91601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7" name="Square"/>
            <p:cNvSpPr/>
            <p:nvPr/>
          </p:nvSpPr>
          <p:spPr>
            <a:xfrm>
              <a:off x="30009409" y="8946602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8" name="Recurrence iKras –"/>
            <p:cNvSpPr txBox="1"/>
            <p:nvPr/>
          </p:nvSpPr>
          <p:spPr>
            <a:xfrm>
              <a:off x="32550711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99" name="Square"/>
            <p:cNvSpPr/>
            <p:nvPr/>
          </p:nvSpPr>
          <p:spPr>
            <a:xfrm>
              <a:off x="33143109" y="8946602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0" name="Recurrence iKras +"/>
            <p:cNvSpPr txBox="1"/>
            <p:nvPr/>
          </p:nvSpPr>
          <p:spPr>
            <a:xfrm>
              <a:off x="30942017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201" name="Square"/>
            <p:cNvSpPr/>
            <p:nvPr/>
          </p:nvSpPr>
          <p:spPr>
            <a:xfrm>
              <a:off x="31534415" y="8946602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2" name="Met Transcript Counts (rlog2)"/>
            <p:cNvSpPr txBox="1"/>
            <p:nvPr/>
          </p:nvSpPr>
          <p:spPr>
            <a:xfrm rot="16200000">
              <a:off x="27554029" y="7189314"/>
              <a:ext cx="2139155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Met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</p:grpSp>
      <p:pic>
        <p:nvPicPr>
          <p:cNvPr id="203" name="2XMWTotOy8Ya3KOEfSJm2A7SIqFxum3WkezsGGN15a8e-yVtWLik04PXJtEwBUzQiE7m54zahjVlewp6VCmB0jrbm2i0Tq8ISguisz37hzZJpKcAxo2xOGBCbHvTCL4RyArnHsn35Lk.png" descr="2XMWTotOy8Ya3KOEfSJm2A7SIqFxum3WkezsGGN15a8e-yVtWLik04PXJtEwBUzQiE7m54zahjVlewp6VCmB0jrbm2i0Tq8ISguisz37hzZJpKcAxo2xOGBCbHvTCL4RyArnHsn35Lk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658654" y="12671851"/>
            <a:ext cx="4298288" cy="2898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RNA Knockdown Efficiency in Tumor Recurrences"/>
          <p:cNvSpPr txBox="1"/>
          <p:nvPr/>
        </p:nvSpPr>
        <p:spPr>
          <a:xfrm>
            <a:off x="15530356" y="11577924"/>
            <a:ext cx="5494207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shRNA reduces Met transcript levels </a:t>
            </a:r>
          </a:p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in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umor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r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ecurrences</a:t>
            </a:r>
          </a:p>
        </p:txBody>
      </p:sp>
      <p:pic>
        <p:nvPicPr>
          <p:cNvPr id="205" name="cZDbEk-6YDYPZK4GOELmP9luTbbWBsDqIMQKSYvOQjVTlZ7C6roZw9JtZsSK5TiKBEBPw9v4OnW8guaMkXwdh9fuFfb7bBsg1hseRldea0UxvwXbYMcL2Qd7orS2yUVHJnGkml_fC7E.png" descr="cZDbEk-6YDYPZK4GOELmP9luTbbWBsDqIMQKSYvOQjVTlZ7C6roZw9JtZsSK5TiKBEBPw9v4OnW8guaMkXwdh9fuFfb7bBsg1hseRldea0UxvwXbYMcL2Qd7orS2yUVHJnGkml_fC7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328825" y="17127183"/>
            <a:ext cx="4805351" cy="335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urrent Tumor Growth after Met KD"/>
          <p:cNvSpPr txBox="1"/>
          <p:nvPr/>
        </p:nvSpPr>
        <p:spPr>
          <a:xfrm>
            <a:off x="15477704" y="16062881"/>
            <a:ext cx="4836485" cy="108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-independent, high-Met recurrences are dependent on Met for tumor growth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 Sans Pro Regular"/>
            </a:endParaRPr>
          </a:p>
        </p:txBody>
      </p:sp>
      <p:sp>
        <p:nvSpPr>
          <p:cNvPr id="207" name="Title 4"/>
          <p:cNvSpPr txBox="1"/>
          <p:nvPr/>
        </p:nvSpPr>
        <p:spPr>
          <a:xfrm>
            <a:off x="9584454" y="7016774"/>
            <a:ext cx="6947642" cy="335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3467405">
              <a:defRPr sz="197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46740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After identifying a group of genes synergistically dysregulated downstream of cooperating oncogenic mutations, McMurray et al. showed that many genes were critical to maintain tumorigenesis. These cooperation response genes (CRGs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, shown at right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) experience dysregulated expression after malignant transformation and their wild type protein products play roles in supporting a wide array of hallmark properties. Notably, the reversal of dysregulated CRG expression can restrict tumor growth in multiple murine cancer models.</a:t>
            </a:r>
          </a:p>
        </p:txBody>
      </p:sp>
      <p:sp>
        <p:nvSpPr>
          <p:cNvPr id="208" name="Title 4"/>
          <p:cNvSpPr txBox="1"/>
          <p:nvPr/>
        </p:nvSpPr>
        <p:spPr>
          <a:xfrm>
            <a:off x="847953" y="30696059"/>
            <a:ext cx="10975373" cy="907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 pooled CRISPR dropout screen can reveal common functional </a:t>
            </a:r>
          </a:p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dependencies and may point to shared therapeutic vulnerabilities</a:t>
            </a:r>
          </a:p>
        </p:txBody>
      </p:sp>
      <p:pic>
        <p:nvPicPr>
          <p:cNvPr id="209" name="Dropout.png" descr="Dropout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21492" y="30779037"/>
            <a:ext cx="19495274" cy="2709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4"/>
          <p:cNvSpPr txBox="1"/>
          <p:nvPr/>
        </p:nvSpPr>
        <p:spPr>
          <a:xfrm>
            <a:off x="796855" y="21217301"/>
            <a:ext cx="7347024" cy="136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3599078">
              <a:defRPr sz="36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359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Independent Component Analysis (ICA) identifies </a:t>
            </a:r>
            <a:r>
              <a:rPr kumimoji="0" lang="en-US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genes with common transcriptional behavior across different tumor classes</a:t>
            </a:r>
            <a:endParaRPr kumimoji="0" sz="2450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11" name="Title 4"/>
          <p:cNvSpPr txBox="1"/>
          <p:nvPr/>
        </p:nvSpPr>
        <p:spPr>
          <a:xfrm>
            <a:off x="818914" y="22609878"/>
            <a:ext cx="7384970" cy="309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>
            <a:lvl1pPr defTabSz="2150668">
              <a:defRPr sz="220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ICA is a matrix decomposition technique that reduces the dimensionality of our transcriptomic dataset by defining two new matrices which, when multiplied, approximate the original data. These matrices capture the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cumulative effects of unknown biological and technical processes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. The number of these processes, or components, is predetermined from the original data structure. </a:t>
            </a:r>
          </a:p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  <a:p>
            <a:pPr marL="0" marR="0" lvl="0" indent="0" algn="l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Each gene and each sample is given a separate weight for its unique contribution to a component. 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By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correlating these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weights with known phenotypic information,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such as tumor status,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 can identify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components of interest. We can then select the genes that contribute significantly to these components, which may also contribute to the biology underlying our phenotypes of interest. </a:t>
            </a:r>
            <a:endParaRPr kumimoji="0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820622" y="33655724"/>
            <a:ext cx="19473193" cy="458385"/>
            <a:chOff x="17000331" y="27920620"/>
            <a:chExt cx="20000468" cy="470796"/>
          </a:xfrm>
        </p:grpSpPr>
        <p:sp>
          <p:nvSpPr>
            <p:cNvPr id="213" name="4 guides targeting each gene are designed, barcoded, and ordered"/>
            <p:cNvSpPr txBox="1"/>
            <p:nvPr/>
          </p:nvSpPr>
          <p:spPr>
            <a:xfrm>
              <a:off x="17000331" y="28110170"/>
              <a:ext cx="5259082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4 guides targeting each gene are designed, barcoded, and ordered</a:t>
              </a:r>
            </a:p>
          </p:txBody>
        </p:sp>
        <p:sp>
          <p:nvSpPr>
            <p:cNvPr id="214" name="Guides are cloned into plasmids and packaged into lentiviral particles"/>
            <p:cNvSpPr txBox="1"/>
            <p:nvPr/>
          </p:nvSpPr>
          <p:spPr>
            <a:xfrm>
              <a:off x="21946981" y="28110170"/>
              <a:ext cx="5151105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Guides are cloned into plasmids and packaged into lentiviral particles</a:t>
              </a:r>
            </a:p>
          </p:txBody>
        </p:sp>
        <p:sp>
          <p:nvSpPr>
            <p:cNvPr id="215" name="Transduced cells are injected into immunocompromised mice…"/>
            <p:cNvSpPr txBox="1"/>
            <p:nvPr/>
          </p:nvSpPr>
          <p:spPr>
            <a:xfrm>
              <a:off x="27447031" y="27923837"/>
              <a:ext cx="426617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Transduced cells are injected into immunocompromised mice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while control cells are passaged in vitro.</a:t>
              </a:r>
            </a:p>
          </p:txBody>
        </p:sp>
        <p:sp>
          <p:nvSpPr>
            <p:cNvPr id="216" name="DNA is acquired at multiple timepoints and submitted for NGS. Statistical analysis reveals putative hits, which must be validated."/>
            <p:cNvSpPr txBox="1"/>
            <p:nvPr/>
          </p:nvSpPr>
          <p:spPr>
            <a:xfrm>
              <a:off x="32244863" y="27920620"/>
              <a:ext cx="475593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DNA is acquired at multiple timepoints and submitted for NGS. Statistical analysis reveals putative hits, which must be validated.</a:t>
              </a:r>
            </a:p>
          </p:txBody>
        </p:sp>
      </p:grpSp>
      <p:sp>
        <p:nvSpPr>
          <p:cNvPr id="218" name="Title 4"/>
          <p:cNvSpPr txBox="1"/>
          <p:nvPr/>
        </p:nvSpPr>
        <p:spPr>
          <a:xfrm>
            <a:off x="9182833" y="21216821"/>
            <a:ext cx="5307181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4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sz="2143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sample weights 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are agnostic to transformed phenotype 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8882232" y="22224972"/>
            <a:ext cx="5614559" cy="2819738"/>
            <a:chOff x="28073662" y="15266496"/>
            <a:chExt cx="6380322" cy="3204320"/>
          </a:xfrm>
        </p:grpSpPr>
        <p:pic>
          <p:nvPicPr>
            <p:cNvPr id="220" name="Association of IC4 with group11 (3).png" descr="Association of IC4 with group11 (3).png"/>
            <p:cNvPicPr>
              <a:picLocks noChangeAspect="1"/>
            </p:cNvPicPr>
            <p:nvPr/>
          </p:nvPicPr>
          <p:blipFill>
            <a:blip r:embed="rId14">
              <a:extLst/>
            </a:blip>
            <a:srcRect t="10477"/>
            <a:stretch>
              <a:fillRect/>
            </a:stretch>
          </p:blipFill>
          <p:spPr>
            <a:xfrm>
              <a:off x="28661262" y="15306904"/>
              <a:ext cx="5792722" cy="31639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1" name="IC4 Sample Weights"/>
            <p:cNvSpPr txBox="1"/>
            <p:nvPr/>
          </p:nvSpPr>
          <p:spPr>
            <a:xfrm rot="16200000">
              <a:off x="26797208" y="16542950"/>
              <a:ext cx="2828047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IC4 Sample Weights</a:t>
              </a:r>
            </a:p>
          </p:txBody>
        </p:sp>
        <p:sp>
          <p:nvSpPr>
            <p:cNvPr id="222" name="Normal"/>
            <p:cNvSpPr txBox="1"/>
            <p:nvPr/>
          </p:nvSpPr>
          <p:spPr>
            <a:xfrm>
              <a:off x="28887504" y="18170274"/>
              <a:ext cx="742833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23" name="Primary tumors"/>
            <p:cNvSpPr txBox="1"/>
            <p:nvPr/>
          </p:nvSpPr>
          <p:spPr>
            <a:xfrm>
              <a:off x="29922257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24" name="Recurrent tumors"/>
            <p:cNvSpPr txBox="1"/>
            <p:nvPr/>
          </p:nvSpPr>
          <p:spPr>
            <a:xfrm>
              <a:off x="32280305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tumors</a:t>
              </a:r>
            </a:p>
          </p:txBody>
        </p:sp>
      </p:grpSp>
      <p:sp>
        <p:nvSpPr>
          <p:cNvPr id="225" name="Title 4"/>
          <p:cNvSpPr txBox="1"/>
          <p:nvPr/>
        </p:nvSpPr>
        <p:spPr>
          <a:xfrm>
            <a:off x="9313064" y="25622906"/>
            <a:ext cx="5444452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sample weights are specific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to the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recurrent phenotype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980562" y="26561419"/>
            <a:ext cx="5527214" cy="2861887"/>
            <a:chOff x="28190378" y="20431146"/>
            <a:chExt cx="6221570" cy="3221412"/>
          </a:xfrm>
        </p:grpSpPr>
        <p:pic>
          <p:nvPicPr>
            <p:cNvPr id="227" name="Association of Component 3 with transformation status.png" descr="Association of Component 3 with transformation status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t="10114"/>
            <a:stretch>
              <a:fillRect/>
            </a:stretch>
          </p:blipFill>
          <p:spPr>
            <a:xfrm>
              <a:off x="28590338" y="20459960"/>
              <a:ext cx="5821610" cy="31925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8" name="IC3 Sample Weights"/>
            <p:cNvSpPr txBox="1"/>
            <p:nvPr/>
          </p:nvSpPr>
          <p:spPr>
            <a:xfrm rot="16200000">
              <a:off x="26912622" y="21708902"/>
              <a:ext cx="2828045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IC3 Sample Weights</a:t>
              </a:r>
            </a:p>
          </p:txBody>
        </p:sp>
        <p:sp>
          <p:nvSpPr>
            <p:cNvPr id="229" name="Normal"/>
            <p:cNvSpPr txBox="1"/>
            <p:nvPr/>
          </p:nvSpPr>
          <p:spPr>
            <a:xfrm>
              <a:off x="29172710" y="23343120"/>
              <a:ext cx="839209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30" name="Primary tumors"/>
            <p:cNvSpPr txBox="1"/>
            <p:nvPr/>
          </p:nvSpPr>
          <p:spPr>
            <a:xfrm>
              <a:off x="30786286" y="23367241"/>
              <a:ext cx="1687447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31" name="Recurrent…"/>
            <p:cNvSpPr txBox="1"/>
            <p:nvPr/>
          </p:nvSpPr>
          <p:spPr>
            <a:xfrm>
              <a:off x="32836413" y="23204666"/>
              <a:ext cx="1575359" cy="441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</a:t>
              </a:r>
            </a:p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tumors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5125343" y="21227506"/>
            <a:ext cx="5742779" cy="3757979"/>
            <a:chOff x="28066792" y="18968738"/>
            <a:chExt cx="6851871" cy="4483749"/>
          </a:xfrm>
        </p:grpSpPr>
        <p:sp>
          <p:nvSpPr>
            <p:cNvPr id="233" name="Title 4"/>
            <p:cNvSpPr txBox="1"/>
            <p:nvPr/>
          </p:nvSpPr>
          <p:spPr>
            <a:xfrm>
              <a:off x="28422734" y="18968738"/>
              <a:ext cx="6495929" cy="10263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1110" rIns="31110">
              <a:normAutofit/>
            </a:bodyPr>
            <a:lstStyle/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Component 4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gene behav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ior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is largely </a:t>
              </a:r>
            </a:p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agnostic to transformed phenotype</a:t>
              </a:r>
              <a:endPara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8066792" y="20073812"/>
              <a:ext cx="6185637" cy="3378675"/>
              <a:chOff x="28066792" y="20073812"/>
              <a:chExt cx="6185637" cy="3378675"/>
            </a:xfrm>
          </p:grpSpPr>
          <p:pic>
            <p:nvPicPr>
              <p:cNvPr id="235" name="Screenshot 2019-06-16 23.33.59.png" descr="Screenshot 2019-06-16 23.33.59.png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rcRect l="8375" t="13382" r="3982" b="6673"/>
              <a:stretch>
                <a:fillRect/>
              </a:stretch>
            </p:blipFill>
            <p:spPr>
              <a:xfrm>
                <a:off x="28512283" y="20073812"/>
                <a:ext cx="5740146" cy="30968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6" name="Norm"/>
              <p:cNvSpPr txBox="1"/>
              <p:nvPr/>
            </p:nvSpPr>
            <p:spPr>
              <a:xfrm>
                <a:off x="28318098" y="23155686"/>
                <a:ext cx="742833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Norm</a:t>
                </a:r>
              </a:p>
            </p:txBody>
          </p:sp>
          <p:sp>
            <p:nvSpPr>
              <p:cNvPr id="237" name="Primary"/>
              <p:cNvSpPr txBox="1"/>
              <p:nvPr/>
            </p:nvSpPr>
            <p:spPr>
              <a:xfrm>
                <a:off x="28809317" y="23163609"/>
                <a:ext cx="1687448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Primary</a:t>
                </a:r>
              </a:p>
            </p:txBody>
          </p:sp>
          <p:sp>
            <p:nvSpPr>
              <p:cNvPr id="238" name="Expression  of  IC4 Genes"/>
              <p:cNvSpPr txBox="1"/>
              <p:nvPr/>
            </p:nvSpPr>
            <p:spPr>
              <a:xfrm rot="16200000">
                <a:off x="26797207" y="21386337"/>
                <a:ext cx="28280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 anchor="ctr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Expression  of  IC4 Genes</a:t>
                </a:r>
              </a:p>
            </p:txBody>
          </p:sp>
          <p:sp>
            <p:nvSpPr>
              <p:cNvPr id="239" name="Recurrent tumors"/>
              <p:cNvSpPr txBox="1"/>
              <p:nvPr/>
            </p:nvSpPr>
            <p:spPr>
              <a:xfrm>
                <a:off x="31363861" y="23163609"/>
                <a:ext cx="16874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Recurrent tumors</a:t>
                </a:r>
              </a:p>
            </p:txBody>
          </p:sp>
        </p:grpSp>
      </p:grpSp>
      <p:pic>
        <p:nvPicPr>
          <p:cNvPr id="240" name="Screenshot 2019-06-16 23.34.13.png" descr="Screenshot 2019-06-16 23.34.13.png"/>
          <p:cNvPicPr>
            <a:picLocks noChangeAspect="1"/>
          </p:cNvPicPr>
          <p:nvPr/>
        </p:nvPicPr>
        <p:blipFill>
          <a:blip r:embed="rId17">
            <a:extLst/>
          </a:blip>
          <a:srcRect l="9131" t="13735" r="3825" b="6632"/>
          <a:stretch>
            <a:fillRect/>
          </a:stretch>
        </p:blipFill>
        <p:spPr>
          <a:xfrm>
            <a:off x="15540295" y="26574920"/>
            <a:ext cx="4751894" cy="2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4"/>
          <p:cNvSpPr txBox="1"/>
          <p:nvPr/>
        </p:nvSpPr>
        <p:spPr>
          <a:xfrm>
            <a:off x="15462897" y="25620661"/>
            <a:ext cx="5444451" cy="86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/>
          </a:bodyPr>
          <a:lstStyle/>
          <a:p>
            <a:pPr marL="0" marR="0" lvl="0" indent="0" algn="l" defTabSz="164262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gene behav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ior is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specific to some recurrent tumors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42" name="Expression  of  IC3 Genes"/>
          <p:cNvSpPr txBox="1"/>
          <p:nvPr/>
        </p:nvSpPr>
        <p:spPr>
          <a:xfrm rot="16200000">
            <a:off x="14159736" y="27646846"/>
            <a:ext cx="2370278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 anchor="ctr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Expression  of  IC3 Genes</a:t>
            </a:r>
          </a:p>
        </p:txBody>
      </p:sp>
      <p:sp>
        <p:nvSpPr>
          <p:cNvPr id="243" name="Norm"/>
          <p:cNvSpPr txBox="1"/>
          <p:nvPr/>
        </p:nvSpPr>
        <p:spPr>
          <a:xfrm>
            <a:off x="15367727" y="29129798"/>
            <a:ext cx="622593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Norm</a:t>
            </a:r>
          </a:p>
        </p:txBody>
      </p:sp>
      <p:sp>
        <p:nvSpPr>
          <p:cNvPr id="244" name="Primary"/>
          <p:cNvSpPr txBox="1"/>
          <p:nvPr/>
        </p:nvSpPr>
        <p:spPr>
          <a:xfrm>
            <a:off x="15754419" y="29136436"/>
            <a:ext cx="1414306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Primary</a:t>
            </a:r>
          </a:p>
        </p:txBody>
      </p:sp>
      <p:sp>
        <p:nvSpPr>
          <p:cNvPr id="245" name="Recurrent tumors"/>
          <p:cNvSpPr txBox="1"/>
          <p:nvPr/>
        </p:nvSpPr>
        <p:spPr>
          <a:xfrm>
            <a:off x="17895465" y="29136436"/>
            <a:ext cx="1414305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Recurrent tumors</a:t>
            </a:r>
          </a:p>
        </p:txBody>
      </p:sp>
      <p:sp>
        <p:nvSpPr>
          <p:cNvPr id="249" name="Title 4"/>
          <p:cNvSpPr txBox="1"/>
          <p:nvPr/>
        </p:nvSpPr>
        <p:spPr>
          <a:xfrm>
            <a:off x="963287" y="16830649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rmAutofit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and recurrent PDAC cell lines were established </a:t>
            </a:r>
          </a:p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and RNA sequenced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50" name="Rectangle 15"/>
          <p:cNvSpPr/>
          <p:nvPr/>
        </p:nvSpPr>
        <p:spPr>
          <a:xfrm rot="5400000">
            <a:off x="-3405767" y="18157653"/>
            <a:ext cx="24012000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1" name="Rectangle 15"/>
          <p:cNvSpPr/>
          <p:nvPr/>
        </p:nvSpPr>
        <p:spPr>
          <a:xfrm>
            <a:off x="30678" y="30160309"/>
            <a:ext cx="25020000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4" name="Rectangle 15"/>
          <p:cNvSpPr/>
          <p:nvPr/>
        </p:nvSpPr>
        <p:spPr>
          <a:xfrm>
            <a:off x="321128" y="5834375"/>
            <a:ext cx="24480000" cy="43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5" name="Rectangle 15"/>
          <p:cNvSpPr/>
          <p:nvPr/>
        </p:nvSpPr>
        <p:spPr>
          <a:xfrm rot="16200000">
            <a:off x="-17178473" y="17788071"/>
            <a:ext cx="34755268" cy="3983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0" name="Rectangle 15"/>
          <p:cNvSpPr/>
          <p:nvPr/>
        </p:nvSpPr>
        <p:spPr>
          <a:xfrm rot="16200000">
            <a:off x="7681503" y="17897685"/>
            <a:ext cx="34568438" cy="365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3" name="Rectangle 15"/>
          <p:cNvSpPr/>
          <p:nvPr/>
        </p:nvSpPr>
        <p:spPr>
          <a:xfrm>
            <a:off x="-31817" y="35258187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7" name="Rectangle 15"/>
          <p:cNvSpPr/>
          <p:nvPr/>
        </p:nvSpPr>
        <p:spPr>
          <a:xfrm>
            <a:off x="-31817" y="10848195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1" y="1182998"/>
            <a:ext cx="2596185" cy="2596185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417" y="1335750"/>
            <a:ext cx="2595600" cy="25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642" y="30374614"/>
            <a:ext cx="3465663" cy="3465663"/>
          </a:xfrm>
          <a:prstGeom prst="rect">
            <a:avLst/>
          </a:prstGeom>
        </p:spPr>
      </p:pic>
      <p:sp>
        <p:nvSpPr>
          <p:cNvPr id="11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756637" y="4114348"/>
            <a:ext cx="547512" cy="546859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Title 4"/>
          <p:cNvSpPr txBox="1"/>
          <p:nvPr/>
        </p:nvSpPr>
        <p:spPr>
          <a:xfrm>
            <a:off x="381813" y="5126886"/>
            <a:ext cx="24400945" cy="66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1110" rIns="31110">
            <a:noAutofit/>
          </a:bodyPr>
          <a:lstStyle/>
          <a:p>
            <a:pPr lvl="0" algn="ctr" defTabSz="2986590"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Centre for Consciousness Studies,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NIMHANS, Consciousness Study Program, NIAS, Dept. of Neurophysiology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, NIMHANS, Dept. of Psychiatry</a:t>
            </a:r>
            <a:r>
              <a:rPr lang="en-US" sz="2400" dirty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NIMHANS</a:t>
            </a:r>
            <a:endParaRPr lang="en-US" sz="2000" dirty="0">
              <a:solidFill>
                <a:srgbClr val="2C365E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826737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27638</TotalTime>
  <Words>618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Source Sans Pro Black</vt:lpstr>
      <vt:lpstr>Source Sans Pro Bold</vt:lpstr>
      <vt:lpstr>Source Sans Pro Regular</vt:lpstr>
      <vt:lpstr>Source Sans Pro SemiBold</vt:lpstr>
      <vt:lpstr>SourceSansPro-SemiBold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patterns of transcriptional dysregulation underlie primary and  recurrent tumor cells</dc:title>
  <cp:lastModifiedBy>Ajisha Vadakkepattu</cp:lastModifiedBy>
  <cp:revision>43</cp:revision>
  <dcterms:modified xsi:type="dcterms:W3CDTF">2022-11-25T19:51:59Z</dcterms:modified>
</cp:coreProperties>
</file>