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layfair Displ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EC3D10E-48B6-45B4-8995-01596B1D844C}">
  <a:tblStyle styleId="{DEC3D10E-48B6-45B4-8995-01596B1D8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italic.fntdata"/><Relationship Id="rId20" Type="http://schemas.openxmlformats.org/officeDocument/2006/relationships/slide" Target="slides/slide14.xml"/><Relationship Id="rId42" Type="http://schemas.openxmlformats.org/officeDocument/2006/relationships/font" Target="fonts/Lato-regular.fntdata"/><Relationship Id="rId41" Type="http://schemas.openxmlformats.org/officeDocument/2006/relationships/font" Target="fonts/PlayfairDisplay-boldItalic.fntdata"/><Relationship Id="rId22" Type="http://schemas.openxmlformats.org/officeDocument/2006/relationships/slide" Target="slides/slide16.xml"/><Relationship Id="rId44" Type="http://schemas.openxmlformats.org/officeDocument/2006/relationships/font" Target="fonts/Lato-italic.fntdata"/><Relationship Id="rId21" Type="http://schemas.openxmlformats.org/officeDocument/2006/relationships/slide" Target="slides/slide15.xml"/><Relationship Id="rId43" Type="http://schemas.openxmlformats.org/officeDocument/2006/relationships/font" Target="fonts/Lat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layfairDisplay-bold.fntdata"/><Relationship Id="rId16" Type="http://schemas.openxmlformats.org/officeDocument/2006/relationships/slide" Target="slides/slide10.xml"/><Relationship Id="rId38" Type="http://schemas.openxmlformats.org/officeDocument/2006/relationships/font" Target="fonts/PlayfairDisplay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c59153c5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c59153c5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8c59153c5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8c59153c5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c59153c5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c59153c5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8c59153c5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8c59153c5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c59153c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c59153c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59153c5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59153c5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8c59153c5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8c59153c5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c59153c5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c59153c5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8c59153c5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8c59153c5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bab85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bab85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bab854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bab854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c59153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c59153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c59153c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c59153c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8c59153c5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8c59153c5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c59153c5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c59153c5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bab854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bab854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bab8542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bab8542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bab8542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bab8542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6bab8542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6bab8542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6bab8542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6bab8542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bab8542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bab8542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6b5bf46d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6b5bf46d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c59153c5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8c59153c5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b5bf46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b5bf46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bab854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bab854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c59153c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c59153c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8c59153c5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8c59153c5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2ebea3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2ebea3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c59153c5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c59153c5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12ebea3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12ebea3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2ebea3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2ebea3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rgbClr val="66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159000"/>
            <a:ext cx="3592500" cy="12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NBA All Stars</a:t>
            </a:r>
            <a:endParaRPr sz="3600"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75500" y="3016075"/>
            <a:ext cx="37287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SCMT 650 - Applied Predictive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Presented by,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Benjamin Kyle Clinton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Rahul Vincent Gerald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Varun Sagar Gajendragadkar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25" y="501962"/>
            <a:ext cx="4467674" cy="41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09550" y="17478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for logistic regression, the data was trained and tested year 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in, year 2000 was training, 2001 was test, then 2001 training and 2002 was test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models were built using all the predictors as well as only the seven best predictors.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72750" y="-1139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Using All Predictors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471900" y="4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967000"/>
                <a:gridCol w="967000"/>
                <a:gridCol w="967000"/>
              </a:tblGrid>
              <a:tr h="974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Train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Accuracy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0.89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4"/>
          <p:cNvGraphicFramePr/>
          <p:nvPr/>
        </p:nvGraphicFramePr>
        <p:xfrm>
          <a:off x="4441350" y="45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1002625"/>
                <a:gridCol w="1002625"/>
                <a:gridCol w="1002625"/>
              </a:tblGrid>
              <a:tr h="515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Train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Accuracy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000" y="590763"/>
            <a:ext cx="6152574" cy="39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r>
              <a:rPr lang="en"/>
              <a:t>Regression Using Best Predictors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using the regsubsets() - the best predictors for this model is found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regfit.full=regsubsets(AllStar~. ,data = train2000)</a:t>
            </a:r>
            <a:br>
              <a:rPr lang="en"/>
            </a:br>
            <a:r>
              <a:rPr lang="en"/>
              <a:t>summary(regfit.full)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0" y="3235325"/>
            <a:ext cx="8945701" cy="11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Using Best Predictors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predictors used are as follows: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 - win shares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 - games played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GS - games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 - field goals scored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ORB - offensive rebounds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BLK -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Salary - the salary earned that season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72750" y="-1139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Using Best Predictors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471900" y="4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995925"/>
                <a:gridCol w="995925"/>
                <a:gridCol w="995925"/>
              </a:tblGrid>
              <a:tr h="965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Train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Accuracy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28"/>
          <p:cNvGraphicFramePr/>
          <p:nvPr/>
        </p:nvGraphicFramePr>
        <p:xfrm>
          <a:off x="4441350" y="455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1027425"/>
                <a:gridCol w="1027425"/>
                <a:gridCol w="1027425"/>
              </a:tblGrid>
              <a:tr h="616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Train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Accuracy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02" y="516950"/>
            <a:ext cx="6328325" cy="41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1248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- Whole Data Set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224975" y="1083150"/>
            <a:ext cx="8607300" cy="14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regression function is run on the entire data set </a:t>
            </a:r>
            <a:r>
              <a:rPr lang="en"/>
              <a:t>splitting</a:t>
            </a:r>
            <a:r>
              <a:rPr lang="en"/>
              <a:t> it into an equal training and test data set. We observe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 of Model = 0.962165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413" y="2753500"/>
            <a:ext cx="3137975" cy="16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292650" y="4365275"/>
            <a:ext cx="21795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060900" y="3757425"/>
            <a:ext cx="3022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ROC Curve - AUC = 0.9632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74" y="845449"/>
            <a:ext cx="5071850" cy="27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443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Why We Chose NBA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Overview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Initial Dimension Reduction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Some Quick Visualizations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Models Created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Model Evaluations and Comparisons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</a:t>
            </a:r>
            <a:r>
              <a:rPr lang="en"/>
              <a:t>s</a:t>
            </a:r>
            <a:r>
              <a:rPr lang="en"/>
              <a:t>ification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classification was used for the entire data set by sampling the data into two halves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predictors are preprocessed to the same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classifier is run for different models from k values 1 to 100 as shown in the image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with highest accuracy is k = 10 at 0.95</a:t>
            </a: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b="0" l="734" r="0" t="-23685"/>
          <a:stretch/>
        </p:blipFill>
        <p:spPr>
          <a:xfrm>
            <a:off x="223100" y="3360350"/>
            <a:ext cx="8866751" cy="16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Classification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650" y="1145575"/>
            <a:ext cx="4982401" cy="3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decision trees, a method similar to Logistic Classification was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trained and tested year wise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36"/>
          <p:cNvGraphicFramePr/>
          <p:nvPr/>
        </p:nvGraphicFramePr>
        <p:xfrm>
          <a:off x="471900" y="4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849250"/>
                <a:gridCol w="849250"/>
                <a:gridCol w="1022750"/>
              </a:tblGrid>
              <a:tr h="95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Train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0.9575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0.9656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0.9661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36"/>
          <p:cNvGraphicFramePr/>
          <p:nvPr/>
        </p:nvGraphicFramePr>
        <p:xfrm>
          <a:off x="4441350" y="29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872500"/>
                <a:gridCol w="872500"/>
                <a:gridCol w="1046025"/>
              </a:tblGrid>
              <a:tr h="612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Train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Test Data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0.9587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0.9597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0.9657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0.9628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3" y="152400"/>
            <a:ext cx="820538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predictors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Decision trees, the following predictors are important: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WS: Win Shares - Estimation of number of wins a player gets for his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X2PA: Number of 2 pointers attempted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USG: The ball usage rate of a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G: Games played by a player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BPM: Box Plus Minus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26" name="Google Shape;226;p3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Random Forest, we divided the dataset into two parts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part was used for training and the other for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ntree value was set at 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00" y="2273200"/>
            <a:ext cx="6842100" cy="11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2695200" y="2033525"/>
            <a:ext cx="37536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data topic?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 analytics is rapidly growing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All Stars has important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Star Voting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got snubbed?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could be adapted for other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clean and readily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 are cool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" name="Google Shape;242;p42"/>
          <p:cNvGraphicFramePr/>
          <p:nvPr/>
        </p:nvGraphicFramePr>
        <p:xfrm>
          <a:off x="952500" y="21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{DEC3D10E-48B6-45B4-8995-01596B1D844C}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KNN Classification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Decision Trees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Random Forests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0.95 at K =10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0.9611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0.9626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Accuracy Rates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Forests produced the best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marginally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output might be more interpretable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ideas: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 models to other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 models to other sports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how other methods compare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$$$ betting using the models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NBA All Star team using player stats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Models: Logistic Regression, Decision Trees, Random Forests, and 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 about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Stats from 2000 to 2016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7,612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57 predictors initially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Merged different sets to get all the data into one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records with missing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Dimension Reduction 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reduce number of predictors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Singularity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Highlighted predictors on correlation cut-off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Greater than 0.80 and less than -0.80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to 28 predictors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 singularity issues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8352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Data Visualizations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15931" l="0" r="16226" t="0"/>
          <a:stretch/>
        </p:blipFill>
        <p:spPr>
          <a:xfrm>
            <a:off x="1555913" y="621975"/>
            <a:ext cx="6032175" cy="38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7355" l="0" r="0" t="0"/>
          <a:stretch/>
        </p:blipFill>
        <p:spPr>
          <a:xfrm>
            <a:off x="124925" y="373675"/>
            <a:ext cx="4369547" cy="2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6217" l="0" r="0" t="0"/>
          <a:stretch/>
        </p:blipFill>
        <p:spPr>
          <a:xfrm>
            <a:off x="4669400" y="373675"/>
            <a:ext cx="4316600" cy="2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127850" y="3420725"/>
            <a:ext cx="3966000" cy="1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All Star 3PA not rising like total 3PA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3PA may not be a good predictor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7355" l="0" r="0" t="0"/>
          <a:stretch/>
        </p:blipFill>
        <p:spPr>
          <a:xfrm>
            <a:off x="889600" y="769000"/>
            <a:ext cx="5703975" cy="36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6593575" y="1301375"/>
            <a:ext cx="2181300" cy="25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FTA seem to be trending down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league is not as “soft” as people think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