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9"/>
    <p:sldId id="257" r:id="rId30"/>
    <p:sldId id="258" r:id="rId31"/>
    <p:sldId id="259" r:id="rId32"/>
    <p:sldId id="260" r:id="rId33"/>
    <p:sldId id="261" r:id="rId34"/>
    <p:sldId id="262" r:id="rId35"/>
    <p:sldId id="263" r:id="rId36"/>
    <p:sldId id="264" r:id="rId37"/>
    <p:sldId id="265" r:id="rId38"/>
    <p:sldId id="266" r:id="rId39"/>
    <p:sldId id="267" r:id="rId40"/>
    <p:sldId id="268" r:id="rId41"/>
    <p:sldId id="269" r:id="rId42"/>
    <p:sldId id="270" r:id="rId43"/>
    <p:sldId id="271" r:id="rId44"/>
    <p:sldId id="272" r:id="rId45"/>
    <p:sldId id="273" r:id="rId46"/>
    <p:sldId id="274" r:id="rId4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he Youngest Serif" charset="1" panose="00000500000000000000"/>
      <p:regular r:id="rId10"/>
    </p:embeddedFont>
    <p:embeddedFont>
      <p:font typeface="Canva Sans" charset="1" panose="020B0503030501040103"/>
      <p:regular r:id="rId11"/>
    </p:embeddedFont>
    <p:embeddedFont>
      <p:font typeface="Canva Sans Bold" charset="1" panose="020B0803030501040103"/>
      <p:regular r:id="rId12"/>
    </p:embeddedFont>
    <p:embeddedFont>
      <p:font typeface="Canva Sans Italics" charset="1" panose="020B0503030501040103"/>
      <p:regular r:id="rId13"/>
    </p:embeddedFont>
    <p:embeddedFont>
      <p:font typeface="Canva Sans Bold Italics" charset="1" panose="020B0803030501040103"/>
      <p:regular r:id="rId14"/>
    </p:embeddedFont>
    <p:embeddedFont>
      <p:font typeface="Canva Sans Medium" charset="1" panose="020B0603030501040103"/>
      <p:regular r:id="rId15"/>
    </p:embeddedFont>
    <p:embeddedFont>
      <p:font typeface="Canva Sans Medium Italics" charset="1" panose="020B0603030501040103"/>
      <p:regular r:id="rId16"/>
    </p:embeddedFont>
    <p:embeddedFont>
      <p:font typeface="Fraunces" charset="1" panose="00000000000000000000"/>
      <p:regular r:id="rId17"/>
    </p:embeddedFont>
    <p:embeddedFont>
      <p:font typeface="Fraunces Bold" charset="1" panose="00000000000000000000"/>
      <p:regular r:id="rId18"/>
    </p:embeddedFont>
    <p:embeddedFont>
      <p:font typeface="Fraunces Italics" charset="1" panose="00000000000000000000"/>
      <p:regular r:id="rId19"/>
    </p:embeddedFont>
    <p:embeddedFont>
      <p:font typeface="Fraunces Bold Italics" charset="1" panose="00000000000000000000"/>
      <p:regular r:id="rId20"/>
    </p:embeddedFont>
    <p:embeddedFont>
      <p:font typeface="Fraunces Thin" charset="1" panose="00000000000000000000"/>
      <p:regular r:id="rId21"/>
    </p:embeddedFont>
    <p:embeddedFont>
      <p:font typeface="Fraunces Thin Italics" charset="1" panose="00000000000000000000"/>
      <p:regular r:id="rId22"/>
    </p:embeddedFont>
    <p:embeddedFont>
      <p:font typeface="Fraunces Light" charset="1" panose="00000000000000000000"/>
      <p:regular r:id="rId23"/>
    </p:embeddedFont>
    <p:embeddedFont>
      <p:font typeface="Fraunces Light Italics" charset="1" panose="00000000000000000000"/>
      <p:regular r:id="rId24"/>
    </p:embeddedFont>
    <p:embeddedFont>
      <p:font typeface="Fraunces Semi-Bold" charset="1" panose="00000000000000000000"/>
      <p:regular r:id="rId25"/>
    </p:embeddedFont>
    <p:embeddedFont>
      <p:font typeface="Fraunces Semi-Bold Italics" charset="1" panose="00000000000000000000"/>
      <p:regular r:id="rId26"/>
    </p:embeddedFont>
    <p:embeddedFont>
      <p:font typeface="Fraunces Heavy" charset="1" panose="00000000000000000000"/>
      <p:regular r:id="rId27"/>
    </p:embeddedFont>
    <p:embeddedFont>
      <p:font typeface="Fraunces Heavy Italics" charset="1" panose="000000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slides/slide1.xml" Type="http://schemas.openxmlformats.org/officeDocument/2006/relationships/slide"/><Relationship Id="rId3" Target="viewProps.xml" Type="http://schemas.openxmlformats.org/officeDocument/2006/relationships/viewProps"/><Relationship Id="rId30" Target="slides/slide2.xml" Type="http://schemas.openxmlformats.org/officeDocument/2006/relationships/slide"/><Relationship Id="rId31" Target="slides/slide3.xml" Type="http://schemas.openxmlformats.org/officeDocument/2006/relationships/slide"/><Relationship Id="rId32" Target="slides/slide4.xml" Type="http://schemas.openxmlformats.org/officeDocument/2006/relationships/slide"/><Relationship Id="rId33" Target="slides/slide5.xml" Type="http://schemas.openxmlformats.org/officeDocument/2006/relationships/slide"/><Relationship Id="rId34" Target="slides/slide6.xml" Type="http://schemas.openxmlformats.org/officeDocument/2006/relationships/slide"/><Relationship Id="rId35" Target="slides/slide7.xml" Type="http://schemas.openxmlformats.org/officeDocument/2006/relationships/slide"/><Relationship Id="rId36" Target="slides/slide8.xml" Type="http://schemas.openxmlformats.org/officeDocument/2006/relationships/slide"/><Relationship Id="rId37" Target="slides/slide9.xml" Type="http://schemas.openxmlformats.org/officeDocument/2006/relationships/slide"/><Relationship Id="rId38" Target="slides/slide10.xml" Type="http://schemas.openxmlformats.org/officeDocument/2006/relationships/slide"/><Relationship Id="rId39" Target="slides/slide11.xml" Type="http://schemas.openxmlformats.org/officeDocument/2006/relationships/slide"/><Relationship Id="rId4" Target="theme/theme1.xml" Type="http://schemas.openxmlformats.org/officeDocument/2006/relationships/theme"/><Relationship Id="rId40" Target="slides/slide12.xml" Type="http://schemas.openxmlformats.org/officeDocument/2006/relationships/slide"/><Relationship Id="rId41" Target="slides/slide13.xml" Type="http://schemas.openxmlformats.org/officeDocument/2006/relationships/slide"/><Relationship Id="rId42" Target="slides/slide14.xml" Type="http://schemas.openxmlformats.org/officeDocument/2006/relationships/slide"/><Relationship Id="rId43" Target="slides/slide15.xml" Type="http://schemas.openxmlformats.org/officeDocument/2006/relationships/slide"/><Relationship Id="rId44" Target="slides/slide16.xml" Type="http://schemas.openxmlformats.org/officeDocument/2006/relationships/slide"/><Relationship Id="rId45" Target="slides/slide17.xml" Type="http://schemas.openxmlformats.org/officeDocument/2006/relationships/slide"/><Relationship Id="rId46" Target="slides/slide18.xml" Type="http://schemas.openxmlformats.org/officeDocument/2006/relationships/slide"/><Relationship Id="rId47" Target="slides/slide19.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9.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30.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31.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32.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33.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34.png" Type="http://schemas.openxmlformats.org/officeDocument/2006/relationships/image"/><Relationship Id="rId9" Target="../media/image35.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6.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svg" Type="http://schemas.openxmlformats.org/officeDocument/2006/relationships/image"/><Relationship Id="rId4" Target="../media/image39.png" Type="http://schemas.openxmlformats.org/officeDocument/2006/relationships/image"/><Relationship Id="rId5" Target="../media/image40.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svg" Type="http://schemas.openxmlformats.org/officeDocument/2006/relationships/image"/><Relationship Id="rId4" Target="../media/image39.png" Type="http://schemas.openxmlformats.org/officeDocument/2006/relationships/image"/><Relationship Id="rId5" Target="../media/image40.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9.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4.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https://www.itransition.com/healthcare/medical-device-software-development" TargetMode="External" Type="http://schemas.openxmlformats.org/officeDocument/2006/relationships/hyperlink"/></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3.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6.png" Type="http://schemas.openxmlformats.org/officeDocument/2006/relationships/image"/><Relationship Id="rId7" Target="../media/image27.png" Type="http://schemas.openxmlformats.org/officeDocument/2006/relationships/image"/><Relationship Id="rId8" Target="../media/image2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AF2E9"/>
        </a:solidFill>
      </p:bgPr>
    </p:bg>
    <p:spTree>
      <p:nvGrpSpPr>
        <p:cNvPr id="1" name=""/>
        <p:cNvGrpSpPr/>
        <p:nvPr/>
      </p:nvGrpSpPr>
      <p:grpSpPr>
        <a:xfrm>
          <a:off x="0" y="0"/>
          <a:ext cx="0" cy="0"/>
          <a:chOff x="0" y="0"/>
          <a:chExt cx="0" cy="0"/>
        </a:xfrm>
      </p:grpSpPr>
      <p:sp>
        <p:nvSpPr>
          <p:cNvPr name="Freeform 2" id="2"/>
          <p:cNvSpPr/>
          <p:nvPr/>
        </p:nvSpPr>
        <p:spPr>
          <a:xfrm flipH="false" flipV="false" rot="7908640">
            <a:off x="-459305" y="649149"/>
            <a:ext cx="10020529" cy="11946980"/>
          </a:xfrm>
          <a:custGeom>
            <a:avLst/>
            <a:gdLst/>
            <a:ahLst/>
            <a:cxnLst/>
            <a:rect r="r" b="b" t="t" l="l"/>
            <a:pathLst>
              <a:path h="11946980" w="10020529">
                <a:moveTo>
                  <a:pt x="0" y="0"/>
                </a:moveTo>
                <a:lnTo>
                  <a:pt x="10020530" y="0"/>
                </a:lnTo>
                <a:lnTo>
                  <a:pt x="10020530" y="11946979"/>
                </a:lnTo>
                <a:lnTo>
                  <a:pt x="0" y="119469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477796">
            <a:off x="8487972" y="4934387"/>
            <a:ext cx="12192577" cy="9662617"/>
          </a:xfrm>
          <a:custGeom>
            <a:avLst/>
            <a:gdLst/>
            <a:ahLst/>
            <a:cxnLst/>
            <a:rect r="r" b="b" t="t" l="l"/>
            <a:pathLst>
              <a:path h="9662617" w="12192577">
                <a:moveTo>
                  <a:pt x="0" y="0"/>
                </a:moveTo>
                <a:lnTo>
                  <a:pt x="12192577" y="0"/>
                </a:lnTo>
                <a:lnTo>
                  <a:pt x="12192577" y="9662617"/>
                </a:lnTo>
                <a:lnTo>
                  <a:pt x="0" y="96626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141525">
            <a:off x="9436739" y="-2586692"/>
            <a:ext cx="8311246" cy="7230784"/>
          </a:xfrm>
          <a:custGeom>
            <a:avLst/>
            <a:gdLst/>
            <a:ahLst/>
            <a:cxnLst/>
            <a:rect r="r" b="b" t="t" l="l"/>
            <a:pathLst>
              <a:path h="7230784" w="8311246">
                <a:moveTo>
                  <a:pt x="0" y="0"/>
                </a:moveTo>
                <a:lnTo>
                  <a:pt x="8311246" y="0"/>
                </a:lnTo>
                <a:lnTo>
                  <a:pt x="8311246" y="7230784"/>
                </a:lnTo>
                <a:lnTo>
                  <a:pt x="0" y="723078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225114" y="1659995"/>
            <a:ext cx="13554457" cy="6967009"/>
            <a:chOff x="0" y="0"/>
            <a:chExt cx="18072609" cy="9289346"/>
          </a:xfrm>
        </p:grpSpPr>
        <p:sp>
          <p:nvSpPr>
            <p:cNvPr name="TextBox 6" id="6"/>
            <p:cNvSpPr txBox="true"/>
            <p:nvPr/>
          </p:nvSpPr>
          <p:spPr>
            <a:xfrm rot="0">
              <a:off x="0" y="-66675"/>
              <a:ext cx="18072609" cy="8240395"/>
            </a:xfrm>
            <a:prstGeom prst="rect">
              <a:avLst/>
            </a:prstGeom>
          </p:spPr>
          <p:txBody>
            <a:bodyPr anchor="t" rtlCol="false" tIns="0" lIns="0" bIns="0" rIns="0">
              <a:spAutoFit/>
            </a:bodyPr>
            <a:lstStyle/>
            <a:p>
              <a:pPr marL="0" indent="0" lvl="0">
                <a:lnSpc>
                  <a:spcPts val="16379"/>
                </a:lnSpc>
              </a:pPr>
              <a:r>
                <a:rPr lang="en-US" sz="12999">
                  <a:solidFill>
                    <a:srgbClr val="004B35"/>
                  </a:solidFill>
                  <a:latin typeface="Fraunces Semi-Bold"/>
                </a:rPr>
                <a:t>Identifying Bone Fractures with AI</a:t>
              </a:r>
            </a:p>
          </p:txBody>
        </p:sp>
        <p:sp>
          <p:nvSpPr>
            <p:cNvPr name="TextBox 7" id="7"/>
            <p:cNvSpPr txBox="true"/>
            <p:nvPr/>
          </p:nvSpPr>
          <p:spPr>
            <a:xfrm rot="0">
              <a:off x="0" y="8493691"/>
              <a:ext cx="18072609" cy="795655"/>
            </a:xfrm>
            <a:prstGeom prst="rect">
              <a:avLst/>
            </a:prstGeom>
          </p:spPr>
          <p:txBody>
            <a:bodyPr anchor="t" rtlCol="false" tIns="0" lIns="0" bIns="0" rIns="0">
              <a:spAutoFit/>
            </a:bodyPr>
            <a:lstStyle/>
            <a:p>
              <a:pPr marL="0" indent="0" lvl="0">
                <a:lnSpc>
                  <a:spcPts val="5040"/>
                </a:lnSpc>
                <a:spcBef>
                  <a:spcPct val="0"/>
                </a:spcBef>
              </a:pPr>
              <a:r>
                <a:rPr lang="en-US" sz="3600">
                  <a:solidFill>
                    <a:srgbClr val="004B35"/>
                  </a:solidFill>
                  <a:latin typeface="The Youngest Serif"/>
                </a:rPr>
                <a:t>Accurate Fracture Detection Solution.</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AF2E9"/>
        </a:solidFill>
      </p:bgPr>
    </p:bg>
    <p:spTree>
      <p:nvGrpSpPr>
        <p:cNvPr id="1" name=""/>
        <p:cNvGrpSpPr/>
        <p:nvPr/>
      </p:nvGrpSpPr>
      <p:grpSpPr>
        <a:xfrm>
          <a:off x="0" y="0"/>
          <a:ext cx="0" cy="0"/>
          <a:chOff x="0" y="0"/>
          <a:chExt cx="0" cy="0"/>
        </a:xfrm>
      </p:grpSpPr>
      <p:sp>
        <p:nvSpPr>
          <p:cNvPr name="Freeform 2" id="2"/>
          <p:cNvSpPr/>
          <p:nvPr/>
        </p:nvSpPr>
        <p:spPr>
          <a:xfrm flipH="false" flipV="false" rot="7908640">
            <a:off x="-459305" y="649149"/>
            <a:ext cx="10020529" cy="11946980"/>
          </a:xfrm>
          <a:custGeom>
            <a:avLst/>
            <a:gdLst/>
            <a:ahLst/>
            <a:cxnLst/>
            <a:rect r="r" b="b" t="t" l="l"/>
            <a:pathLst>
              <a:path h="11946980" w="10020529">
                <a:moveTo>
                  <a:pt x="0" y="0"/>
                </a:moveTo>
                <a:lnTo>
                  <a:pt x="10020530" y="0"/>
                </a:lnTo>
                <a:lnTo>
                  <a:pt x="10020530" y="11946979"/>
                </a:lnTo>
                <a:lnTo>
                  <a:pt x="0" y="119469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477796">
            <a:off x="8487972" y="4934387"/>
            <a:ext cx="12192577" cy="9662617"/>
          </a:xfrm>
          <a:custGeom>
            <a:avLst/>
            <a:gdLst/>
            <a:ahLst/>
            <a:cxnLst/>
            <a:rect r="r" b="b" t="t" l="l"/>
            <a:pathLst>
              <a:path h="9662617" w="12192577">
                <a:moveTo>
                  <a:pt x="0" y="0"/>
                </a:moveTo>
                <a:lnTo>
                  <a:pt x="12192577" y="0"/>
                </a:lnTo>
                <a:lnTo>
                  <a:pt x="12192577" y="9662617"/>
                </a:lnTo>
                <a:lnTo>
                  <a:pt x="0" y="96626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141525">
            <a:off x="13672261" y="-1889145"/>
            <a:ext cx="8311246" cy="7230784"/>
          </a:xfrm>
          <a:custGeom>
            <a:avLst/>
            <a:gdLst/>
            <a:ahLst/>
            <a:cxnLst/>
            <a:rect r="r" b="b" t="t" l="l"/>
            <a:pathLst>
              <a:path h="7230784" w="8311246">
                <a:moveTo>
                  <a:pt x="0" y="0"/>
                </a:moveTo>
                <a:lnTo>
                  <a:pt x="8311246" y="0"/>
                </a:lnTo>
                <a:lnTo>
                  <a:pt x="8311246" y="7230784"/>
                </a:lnTo>
                <a:lnTo>
                  <a:pt x="0" y="723078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4579931" y="1287453"/>
            <a:ext cx="8798241" cy="8999547"/>
          </a:xfrm>
          <a:custGeom>
            <a:avLst/>
            <a:gdLst/>
            <a:ahLst/>
            <a:cxnLst/>
            <a:rect r="r" b="b" t="t" l="l"/>
            <a:pathLst>
              <a:path h="8999547" w="8798241">
                <a:moveTo>
                  <a:pt x="0" y="0"/>
                </a:moveTo>
                <a:lnTo>
                  <a:pt x="8798241" y="0"/>
                </a:lnTo>
                <a:lnTo>
                  <a:pt x="8798241" y="8999547"/>
                </a:lnTo>
                <a:lnTo>
                  <a:pt x="0" y="8999547"/>
                </a:lnTo>
                <a:lnTo>
                  <a:pt x="0" y="0"/>
                </a:lnTo>
                <a:close/>
              </a:path>
            </a:pathLst>
          </a:custGeom>
          <a:blipFill>
            <a:blip r:embed="rId8"/>
            <a:stretch>
              <a:fillRect l="0" t="0" r="0" b="0"/>
            </a:stretch>
          </a:blipFill>
        </p:spPr>
      </p:sp>
      <p:sp>
        <p:nvSpPr>
          <p:cNvPr name="TextBox 6" id="6"/>
          <p:cNvSpPr txBox="true"/>
          <p:nvPr/>
        </p:nvSpPr>
        <p:spPr>
          <a:xfrm rot="0">
            <a:off x="5085291" y="-152400"/>
            <a:ext cx="7787521" cy="1335395"/>
          </a:xfrm>
          <a:prstGeom prst="rect">
            <a:avLst/>
          </a:prstGeom>
        </p:spPr>
        <p:txBody>
          <a:bodyPr anchor="t" rtlCol="false" tIns="0" lIns="0" bIns="0" rIns="0">
            <a:spAutoFit/>
          </a:bodyPr>
          <a:lstStyle/>
          <a:p>
            <a:pPr algn="ctr">
              <a:lnSpc>
                <a:spcPts val="10920"/>
              </a:lnSpc>
            </a:pPr>
            <a:r>
              <a:rPr lang="en-US" sz="7800">
                <a:solidFill>
                  <a:srgbClr val="000000"/>
                </a:solidFill>
                <a:latin typeface="Canva Sans Bold"/>
              </a:rPr>
              <a:t>Data processing</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AF2E9"/>
        </a:solidFill>
      </p:bgPr>
    </p:bg>
    <p:spTree>
      <p:nvGrpSpPr>
        <p:cNvPr id="1" name=""/>
        <p:cNvGrpSpPr/>
        <p:nvPr/>
      </p:nvGrpSpPr>
      <p:grpSpPr>
        <a:xfrm>
          <a:off x="0" y="0"/>
          <a:ext cx="0" cy="0"/>
          <a:chOff x="0" y="0"/>
          <a:chExt cx="0" cy="0"/>
        </a:xfrm>
      </p:grpSpPr>
      <p:grpSp>
        <p:nvGrpSpPr>
          <p:cNvPr name="Group 2" id="2"/>
          <p:cNvGrpSpPr/>
          <p:nvPr/>
        </p:nvGrpSpPr>
        <p:grpSpPr>
          <a:xfrm rot="0">
            <a:off x="-4386637" y="-2457817"/>
            <a:ext cx="26759990" cy="16193497"/>
            <a:chOff x="0" y="0"/>
            <a:chExt cx="35679987" cy="21591330"/>
          </a:xfrm>
        </p:grpSpPr>
        <p:sp>
          <p:nvSpPr>
            <p:cNvPr name="Freeform 3" id="3"/>
            <p:cNvSpPr/>
            <p:nvPr/>
          </p:nvSpPr>
          <p:spPr>
            <a:xfrm flipH="false" flipV="false" rot="-944741">
              <a:off x="19604598" y="9898149"/>
              <a:ext cx="15022171" cy="9839522"/>
            </a:xfrm>
            <a:custGeom>
              <a:avLst/>
              <a:gdLst/>
              <a:ahLst/>
              <a:cxnLst/>
              <a:rect r="r" b="b" t="t" l="l"/>
              <a:pathLst>
                <a:path h="9839522" w="15022171">
                  <a:moveTo>
                    <a:pt x="0" y="0"/>
                  </a:moveTo>
                  <a:lnTo>
                    <a:pt x="15022171" y="0"/>
                  </a:lnTo>
                  <a:lnTo>
                    <a:pt x="15022171" y="9839522"/>
                  </a:lnTo>
                  <a:lnTo>
                    <a:pt x="0" y="98395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0558649">
              <a:off x="508319" y="2726558"/>
              <a:ext cx="13875174" cy="14979945"/>
            </a:xfrm>
            <a:custGeom>
              <a:avLst/>
              <a:gdLst/>
              <a:ahLst/>
              <a:cxnLst/>
              <a:rect r="r" b="b" t="t" l="l"/>
              <a:pathLst>
                <a:path h="14979945" w="13875174">
                  <a:moveTo>
                    <a:pt x="0" y="0"/>
                  </a:moveTo>
                  <a:lnTo>
                    <a:pt x="13875174" y="0"/>
                  </a:lnTo>
                  <a:lnTo>
                    <a:pt x="13875174" y="14979945"/>
                  </a:lnTo>
                  <a:lnTo>
                    <a:pt x="0" y="149799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3408995">
              <a:off x="25779590" y="1517338"/>
              <a:ext cx="6848863" cy="5958511"/>
            </a:xfrm>
            <a:custGeom>
              <a:avLst/>
              <a:gdLst/>
              <a:ahLst/>
              <a:cxnLst/>
              <a:rect r="r" b="b" t="t" l="l"/>
              <a:pathLst>
                <a:path h="5958511" w="6848863">
                  <a:moveTo>
                    <a:pt x="0" y="0"/>
                  </a:moveTo>
                  <a:lnTo>
                    <a:pt x="6848863" y="0"/>
                  </a:lnTo>
                  <a:lnTo>
                    <a:pt x="6848863" y="5958511"/>
                  </a:lnTo>
                  <a:lnTo>
                    <a:pt x="0" y="595851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0175697" y="5218656"/>
              <a:ext cx="15300471" cy="10290926"/>
            </a:xfrm>
            <a:custGeom>
              <a:avLst/>
              <a:gdLst/>
              <a:ahLst/>
              <a:cxnLst/>
              <a:rect r="r" b="b" t="t" l="l"/>
              <a:pathLst>
                <a:path h="10290926" w="15300471">
                  <a:moveTo>
                    <a:pt x="0" y="0"/>
                  </a:moveTo>
                  <a:lnTo>
                    <a:pt x="15300471" y="0"/>
                  </a:lnTo>
                  <a:lnTo>
                    <a:pt x="15300471" y="10290926"/>
                  </a:lnTo>
                  <a:lnTo>
                    <a:pt x="0" y="10290926"/>
                  </a:lnTo>
                  <a:lnTo>
                    <a:pt x="0" y="0"/>
                  </a:lnTo>
                  <a:close/>
                </a:path>
              </a:pathLst>
            </a:custGeom>
            <a:blipFill>
              <a:blip r:embed="rId8"/>
              <a:stretch>
                <a:fillRect l="0" t="0" r="0" b="0"/>
              </a:stretch>
            </a:blipFill>
          </p:spPr>
        </p:sp>
        <p:sp>
          <p:nvSpPr>
            <p:cNvPr name="TextBox 7" id="7"/>
            <p:cNvSpPr txBox="true"/>
            <p:nvPr/>
          </p:nvSpPr>
          <p:spPr>
            <a:xfrm rot="0">
              <a:off x="10458383" y="3234705"/>
              <a:ext cx="14296231" cy="1440376"/>
            </a:xfrm>
            <a:prstGeom prst="rect">
              <a:avLst/>
            </a:prstGeom>
          </p:spPr>
          <p:txBody>
            <a:bodyPr anchor="t" rtlCol="false" tIns="0" lIns="0" bIns="0" rIns="0">
              <a:spAutoFit/>
            </a:bodyPr>
            <a:lstStyle/>
            <a:p>
              <a:pPr algn="ctr">
                <a:lnSpc>
                  <a:spcPts val="9100"/>
                </a:lnSpc>
              </a:pPr>
              <a:r>
                <a:rPr lang="en-US" sz="6500">
                  <a:solidFill>
                    <a:srgbClr val="000000"/>
                  </a:solidFill>
                  <a:latin typeface="Canva Sans Bold"/>
                </a:rPr>
                <a:t>Building a CNN model</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CDC2FE"/>
        </a:solidFill>
      </p:bgPr>
    </p:bg>
    <p:spTree>
      <p:nvGrpSpPr>
        <p:cNvPr id="1" name=""/>
        <p:cNvGrpSpPr/>
        <p:nvPr/>
      </p:nvGrpSpPr>
      <p:grpSpPr>
        <a:xfrm>
          <a:off x="0" y="0"/>
          <a:ext cx="0" cy="0"/>
          <a:chOff x="0" y="0"/>
          <a:chExt cx="0" cy="0"/>
        </a:xfrm>
      </p:grpSpPr>
      <p:sp>
        <p:nvSpPr>
          <p:cNvPr name="Freeform 2" id="2"/>
          <p:cNvSpPr/>
          <p:nvPr/>
        </p:nvSpPr>
        <p:spPr>
          <a:xfrm flipH="false" flipV="false" rot="8496338">
            <a:off x="12365118" y="-5068145"/>
            <a:ext cx="10456973" cy="11289580"/>
          </a:xfrm>
          <a:custGeom>
            <a:avLst/>
            <a:gdLst/>
            <a:ahLst/>
            <a:cxnLst/>
            <a:rect r="r" b="b" t="t" l="l"/>
            <a:pathLst>
              <a:path h="11289580" w="10456973">
                <a:moveTo>
                  <a:pt x="0" y="0"/>
                </a:moveTo>
                <a:lnTo>
                  <a:pt x="10456974" y="0"/>
                </a:lnTo>
                <a:lnTo>
                  <a:pt x="10456974" y="11289580"/>
                </a:lnTo>
                <a:lnTo>
                  <a:pt x="0" y="112895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3504357" y="4140973"/>
            <a:ext cx="6459409" cy="7701233"/>
          </a:xfrm>
          <a:custGeom>
            <a:avLst/>
            <a:gdLst/>
            <a:ahLst/>
            <a:cxnLst/>
            <a:rect r="r" b="b" t="t" l="l"/>
            <a:pathLst>
              <a:path h="7701233" w="6459409">
                <a:moveTo>
                  <a:pt x="0" y="0"/>
                </a:moveTo>
                <a:lnTo>
                  <a:pt x="6459409" y="0"/>
                </a:lnTo>
                <a:lnTo>
                  <a:pt x="6459409" y="7701233"/>
                </a:lnTo>
                <a:lnTo>
                  <a:pt x="0" y="77012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167076" y="2290423"/>
            <a:ext cx="9953848" cy="4565985"/>
          </a:xfrm>
          <a:custGeom>
            <a:avLst/>
            <a:gdLst/>
            <a:ahLst/>
            <a:cxnLst/>
            <a:rect r="r" b="b" t="t" l="l"/>
            <a:pathLst>
              <a:path h="4565985" w="9953848">
                <a:moveTo>
                  <a:pt x="0" y="0"/>
                </a:moveTo>
                <a:lnTo>
                  <a:pt x="9953848" y="0"/>
                </a:lnTo>
                <a:lnTo>
                  <a:pt x="9953848" y="4565985"/>
                </a:lnTo>
                <a:lnTo>
                  <a:pt x="0" y="4565985"/>
                </a:lnTo>
                <a:lnTo>
                  <a:pt x="0" y="0"/>
                </a:lnTo>
                <a:close/>
              </a:path>
            </a:pathLst>
          </a:custGeom>
          <a:blipFill>
            <a:blip r:embed="rId6"/>
            <a:stretch>
              <a:fillRect l="0" t="0" r="0" b="0"/>
            </a:stretch>
          </a:blipFill>
        </p:spPr>
      </p:sp>
      <p:sp>
        <p:nvSpPr>
          <p:cNvPr name="TextBox 5" id="5"/>
          <p:cNvSpPr txBox="true"/>
          <p:nvPr/>
        </p:nvSpPr>
        <p:spPr>
          <a:xfrm rot="0">
            <a:off x="3428128" y="-133350"/>
            <a:ext cx="11187423" cy="1177278"/>
          </a:xfrm>
          <a:prstGeom prst="rect">
            <a:avLst/>
          </a:prstGeom>
        </p:spPr>
        <p:txBody>
          <a:bodyPr anchor="t" rtlCol="false" tIns="0" lIns="0" bIns="0" rIns="0">
            <a:spAutoFit/>
          </a:bodyPr>
          <a:lstStyle/>
          <a:p>
            <a:pPr algn="ctr">
              <a:lnSpc>
                <a:spcPts val="9660"/>
              </a:lnSpc>
            </a:pPr>
            <a:r>
              <a:rPr lang="en-US" sz="6900">
                <a:solidFill>
                  <a:srgbClr val="000000"/>
                </a:solidFill>
                <a:latin typeface="Canva Sans Bold"/>
              </a:rPr>
              <a:t>Training the model</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AF2E9"/>
        </a:solidFill>
      </p:bgPr>
    </p:bg>
    <p:spTree>
      <p:nvGrpSpPr>
        <p:cNvPr id="1" name=""/>
        <p:cNvGrpSpPr/>
        <p:nvPr/>
      </p:nvGrpSpPr>
      <p:grpSpPr>
        <a:xfrm>
          <a:off x="0" y="0"/>
          <a:ext cx="0" cy="0"/>
          <a:chOff x="0" y="0"/>
          <a:chExt cx="0" cy="0"/>
        </a:xfrm>
      </p:grpSpPr>
      <p:sp>
        <p:nvSpPr>
          <p:cNvPr name="Freeform 2" id="2"/>
          <p:cNvSpPr/>
          <p:nvPr/>
        </p:nvSpPr>
        <p:spPr>
          <a:xfrm flipH="false" flipV="false" rot="9338428">
            <a:off x="-4907036" y="-2797320"/>
            <a:ext cx="11603070" cy="13833765"/>
          </a:xfrm>
          <a:custGeom>
            <a:avLst/>
            <a:gdLst/>
            <a:ahLst/>
            <a:cxnLst/>
            <a:rect r="r" b="b" t="t" l="l"/>
            <a:pathLst>
              <a:path h="13833765" w="11603070">
                <a:moveTo>
                  <a:pt x="0" y="0"/>
                </a:moveTo>
                <a:lnTo>
                  <a:pt x="11603070" y="0"/>
                </a:lnTo>
                <a:lnTo>
                  <a:pt x="11603070" y="13833765"/>
                </a:lnTo>
                <a:lnTo>
                  <a:pt x="0" y="138337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477796">
            <a:off x="-5665601" y="5800910"/>
            <a:ext cx="8229641" cy="6521990"/>
          </a:xfrm>
          <a:custGeom>
            <a:avLst/>
            <a:gdLst/>
            <a:ahLst/>
            <a:cxnLst/>
            <a:rect r="r" b="b" t="t" l="l"/>
            <a:pathLst>
              <a:path h="6521990" w="8229641">
                <a:moveTo>
                  <a:pt x="0" y="0"/>
                </a:moveTo>
                <a:lnTo>
                  <a:pt x="8229641" y="0"/>
                </a:lnTo>
                <a:lnTo>
                  <a:pt x="8229641" y="6521990"/>
                </a:lnTo>
                <a:lnTo>
                  <a:pt x="0" y="65219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28442" y="3347453"/>
            <a:ext cx="17231116" cy="2145679"/>
          </a:xfrm>
          <a:custGeom>
            <a:avLst/>
            <a:gdLst/>
            <a:ahLst/>
            <a:cxnLst/>
            <a:rect r="r" b="b" t="t" l="l"/>
            <a:pathLst>
              <a:path h="2145679" w="17231116">
                <a:moveTo>
                  <a:pt x="0" y="0"/>
                </a:moveTo>
                <a:lnTo>
                  <a:pt x="17231116" y="0"/>
                </a:lnTo>
                <a:lnTo>
                  <a:pt x="17231116" y="2145679"/>
                </a:lnTo>
                <a:lnTo>
                  <a:pt x="0" y="2145679"/>
                </a:lnTo>
                <a:lnTo>
                  <a:pt x="0" y="0"/>
                </a:lnTo>
                <a:close/>
              </a:path>
            </a:pathLst>
          </a:custGeom>
          <a:blipFill>
            <a:blip r:embed="rId6"/>
            <a:stretch>
              <a:fillRect l="0" t="0" r="0" b="0"/>
            </a:stretch>
          </a:blipFill>
        </p:spPr>
      </p:sp>
      <p:sp>
        <p:nvSpPr>
          <p:cNvPr name="TextBox 5" id="5"/>
          <p:cNvSpPr txBox="true"/>
          <p:nvPr/>
        </p:nvSpPr>
        <p:spPr>
          <a:xfrm rot="0">
            <a:off x="3114364" y="-152400"/>
            <a:ext cx="12589595" cy="1401438"/>
          </a:xfrm>
          <a:prstGeom prst="rect">
            <a:avLst/>
          </a:prstGeom>
        </p:spPr>
        <p:txBody>
          <a:bodyPr anchor="t" rtlCol="false" tIns="0" lIns="0" bIns="0" rIns="0">
            <a:spAutoFit/>
          </a:bodyPr>
          <a:lstStyle/>
          <a:p>
            <a:pPr algn="ctr">
              <a:lnSpc>
                <a:spcPts val="11480"/>
              </a:lnSpc>
            </a:pPr>
            <a:r>
              <a:rPr lang="en-US" sz="8200">
                <a:solidFill>
                  <a:srgbClr val="000000"/>
                </a:solidFill>
                <a:latin typeface="Canva Sans Bold"/>
              </a:rPr>
              <a:t>Evaluation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AF2E9"/>
        </a:solidFill>
      </p:bgPr>
    </p:bg>
    <p:spTree>
      <p:nvGrpSpPr>
        <p:cNvPr id="1" name=""/>
        <p:cNvGrpSpPr/>
        <p:nvPr/>
      </p:nvGrpSpPr>
      <p:grpSpPr>
        <a:xfrm>
          <a:off x="0" y="0"/>
          <a:ext cx="0" cy="0"/>
          <a:chOff x="0" y="0"/>
          <a:chExt cx="0" cy="0"/>
        </a:xfrm>
      </p:grpSpPr>
      <p:sp>
        <p:nvSpPr>
          <p:cNvPr name="Freeform 2" id="2"/>
          <p:cNvSpPr/>
          <p:nvPr/>
        </p:nvSpPr>
        <p:spPr>
          <a:xfrm flipH="false" flipV="false" rot="-2550915">
            <a:off x="14415274" y="-3497475"/>
            <a:ext cx="10404999" cy="9052349"/>
          </a:xfrm>
          <a:custGeom>
            <a:avLst/>
            <a:gdLst/>
            <a:ahLst/>
            <a:cxnLst/>
            <a:rect r="r" b="b" t="t" l="l"/>
            <a:pathLst>
              <a:path h="9052349" w="10404999">
                <a:moveTo>
                  <a:pt x="0" y="0"/>
                </a:moveTo>
                <a:lnTo>
                  <a:pt x="10404999" y="0"/>
                </a:lnTo>
                <a:lnTo>
                  <a:pt x="10404999" y="9052350"/>
                </a:lnTo>
                <a:lnTo>
                  <a:pt x="0" y="90523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018874">
            <a:off x="-4396328" y="7144923"/>
            <a:ext cx="6459409" cy="7701233"/>
          </a:xfrm>
          <a:custGeom>
            <a:avLst/>
            <a:gdLst/>
            <a:ahLst/>
            <a:cxnLst/>
            <a:rect r="r" b="b" t="t" l="l"/>
            <a:pathLst>
              <a:path h="7701233" w="6459409">
                <a:moveTo>
                  <a:pt x="0" y="0"/>
                </a:moveTo>
                <a:lnTo>
                  <a:pt x="6459409" y="0"/>
                </a:lnTo>
                <a:lnTo>
                  <a:pt x="6459409" y="7701232"/>
                </a:lnTo>
                <a:lnTo>
                  <a:pt x="0" y="77012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94460" y="2330260"/>
            <a:ext cx="14826816" cy="3759910"/>
          </a:xfrm>
          <a:custGeom>
            <a:avLst/>
            <a:gdLst/>
            <a:ahLst/>
            <a:cxnLst/>
            <a:rect r="r" b="b" t="t" l="l"/>
            <a:pathLst>
              <a:path h="3759910" w="14826816">
                <a:moveTo>
                  <a:pt x="0" y="0"/>
                </a:moveTo>
                <a:lnTo>
                  <a:pt x="14826816" y="0"/>
                </a:lnTo>
                <a:lnTo>
                  <a:pt x="14826816" y="3759910"/>
                </a:lnTo>
                <a:lnTo>
                  <a:pt x="0" y="3759910"/>
                </a:lnTo>
                <a:lnTo>
                  <a:pt x="0" y="0"/>
                </a:lnTo>
                <a:close/>
              </a:path>
            </a:pathLst>
          </a:custGeom>
          <a:blipFill>
            <a:blip r:embed="rId6"/>
            <a:stretch>
              <a:fillRect l="0" t="0" r="0" b="0"/>
            </a:stretch>
          </a:blipFill>
        </p:spPr>
      </p:sp>
      <p:sp>
        <p:nvSpPr>
          <p:cNvPr name="TextBox 5" id="5"/>
          <p:cNvSpPr txBox="true"/>
          <p:nvPr/>
        </p:nvSpPr>
        <p:spPr>
          <a:xfrm rot="0">
            <a:off x="1901360" y="-152400"/>
            <a:ext cx="14016995" cy="1368417"/>
          </a:xfrm>
          <a:prstGeom prst="rect">
            <a:avLst/>
          </a:prstGeom>
        </p:spPr>
        <p:txBody>
          <a:bodyPr anchor="t" rtlCol="false" tIns="0" lIns="0" bIns="0" rIns="0">
            <a:spAutoFit/>
          </a:bodyPr>
          <a:lstStyle/>
          <a:p>
            <a:pPr algn="ctr">
              <a:lnSpc>
                <a:spcPts val="11200"/>
              </a:lnSpc>
            </a:pPr>
            <a:r>
              <a:rPr lang="en-US" sz="8000">
                <a:solidFill>
                  <a:srgbClr val="000000"/>
                </a:solidFill>
                <a:latin typeface="Canva Sans Bold"/>
              </a:rPr>
              <a:t>Saving the model</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AF2E9"/>
        </a:solidFill>
      </p:bgPr>
    </p:bg>
    <p:spTree>
      <p:nvGrpSpPr>
        <p:cNvPr id="1" name=""/>
        <p:cNvGrpSpPr/>
        <p:nvPr/>
      </p:nvGrpSpPr>
      <p:grpSpPr>
        <a:xfrm>
          <a:off x="0" y="0"/>
          <a:ext cx="0" cy="0"/>
          <a:chOff x="0" y="0"/>
          <a:chExt cx="0" cy="0"/>
        </a:xfrm>
      </p:grpSpPr>
      <p:sp>
        <p:nvSpPr>
          <p:cNvPr name="Freeform 2" id="2"/>
          <p:cNvSpPr/>
          <p:nvPr/>
        </p:nvSpPr>
        <p:spPr>
          <a:xfrm flipH="false" flipV="false" rot="7908640">
            <a:off x="-459305" y="649149"/>
            <a:ext cx="10020529" cy="11946980"/>
          </a:xfrm>
          <a:custGeom>
            <a:avLst/>
            <a:gdLst/>
            <a:ahLst/>
            <a:cxnLst/>
            <a:rect r="r" b="b" t="t" l="l"/>
            <a:pathLst>
              <a:path h="11946980" w="10020529">
                <a:moveTo>
                  <a:pt x="0" y="0"/>
                </a:moveTo>
                <a:lnTo>
                  <a:pt x="10020530" y="0"/>
                </a:lnTo>
                <a:lnTo>
                  <a:pt x="10020530" y="11946979"/>
                </a:lnTo>
                <a:lnTo>
                  <a:pt x="0" y="119469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477796">
            <a:off x="8487972" y="4934387"/>
            <a:ext cx="12192577" cy="9662617"/>
          </a:xfrm>
          <a:custGeom>
            <a:avLst/>
            <a:gdLst/>
            <a:ahLst/>
            <a:cxnLst/>
            <a:rect r="r" b="b" t="t" l="l"/>
            <a:pathLst>
              <a:path h="9662617" w="12192577">
                <a:moveTo>
                  <a:pt x="0" y="0"/>
                </a:moveTo>
                <a:lnTo>
                  <a:pt x="12192577" y="0"/>
                </a:lnTo>
                <a:lnTo>
                  <a:pt x="12192577" y="9662617"/>
                </a:lnTo>
                <a:lnTo>
                  <a:pt x="0" y="96626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141525">
            <a:off x="11879958" y="651285"/>
            <a:ext cx="8311246" cy="7230784"/>
          </a:xfrm>
          <a:custGeom>
            <a:avLst/>
            <a:gdLst/>
            <a:ahLst/>
            <a:cxnLst/>
            <a:rect r="r" b="b" t="t" l="l"/>
            <a:pathLst>
              <a:path h="7230784" w="8311246">
                <a:moveTo>
                  <a:pt x="0" y="0"/>
                </a:moveTo>
                <a:lnTo>
                  <a:pt x="8311246" y="0"/>
                </a:lnTo>
                <a:lnTo>
                  <a:pt x="8311246" y="7230784"/>
                </a:lnTo>
                <a:lnTo>
                  <a:pt x="0" y="723078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352110" y="2740974"/>
            <a:ext cx="5050184" cy="5050184"/>
          </a:xfrm>
          <a:custGeom>
            <a:avLst/>
            <a:gdLst/>
            <a:ahLst/>
            <a:cxnLst/>
            <a:rect r="r" b="b" t="t" l="l"/>
            <a:pathLst>
              <a:path h="5050184" w="5050184">
                <a:moveTo>
                  <a:pt x="0" y="0"/>
                </a:moveTo>
                <a:lnTo>
                  <a:pt x="5050184" y="0"/>
                </a:lnTo>
                <a:lnTo>
                  <a:pt x="5050184" y="5050184"/>
                </a:lnTo>
                <a:lnTo>
                  <a:pt x="0" y="5050184"/>
                </a:lnTo>
                <a:lnTo>
                  <a:pt x="0" y="0"/>
                </a:lnTo>
                <a:close/>
              </a:path>
            </a:pathLst>
          </a:custGeom>
          <a:blipFill>
            <a:blip r:embed="rId8"/>
            <a:stretch>
              <a:fillRect l="0" t="0" r="0" b="0"/>
            </a:stretch>
          </a:blipFill>
        </p:spPr>
      </p:sp>
      <p:sp>
        <p:nvSpPr>
          <p:cNvPr name="Freeform 6" id="6"/>
          <p:cNvSpPr/>
          <p:nvPr/>
        </p:nvSpPr>
        <p:spPr>
          <a:xfrm flipH="false" flipV="false" rot="0">
            <a:off x="8855078" y="1521464"/>
            <a:ext cx="8204896" cy="7489205"/>
          </a:xfrm>
          <a:custGeom>
            <a:avLst/>
            <a:gdLst/>
            <a:ahLst/>
            <a:cxnLst/>
            <a:rect r="r" b="b" t="t" l="l"/>
            <a:pathLst>
              <a:path h="7489205" w="8204896">
                <a:moveTo>
                  <a:pt x="0" y="0"/>
                </a:moveTo>
                <a:lnTo>
                  <a:pt x="8204896" y="0"/>
                </a:lnTo>
                <a:lnTo>
                  <a:pt x="8204896" y="7489204"/>
                </a:lnTo>
                <a:lnTo>
                  <a:pt x="0" y="7489204"/>
                </a:lnTo>
                <a:lnTo>
                  <a:pt x="0" y="0"/>
                </a:lnTo>
                <a:close/>
              </a:path>
            </a:pathLst>
          </a:custGeom>
          <a:blipFill>
            <a:blip r:embed="rId9"/>
            <a:stretch>
              <a:fillRect l="0" t="0" r="0" b="0"/>
            </a:stretch>
          </a:blipFill>
        </p:spPr>
      </p:sp>
      <p:sp>
        <p:nvSpPr>
          <p:cNvPr name="TextBox 7" id="7"/>
          <p:cNvSpPr txBox="true"/>
          <p:nvPr/>
        </p:nvSpPr>
        <p:spPr>
          <a:xfrm rot="0">
            <a:off x="-521362" y="-114300"/>
            <a:ext cx="19432525" cy="1052183"/>
          </a:xfrm>
          <a:prstGeom prst="rect">
            <a:avLst/>
          </a:prstGeom>
        </p:spPr>
        <p:txBody>
          <a:bodyPr anchor="t" rtlCol="false" tIns="0" lIns="0" bIns="0" rIns="0">
            <a:spAutoFit/>
          </a:bodyPr>
          <a:lstStyle/>
          <a:p>
            <a:pPr algn="ctr">
              <a:lnSpc>
                <a:spcPts val="8680"/>
              </a:lnSpc>
            </a:pPr>
            <a:r>
              <a:rPr lang="en-US" sz="6200">
                <a:solidFill>
                  <a:srgbClr val="000000"/>
                </a:solidFill>
                <a:latin typeface="Canva Sans Bold"/>
              </a:rPr>
              <a:t>Building a FastAPI for deployment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04B35"/>
        </a:solidFill>
      </p:bgPr>
    </p:bg>
    <p:spTree>
      <p:nvGrpSpPr>
        <p:cNvPr id="1" name=""/>
        <p:cNvGrpSpPr/>
        <p:nvPr/>
      </p:nvGrpSpPr>
      <p:grpSpPr>
        <a:xfrm>
          <a:off x="0" y="0"/>
          <a:ext cx="0" cy="0"/>
          <a:chOff x="0" y="0"/>
          <a:chExt cx="0" cy="0"/>
        </a:xfrm>
      </p:grpSpPr>
      <p:sp>
        <p:nvSpPr>
          <p:cNvPr name="Freeform 2" id="2"/>
          <p:cNvSpPr/>
          <p:nvPr/>
        </p:nvSpPr>
        <p:spPr>
          <a:xfrm flipH="false" flipV="false" rot="6288773">
            <a:off x="-8135912" y="-150150"/>
            <a:ext cx="10688096" cy="11539105"/>
          </a:xfrm>
          <a:custGeom>
            <a:avLst/>
            <a:gdLst/>
            <a:ahLst/>
            <a:cxnLst/>
            <a:rect r="r" b="b" t="t" l="l"/>
            <a:pathLst>
              <a:path h="11539105" w="10688096">
                <a:moveTo>
                  <a:pt x="0" y="0"/>
                </a:moveTo>
                <a:lnTo>
                  <a:pt x="10688096" y="0"/>
                </a:lnTo>
                <a:lnTo>
                  <a:pt x="10688096" y="11539105"/>
                </a:lnTo>
                <a:lnTo>
                  <a:pt x="0" y="115391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402103">
            <a:off x="13577799" y="6771807"/>
            <a:ext cx="6459409" cy="7701233"/>
          </a:xfrm>
          <a:custGeom>
            <a:avLst/>
            <a:gdLst/>
            <a:ahLst/>
            <a:cxnLst/>
            <a:rect r="r" b="b" t="t" l="l"/>
            <a:pathLst>
              <a:path h="7701233" w="6459409">
                <a:moveTo>
                  <a:pt x="0" y="0"/>
                </a:moveTo>
                <a:lnTo>
                  <a:pt x="6459409" y="0"/>
                </a:lnTo>
                <a:lnTo>
                  <a:pt x="6459409" y="7701233"/>
                </a:lnTo>
                <a:lnTo>
                  <a:pt x="0" y="77012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706010" y="4354313"/>
            <a:ext cx="7329328" cy="4903987"/>
          </a:xfrm>
          <a:custGeom>
            <a:avLst/>
            <a:gdLst/>
            <a:ahLst/>
            <a:cxnLst/>
            <a:rect r="r" b="b" t="t" l="l"/>
            <a:pathLst>
              <a:path h="4903987" w="7329328">
                <a:moveTo>
                  <a:pt x="0" y="0"/>
                </a:moveTo>
                <a:lnTo>
                  <a:pt x="7329328" y="0"/>
                </a:lnTo>
                <a:lnTo>
                  <a:pt x="7329328" y="4903987"/>
                </a:lnTo>
                <a:lnTo>
                  <a:pt x="0" y="4903987"/>
                </a:lnTo>
                <a:lnTo>
                  <a:pt x="0" y="0"/>
                </a:lnTo>
                <a:close/>
              </a:path>
            </a:pathLst>
          </a:custGeom>
          <a:blipFill>
            <a:blip r:embed="rId6"/>
            <a:stretch>
              <a:fillRect l="0" t="0" r="0" b="0"/>
            </a:stretch>
          </a:blipFill>
        </p:spPr>
      </p:sp>
      <p:sp>
        <p:nvSpPr>
          <p:cNvPr name="TextBox 5" id="5"/>
          <p:cNvSpPr txBox="true"/>
          <p:nvPr/>
        </p:nvSpPr>
        <p:spPr>
          <a:xfrm rot="0">
            <a:off x="0" y="885825"/>
            <a:ext cx="18288000" cy="2635874"/>
          </a:xfrm>
          <a:prstGeom prst="rect">
            <a:avLst/>
          </a:prstGeom>
        </p:spPr>
        <p:txBody>
          <a:bodyPr anchor="t" rtlCol="false" tIns="0" lIns="0" bIns="0" rIns="0">
            <a:spAutoFit/>
          </a:bodyPr>
          <a:lstStyle/>
          <a:p>
            <a:pPr algn="ctr">
              <a:lnSpc>
                <a:spcPts val="10640"/>
              </a:lnSpc>
            </a:pPr>
            <a:r>
              <a:rPr lang="en-US" sz="7600">
                <a:solidFill>
                  <a:srgbClr val="FFFFFF"/>
                </a:solidFill>
                <a:latin typeface="Canva Sans Bold"/>
              </a:rPr>
              <a:t>Issues faced while creating such a project</a:t>
            </a:r>
          </a:p>
        </p:txBody>
      </p:sp>
      <p:sp>
        <p:nvSpPr>
          <p:cNvPr name="TextBox 6" id="6"/>
          <p:cNvSpPr txBox="true"/>
          <p:nvPr/>
        </p:nvSpPr>
        <p:spPr>
          <a:xfrm rot="0">
            <a:off x="1527316" y="4542902"/>
            <a:ext cx="15508022" cy="4715398"/>
          </a:xfrm>
          <a:prstGeom prst="rect">
            <a:avLst/>
          </a:prstGeom>
        </p:spPr>
        <p:txBody>
          <a:bodyPr anchor="t" rtlCol="false" tIns="0" lIns="0" bIns="0" rIns="0">
            <a:spAutoFit/>
          </a:bodyPr>
          <a:lstStyle/>
          <a:p>
            <a:pPr marL="967108" indent="-483554" lvl="1">
              <a:lnSpc>
                <a:spcPts val="6271"/>
              </a:lnSpc>
              <a:buFont typeface="Arial"/>
              <a:buChar char="•"/>
            </a:pPr>
            <a:r>
              <a:rPr lang="en-US" sz="4479">
                <a:solidFill>
                  <a:srgbClr val="FFFFFF"/>
                </a:solidFill>
                <a:latin typeface="Canva Sans"/>
              </a:rPr>
              <a:t>Data quality and Bias,</a:t>
            </a:r>
          </a:p>
          <a:p>
            <a:pPr marL="967108" indent="-483554" lvl="1">
              <a:lnSpc>
                <a:spcPts val="6271"/>
              </a:lnSpc>
              <a:buFont typeface="Arial"/>
              <a:buChar char="•"/>
            </a:pPr>
            <a:r>
              <a:rPr lang="en-US" sz="4479">
                <a:solidFill>
                  <a:srgbClr val="FFFFFF"/>
                </a:solidFill>
                <a:latin typeface="Canva Sans"/>
              </a:rPr>
              <a:t>Interpretability,</a:t>
            </a:r>
          </a:p>
          <a:p>
            <a:pPr marL="967108" indent="-483554" lvl="1">
              <a:lnSpc>
                <a:spcPts val="6271"/>
              </a:lnSpc>
              <a:buFont typeface="Arial"/>
              <a:buChar char="•"/>
            </a:pPr>
            <a:r>
              <a:rPr lang="en-US" sz="4479">
                <a:solidFill>
                  <a:srgbClr val="FFFFFF"/>
                </a:solidFill>
                <a:latin typeface="Canva Sans"/>
              </a:rPr>
              <a:t>Ethical concerns,</a:t>
            </a:r>
          </a:p>
          <a:p>
            <a:pPr marL="967108" indent="-483554" lvl="1">
              <a:lnSpc>
                <a:spcPts val="6271"/>
              </a:lnSpc>
              <a:buFont typeface="Arial"/>
              <a:buChar char="•"/>
            </a:pPr>
            <a:r>
              <a:rPr lang="en-US" sz="4479">
                <a:solidFill>
                  <a:srgbClr val="FFFFFF"/>
                </a:solidFill>
                <a:latin typeface="Canva Sans"/>
              </a:rPr>
              <a:t>Technical challenges,</a:t>
            </a:r>
          </a:p>
          <a:p>
            <a:pPr marL="967108" indent="-483554" lvl="1">
              <a:lnSpc>
                <a:spcPts val="6271"/>
              </a:lnSpc>
              <a:buFont typeface="Arial"/>
              <a:buChar char="•"/>
            </a:pPr>
            <a:r>
              <a:rPr lang="en-US" sz="4479">
                <a:solidFill>
                  <a:srgbClr val="FFFFFF"/>
                </a:solidFill>
                <a:latin typeface="Canva Sans"/>
              </a:rPr>
              <a:t>Regulatory Approval</a:t>
            </a:r>
          </a:p>
          <a:p>
            <a:pPr>
              <a:lnSpc>
                <a:spcPts val="6271"/>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CDC2FE"/>
        </a:solidFill>
      </p:bgPr>
    </p:bg>
    <p:spTree>
      <p:nvGrpSpPr>
        <p:cNvPr id="1" name=""/>
        <p:cNvGrpSpPr/>
        <p:nvPr/>
      </p:nvGrpSpPr>
      <p:grpSpPr>
        <a:xfrm>
          <a:off x="0" y="0"/>
          <a:ext cx="0" cy="0"/>
          <a:chOff x="0" y="0"/>
          <a:chExt cx="0" cy="0"/>
        </a:xfrm>
      </p:grpSpPr>
      <p:sp>
        <p:nvSpPr>
          <p:cNvPr name="Freeform 2" id="2"/>
          <p:cNvSpPr/>
          <p:nvPr/>
        </p:nvSpPr>
        <p:spPr>
          <a:xfrm flipH="false" flipV="false" rot="8496338">
            <a:off x="12263318" y="-5088505"/>
            <a:ext cx="10456973" cy="11289580"/>
          </a:xfrm>
          <a:custGeom>
            <a:avLst/>
            <a:gdLst/>
            <a:ahLst/>
            <a:cxnLst/>
            <a:rect r="r" b="b" t="t" l="l"/>
            <a:pathLst>
              <a:path h="11289580" w="10456973">
                <a:moveTo>
                  <a:pt x="0" y="0"/>
                </a:moveTo>
                <a:lnTo>
                  <a:pt x="10456973" y="0"/>
                </a:lnTo>
                <a:lnTo>
                  <a:pt x="10456973" y="11289580"/>
                </a:lnTo>
                <a:lnTo>
                  <a:pt x="0" y="112895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4440924" y="6604552"/>
            <a:ext cx="6459409" cy="7701233"/>
          </a:xfrm>
          <a:custGeom>
            <a:avLst/>
            <a:gdLst/>
            <a:ahLst/>
            <a:cxnLst/>
            <a:rect r="r" b="b" t="t" l="l"/>
            <a:pathLst>
              <a:path h="7701233" w="6459409">
                <a:moveTo>
                  <a:pt x="0" y="0"/>
                </a:moveTo>
                <a:lnTo>
                  <a:pt x="6459409" y="0"/>
                </a:lnTo>
                <a:lnTo>
                  <a:pt x="6459409" y="7701232"/>
                </a:lnTo>
                <a:lnTo>
                  <a:pt x="0" y="77012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835965" y="836890"/>
            <a:ext cx="6412468"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Conclusion</a:t>
            </a:r>
          </a:p>
        </p:txBody>
      </p:sp>
      <p:sp>
        <p:nvSpPr>
          <p:cNvPr name="TextBox 5" id="5"/>
          <p:cNvSpPr txBox="true"/>
          <p:nvPr/>
        </p:nvSpPr>
        <p:spPr>
          <a:xfrm rot="0">
            <a:off x="0" y="3439549"/>
            <a:ext cx="18288000" cy="4780915"/>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000000"/>
                </a:solidFill>
                <a:latin typeface="Canva Sans Bold"/>
              </a:rPr>
              <a:t>The development of an AI model capable of accurately detecting physiological injuries in athletes through X-ray and MRI scans has the potential to revolutionize sports medicine by providing timely and accurate diagnoses. </a:t>
            </a:r>
          </a:p>
          <a:p>
            <a:pPr>
              <a:lnSpc>
                <a:spcPts val="4759"/>
              </a:lnSpc>
            </a:pPr>
          </a:p>
          <a:p>
            <a:pPr marL="734059" indent="-367030" lvl="1">
              <a:lnSpc>
                <a:spcPts val="4759"/>
              </a:lnSpc>
              <a:buFont typeface="Arial"/>
              <a:buChar char="•"/>
            </a:pPr>
            <a:r>
              <a:rPr lang="en-US" sz="3399">
                <a:solidFill>
                  <a:srgbClr val="000000"/>
                </a:solidFill>
                <a:latin typeface="Canva Sans Bold"/>
              </a:rPr>
              <a:t>This project's success could significantly aid medical professionals in expediting injury assessment and guiding appropriate treatment plans, ultimately contributing to athletes' health and performance.</a:t>
            </a:r>
          </a:p>
          <a:p>
            <a:pPr>
              <a:lnSpc>
                <a:spcPts val="4759"/>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87E60"/>
        </a:solidFill>
      </p:bgPr>
    </p:bg>
    <p:spTree>
      <p:nvGrpSpPr>
        <p:cNvPr id="1" name=""/>
        <p:cNvGrpSpPr/>
        <p:nvPr/>
      </p:nvGrpSpPr>
      <p:grpSpPr>
        <a:xfrm>
          <a:off x="0" y="0"/>
          <a:ext cx="0" cy="0"/>
          <a:chOff x="0" y="0"/>
          <a:chExt cx="0" cy="0"/>
        </a:xfrm>
      </p:grpSpPr>
      <p:sp>
        <p:nvSpPr>
          <p:cNvPr name="Freeform 2" id="2"/>
          <p:cNvSpPr/>
          <p:nvPr/>
        </p:nvSpPr>
        <p:spPr>
          <a:xfrm flipH="false" flipV="false" rot="-4477796">
            <a:off x="14194501" y="4622345"/>
            <a:ext cx="9908599" cy="7852564"/>
          </a:xfrm>
          <a:custGeom>
            <a:avLst/>
            <a:gdLst/>
            <a:ahLst/>
            <a:cxnLst/>
            <a:rect r="r" b="b" t="t" l="l"/>
            <a:pathLst>
              <a:path h="7852564" w="9908599">
                <a:moveTo>
                  <a:pt x="0" y="0"/>
                </a:moveTo>
                <a:lnTo>
                  <a:pt x="9908599" y="0"/>
                </a:lnTo>
                <a:lnTo>
                  <a:pt x="9908599" y="7852565"/>
                </a:lnTo>
                <a:lnTo>
                  <a:pt x="0" y="78525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2054" y="-1300342"/>
            <a:ext cx="13612199" cy="10787668"/>
          </a:xfrm>
          <a:custGeom>
            <a:avLst/>
            <a:gdLst/>
            <a:ahLst/>
            <a:cxnLst/>
            <a:rect r="r" b="b" t="t" l="l"/>
            <a:pathLst>
              <a:path h="10787668" w="13612199">
                <a:moveTo>
                  <a:pt x="0" y="0"/>
                </a:moveTo>
                <a:lnTo>
                  <a:pt x="13612199" y="0"/>
                </a:lnTo>
                <a:lnTo>
                  <a:pt x="13612199" y="10787667"/>
                </a:lnTo>
                <a:lnTo>
                  <a:pt x="0" y="107876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4762838">
            <a:off x="13477581" y="-525729"/>
            <a:ext cx="3811334" cy="4114800"/>
          </a:xfrm>
          <a:custGeom>
            <a:avLst/>
            <a:gdLst/>
            <a:ahLst/>
            <a:cxnLst/>
            <a:rect r="r" b="b" t="t" l="l"/>
            <a:pathLst>
              <a:path h="4114800" w="3811334">
                <a:moveTo>
                  <a:pt x="0" y="0"/>
                </a:moveTo>
                <a:lnTo>
                  <a:pt x="3811333" y="0"/>
                </a:lnTo>
                <a:lnTo>
                  <a:pt x="381133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6288773">
            <a:off x="-7925611" y="-5224754"/>
            <a:ext cx="10688096" cy="11539105"/>
          </a:xfrm>
          <a:custGeom>
            <a:avLst/>
            <a:gdLst/>
            <a:ahLst/>
            <a:cxnLst/>
            <a:rect r="r" b="b" t="t" l="l"/>
            <a:pathLst>
              <a:path h="11539105" w="10688096">
                <a:moveTo>
                  <a:pt x="0" y="0"/>
                </a:moveTo>
                <a:lnTo>
                  <a:pt x="10688096" y="0"/>
                </a:lnTo>
                <a:lnTo>
                  <a:pt x="10688096" y="11539105"/>
                </a:lnTo>
                <a:lnTo>
                  <a:pt x="0" y="115391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47555" y="468598"/>
            <a:ext cx="17033906" cy="2941319"/>
          </a:xfrm>
          <a:prstGeom prst="rect">
            <a:avLst/>
          </a:prstGeom>
        </p:spPr>
        <p:txBody>
          <a:bodyPr anchor="t" rtlCol="false" tIns="0" lIns="0" bIns="0" rIns="0">
            <a:spAutoFit/>
          </a:bodyPr>
          <a:lstStyle/>
          <a:p>
            <a:pPr>
              <a:lnSpc>
                <a:spcPts val="5880"/>
              </a:lnSpc>
            </a:pPr>
            <a:r>
              <a:rPr lang="en-US" sz="4200">
                <a:solidFill>
                  <a:srgbClr val="000000"/>
                </a:solidFill>
                <a:latin typeface="Canva Sans Bold"/>
              </a:rPr>
              <a:t>GitHub: https://github.com/anonymus-code/fracture_detection</a:t>
            </a:r>
          </a:p>
          <a:p>
            <a:pPr>
              <a:lnSpc>
                <a:spcPts val="5880"/>
              </a:lnSpc>
            </a:pPr>
            <a:r>
              <a:rPr lang="en-US" sz="4200">
                <a:solidFill>
                  <a:srgbClr val="000000"/>
                </a:solidFill>
                <a:latin typeface="Canva Sans Bold"/>
              </a:rPr>
              <a:t>Dataset: https://www.kaggle.com/datasets/vuppalaadithyasairam/bone-fracture-detection-using-xrays</a:t>
            </a:r>
          </a:p>
        </p:txBody>
      </p:sp>
      <p:sp>
        <p:nvSpPr>
          <p:cNvPr name="TextBox 7" id="7"/>
          <p:cNvSpPr txBox="true"/>
          <p:nvPr/>
        </p:nvSpPr>
        <p:spPr>
          <a:xfrm rot="0">
            <a:off x="262365" y="3602319"/>
            <a:ext cx="4100155" cy="887095"/>
          </a:xfrm>
          <a:prstGeom prst="rect">
            <a:avLst/>
          </a:prstGeom>
        </p:spPr>
        <p:txBody>
          <a:bodyPr anchor="t" rtlCol="false" tIns="0" lIns="0" bIns="0" rIns="0">
            <a:spAutoFit/>
          </a:bodyPr>
          <a:lstStyle/>
          <a:p>
            <a:pPr>
              <a:lnSpc>
                <a:spcPts val="7279"/>
              </a:lnSpc>
            </a:pPr>
            <a:r>
              <a:rPr lang="en-US" sz="5199">
                <a:solidFill>
                  <a:srgbClr val="000000"/>
                </a:solidFill>
                <a:latin typeface="Canva Sans Bold"/>
              </a:rPr>
              <a:t>A project by:</a:t>
            </a:r>
          </a:p>
        </p:txBody>
      </p:sp>
      <p:sp>
        <p:nvSpPr>
          <p:cNvPr name="TextBox 8" id="8"/>
          <p:cNvSpPr txBox="true"/>
          <p:nvPr/>
        </p:nvSpPr>
        <p:spPr>
          <a:xfrm rot="0">
            <a:off x="99488" y="4718014"/>
            <a:ext cx="17657106" cy="2150775"/>
          </a:xfrm>
          <a:prstGeom prst="rect">
            <a:avLst/>
          </a:prstGeom>
        </p:spPr>
        <p:txBody>
          <a:bodyPr anchor="t" rtlCol="false" tIns="0" lIns="0" bIns="0" rIns="0">
            <a:spAutoFit/>
          </a:bodyPr>
          <a:lstStyle/>
          <a:p>
            <a:pPr marL="663635" indent="-331818" lvl="1">
              <a:lnSpc>
                <a:spcPts val="4303"/>
              </a:lnSpc>
              <a:buFont typeface="Arial"/>
              <a:buChar char="•"/>
            </a:pPr>
            <a:r>
              <a:rPr lang="en-US" sz="3073">
                <a:solidFill>
                  <a:srgbClr val="000000"/>
                </a:solidFill>
                <a:latin typeface="Canva Sans Bold"/>
              </a:rPr>
              <a:t>Poojitha R (ENG22AM0160) : www.linkedin.com/in/poojitha-ramesh-4285a0296</a:t>
            </a:r>
          </a:p>
          <a:p>
            <a:pPr marL="663635" indent="-331818" lvl="1">
              <a:lnSpc>
                <a:spcPts val="4303"/>
              </a:lnSpc>
              <a:buFont typeface="Arial"/>
              <a:buChar char="•"/>
            </a:pPr>
            <a:r>
              <a:rPr lang="en-US" sz="3073">
                <a:solidFill>
                  <a:srgbClr val="000000"/>
                </a:solidFill>
                <a:latin typeface="Canva Sans Bold"/>
              </a:rPr>
              <a:t>Rahul V (ENG22AM0189): www.linkedin.com/in/rahul-v-759272294</a:t>
            </a:r>
          </a:p>
          <a:p>
            <a:pPr marL="663635" indent="-331818" lvl="1">
              <a:lnSpc>
                <a:spcPts val="4303"/>
              </a:lnSpc>
              <a:buFont typeface="Arial"/>
              <a:buChar char="•"/>
            </a:pPr>
            <a:r>
              <a:rPr lang="en-US" sz="3073">
                <a:solidFill>
                  <a:srgbClr val="000000"/>
                </a:solidFill>
                <a:latin typeface="Canva Sans Bold"/>
              </a:rPr>
              <a:t>R Chetanaananda (ENG22AM0188): www.linkedin.com/in/chetanaananda-r-91a7782a7</a:t>
            </a:r>
          </a:p>
          <a:p>
            <a:pPr marL="663635" indent="-331818" lvl="1">
              <a:lnSpc>
                <a:spcPts val="4303"/>
              </a:lnSpc>
              <a:buFont typeface="Arial"/>
              <a:buChar char="•"/>
            </a:pPr>
            <a:r>
              <a:rPr lang="en-US" sz="3073">
                <a:solidFill>
                  <a:srgbClr val="000000"/>
                </a:solidFill>
                <a:latin typeface="Canva Sans Bold"/>
              </a:rPr>
              <a:t>Arko Chakraborty (ENG22AM0147): www.linkedin.com/in/arko-chakraborty-69aa6a257</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87E60"/>
        </a:solidFill>
      </p:bgPr>
    </p:bg>
    <p:spTree>
      <p:nvGrpSpPr>
        <p:cNvPr id="1" name=""/>
        <p:cNvGrpSpPr/>
        <p:nvPr/>
      </p:nvGrpSpPr>
      <p:grpSpPr>
        <a:xfrm>
          <a:off x="0" y="0"/>
          <a:ext cx="0" cy="0"/>
          <a:chOff x="0" y="0"/>
          <a:chExt cx="0" cy="0"/>
        </a:xfrm>
      </p:grpSpPr>
      <p:sp>
        <p:nvSpPr>
          <p:cNvPr name="Freeform 2" id="2"/>
          <p:cNvSpPr/>
          <p:nvPr/>
        </p:nvSpPr>
        <p:spPr>
          <a:xfrm flipH="false" flipV="false" rot="-4477796">
            <a:off x="13828018" y="4174422"/>
            <a:ext cx="9908599" cy="7852564"/>
          </a:xfrm>
          <a:custGeom>
            <a:avLst/>
            <a:gdLst/>
            <a:ahLst/>
            <a:cxnLst/>
            <a:rect r="r" b="b" t="t" l="l"/>
            <a:pathLst>
              <a:path h="7852564" w="9908599">
                <a:moveTo>
                  <a:pt x="0" y="0"/>
                </a:moveTo>
                <a:lnTo>
                  <a:pt x="9908599" y="0"/>
                </a:lnTo>
                <a:lnTo>
                  <a:pt x="9908599" y="7852564"/>
                </a:lnTo>
                <a:lnTo>
                  <a:pt x="0" y="7852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337900" y="-1301193"/>
            <a:ext cx="13612199" cy="10787668"/>
          </a:xfrm>
          <a:custGeom>
            <a:avLst/>
            <a:gdLst/>
            <a:ahLst/>
            <a:cxnLst/>
            <a:rect r="r" b="b" t="t" l="l"/>
            <a:pathLst>
              <a:path h="10787668" w="13612199">
                <a:moveTo>
                  <a:pt x="0" y="0"/>
                </a:moveTo>
                <a:lnTo>
                  <a:pt x="13612200" y="0"/>
                </a:lnTo>
                <a:lnTo>
                  <a:pt x="13612200" y="10787668"/>
                </a:lnTo>
                <a:lnTo>
                  <a:pt x="0" y="107876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4762838">
            <a:off x="13477581" y="-525729"/>
            <a:ext cx="3811334" cy="4114800"/>
          </a:xfrm>
          <a:custGeom>
            <a:avLst/>
            <a:gdLst/>
            <a:ahLst/>
            <a:cxnLst/>
            <a:rect r="r" b="b" t="t" l="l"/>
            <a:pathLst>
              <a:path h="4114800" w="3811334">
                <a:moveTo>
                  <a:pt x="0" y="0"/>
                </a:moveTo>
                <a:lnTo>
                  <a:pt x="3811333" y="0"/>
                </a:lnTo>
                <a:lnTo>
                  <a:pt x="381133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3650550" y="3783844"/>
            <a:ext cx="10986899" cy="2719311"/>
            <a:chOff x="0" y="0"/>
            <a:chExt cx="14649199" cy="3625748"/>
          </a:xfrm>
        </p:grpSpPr>
        <p:sp>
          <p:nvSpPr>
            <p:cNvPr name="TextBox 6" id="6"/>
            <p:cNvSpPr txBox="true"/>
            <p:nvPr/>
          </p:nvSpPr>
          <p:spPr>
            <a:xfrm rot="0">
              <a:off x="0" y="9525"/>
              <a:ext cx="14649199" cy="1768475"/>
            </a:xfrm>
            <a:prstGeom prst="rect">
              <a:avLst/>
            </a:prstGeom>
          </p:spPr>
          <p:txBody>
            <a:bodyPr anchor="t" rtlCol="false" tIns="0" lIns="0" bIns="0" rIns="0">
              <a:spAutoFit/>
            </a:bodyPr>
            <a:lstStyle/>
            <a:p>
              <a:pPr algn="ctr" marL="0" indent="0" lvl="0">
                <a:lnSpc>
                  <a:spcPts val="10559"/>
                </a:lnSpc>
                <a:spcBef>
                  <a:spcPct val="0"/>
                </a:spcBef>
              </a:pPr>
              <a:r>
                <a:rPr lang="en-US" sz="8799">
                  <a:solidFill>
                    <a:srgbClr val="004B35"/>
                  </a:solidFill>
                  <a:latin typeface="Fraunces Semi-Bold"/>
                </a:rPr>
                <a:t>Thank You!</a:t>
              </a:r>
            </a:p>
          </p:txBody>
        </p:sp>
        <p:sp>
          <p:nvSpPr>
            <p:cNvPr name="TextBox 7" id="7"/>
            <p:cNvSpPr txBox="true"/>
            <p:nvPr/>
          </p:nvSpPr>
          <p:spPr>
            <a:xfrm rot="0">
              <a:off x="0" y="2122915"/>
              <a:ext cx="14649199" cy="1502833"/>
            </a:xfrm>
            <a:prstGeom prst="rect">
              <a:avLst/>
            </a:prstGeom>
          </p:spPr>
          <p:txBody>
            <a:bodyPr anchor="t" rtlCol="false" tIns="0" lIns="0" bIns="0" rIns="0">
              <a:spAutoFit/>
            </a:bodyPr>
            <a:lstStyle/>
            <a:p>
              <a:pPr algn="ctr" marL="0" indent="0" lvl="0">
                <a:lnSpc>
                  <a:spcPts val="4550"/>
                </a:lnSpc>
              </a:pPr>
              <a:r>
                <a:rPr lang="en-US" sz="3500">
                  <a:solidFill>
                    <a:srgbClr val="004B35"/>
                  </a:solidFill>
                  <a:latin typeface="The Youngest Serif"/>
                </a:rPr>
                <a:t>Building a Smarter Healthcare System with our Bone Fracture Identification AI Model.</a:t>
              </a:r>
            </a:p>
          </p:txBody>
        </p:sp>
      </p:grpSp>
      <p:sp>
        <p:nvSpPr>
          <p:cNvPr name="Freeform 8" id="8"/>
          <p:cNvSpPr/>
          <p:nvPr/>
        </p:nvSpPr>
        <p:spPr>
          <a:xfrm flipH="false" flipV="false" rot="6288773">
            <a:off x="-7925611" y="-5224754"/>
            <a:ext cx="10688096" cy="11539105"/>
          </a:xfrm>
          <a:custGeom>
            <a:avLst/>
            <a:gdLst/>
            <a:ahLst/>
            <a:cxnLst/>
            <a:rect r="r" b="b" t="t" l="l"/>
            <a:pathLst>
              <a:path h="11539105" w="10688096">
                <a:moveTo>
                  <a:pt x="0" y="0"/>
                </a:moveTo>
                <a:lnTo>
                  <a:pt x="10688096" y="0"/>
                </a:lnTo>
                <a:lnTo>
                  <a:pt x="10688096" y="11539105"/>
                </a:lnTo>
                <a:lnTo>
                  <a:pt x="0" y="115391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4B35"/>
        </a:solidFill>
      </p:bgPr>
    </p:bg>
    <p:spTree>
      <p:nvGrpSpPr>
        <p:cNvPr id="1" name=""/>
        <p:cNvGrpSpPr/>
        <p:nvPr/>
      </p:nvGrpSpPr>
      <p:grpSpPr>
        <a:xfrm>
          <a:off x="0" y="0"/>
          <a:ext cx="0" cy="0"/>
          <a:chOff x="0" y="0"/>
          <a:chExt cx="0" cy="0"/>
        </a:xfrm>
      </p:grpSpPr>
      <p:sp>
        <p:nvSpPr>
          <p:cNvPr name="Freeform 2" id="2"/>
          <p:cNvSpPr/>
          <p:nvPr/>
        </p:nvSpPr>
        <p:spPr>
          <a:xfrm flipH="false" flipV="false" rot="6288773">
            <a:off x="-1315261" y="-6604434"/>
            <a:ext cx="10688096" cy="11539105"/>
          </a:xfrm>
          <a:custGeom>
            <a:avLst/>
            <a:gdLst/>
            <a:ahLst/>
            <a:cxnLst/>
            <a:rect r="r" b="b" t="t" l="l"/>
            <a:pathLst>
              <a:path h="11539105" w="10688096">
                <a:moveTo>
                  <a:pt x="0" y="0"/>
                </a:moveTo>
                <a:lnTo>
                  <a:pt x="10688096" y="0"/>
                </a:lnTo>
                <a:lnTo>
                  <a:pt x="10688096" y="11539105"/>
                </a:lnTo>
                <a:lnTo>
                  <a:pt x="0" y="115391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402103">
            <a:off x="14293840" y="7798133"/>
            <a:ext cx="6459409" cy="7701233"/>
          </a:xfrm>
          <a:custGeom>
            <a:avLst/>
            <a:gdLst/>
            <a:ahLst/>
            <a:cxnLst/>
            <a:rect r="r" b="b" t="t" l="l"/>
            <a:pathLst>
              <a:path h="7701233" w="6459409">
                <a:moveTo>
                  <a:pt x="0" y="0"/>
                </a:moveTo>
                <a:lnTo>
                  <a:pt x="6459409" y="0"/>
                </a:lnTo>
                <a:lnTo>
                  <a:pt x="6459409" y="7701233"/>
                </a:lnTo>
                <a:lnTo>
                  <a:pt x="0" y="77012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07071" y="161616"/>
            <a:ext cx="17673859" cy="4238617"/>
          </a:xfrm>
          <a:custGeom>
            <a:avLst/>
            <a:gdLst/>
            <a:ahLst/>
            <a:cxnLst/>
            <a:rect r="r" b="b" t="t" l="l"/>
            <a:pathLst>
              <a:path h="4238617" w="17673859">
                <a:moveTo>
                  <a:pt x="0" y="0"/>
                </a:moveTo>
                <a:lnTo>
                  <a:pt x="17673858" y="0"/>
                </a:lnTo>
                <a:lnTo>
                  <a:pt x="17673858" y="4238616"/>
                </a:lnTo>
                <a:lnTo>
                  <a:pt x="0" y="4238616"/>
                </a:lnTo>
                <a:lnTo>
                  <a:pt x="0" y="0"/>
                </a:lnTo>
                <a:close/>
              </a:path>
            </a:pathLst>
          </a:custGeom>
          <a:blipFill>
            <a:blip r:embed="rId6"/>
            <a:stretch>
              <a:fillRect l="0" t="-9232" r="0" b="-5518"/>
            </a:stretch>
          </a:blipFill>
        </p:spPr>
      </p:sp>
      <p:sp>
        <p:nvSpPr>
          <p:cNvPr name="TextBox 5" id="5"/>
          <p:cNvSpPr txBox="true"/>
          <p:nvPr/>
        </p:nvSpPr>
        <p:spPr>
          <a:xfrm rot="0">
            <a:off x="0" y="5163687"/>
            <a:ext cx="18288000" cy="3867150"/>
          </a:xfrm>
          <a:prstGeom prst="rect">
            <a:avLst/>
          </a:prstGeom>
        </p:spPr>
        <p:txBody>
          <a:bodyPr anchor="t" rtlCol="false" tIns="0" lIns="0" bIns="0" rIns="0">
            <a:spAutoFit/>
          </a:bodyPr>
          <a:lstStyle/>
          <a:p>
            <a:pPr marL="788003" indent="-394002" lvl="1">
              <a:lnSpc>
                <a:spcPts val="4379"/>
              </a:lnSpc>
              <a:buFont typeface="Arial"/>
              <a:buChar char="•"/>
            </a:pPr>
            <a:r>
              <a:rPr lang="en-US" sz="3649">
                <a:solidFill>
                  <a:srgbClr val="FFFFFF"/>
                </a:solidFill>
                <a:latin typeface="Fraunces Semi-Bold"/>
              </a:rPr>
              <a:t>AI in sports can be used to identify patterns and trends with the help of data analysis. </a:t>
            </a:r>
          </a:p>
          <a:p>
            <a:pPr>
              <a:lnSpc>
                <a:spcPts val="4379"/>
              </a:lnSpc>
            </a:pPr>
          </a:p>
          <a:p>
            <a:pPr marL="788003" indent="-394002" lvl="1">
              <a:lnSpc>
                <a:spcPts val="4379"/>
              </a:lnSpc>
              <a:buFont typeface="Arial"/>
              <a:buChar char="•"/>
            </a:pPr>
            <a:r>
              <a:rPr lang="en-US" sz="3649">
                <a:solidFill>
                  <a:srgbClr val="FFFFFF"/>
                </a:solidFill>
                <a:latin typeface="Fraunces Semi-Bold"/>
              </a:rPr>
              <a:t>The information gathered from data sports coaches and officials to determine the whereabouts of every place on the scale of fitness and performance. </a:t>
            </a:r>
          </a:p>
          <a:p>
            <a:pPr>
              <a:lnSpc>
                <a:spcPts val="4379"/>
              </a:lnSpc>
            </a:pPr>
          </a:p>
          <a:p>
            <a:pPr marL="788003" indent="-394002" lvl="1">
              <a:lnSpc>
                <a:spcPts val="4379"/>
              </a:lnSpc>
              <a:buFont typeface="Arial"/>
              <a:buChar char="•"/>
            </a:pPr>
            <a:r>
              <a:rPr lang="en-US" sz="3649">
                <a:solidFill>
                  <a:srgbClr val="FFFFFF"/>
                </a:solidFill>
                <a:latin typeface="Fraunces Semi-Bold"/>
              </a:rPr>
              <a:t>This results in strategic decision-making and improved preparation.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AF2E9"/>
        </a:solidFill>
      </p:bgPr>
    </p:bg>
    <p:spTree>
      <p:nvGrpSpPr>
        <p:cNvPr id="1" name=""/>
        <p:cNvGrpSpPr/>
        <p:nvPr/>
      </p:nvGrpSpPr>
      <p:grpSpPr>
        <a:xfrm>
          <a:off x="0" y="0"/>
          <a:ext cx="0" cy="0"/>
          <a:chOff x="0" y="0"/>
          <a:chExt cx="0" cy="0"/>
        </a:xfrm>
      </p:grpSpPr>
      <p:sp>
        <p:nvSpPr>
          <p:cNvPr name="Freeform 2" id="2"/>
          <p:cNvSpPr/>
          <p:nvPr/>
        </p:nvSpPr>
        <p:spPr>
          <a:xfrm flipH="false" flipV="false" rot="-944741">
            <a:off x="10642574" y="4904714"/>
            <a:ext cx="11266628" cy="7379642"/>
          </a:xfrm>
          <a:custGeom>
            <a:avLst/>
            <a:gdLst/>
            <a:ahLst/>
            <a:cxnLst/>
            <a:rect r="r" b="b" t="t" l="l"/>
            <a:pathLst>
              <a:path h="7379642" w="11266628">
                <a:moveTo>
                  <a:pt x="0" y="0"/>
                </a:moveTo>
                <a:lnTo>
                  <a:pt x="11266628" y="0"/>
                </a:lnTo>
                <a:lnTo>
                  <a:pt x="11266628" y="7379642"/>
                </a:lnTo>
                <a:lnTo>
                  <a:pt x="0" y="73796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558649">
            <a:off x="-1643620" y="-718332"/>
            <a:ext cx="10406380" cy="11234959"/>
          </a:xfrm>
          <a:custGeom>
            <a:avLst/>
            <a:gdLst/>
            <a:ahLst/>
            <a:cxnLst/>
            <a:rect r="r" b="b" t="t" l="l"/>
            <a:pathLst>
              <a:path h="11234959" w="10406380">
                <a:moveTo>
                  <a:pt x="0" y="0"/>
                </a:moveTo>
                <a:lnTo>
                  <a:pt x="10406381" y="0"/>
                </a:lnTo>
                <a:lnTo>
                  <a:pt x="10406381" y="11234958"/>
                </a:lnTo>
                <a:lnTo>
                  <a:pt x="0" y="112349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408995">
            <a:off x="13543205" y="-1971339"/>
            <a:ext cx="5136647" cy="4468883"/>
          </a:xfrm>
          <a:custGeom>
            <a:avLst/>
            <a:gdLst/>
            <a:ahLst/>
            <a:cxnLst/>
            <a:rect r="r" b="b" t="t" l="l"/>
            <a:pathLst>
              <a:path h="4468883" w="5136647">
                <a:moveTo>
                  <a:pt x="0" y="0"/>
                </a:moveTo>
                <a:lnTo>
                  <a:pt x="5136647" y="0"/>
                </a:lnTo>
                <a:lnTo>
                  <a:pt x="5136647" y="4468883"/>
                </a:lnTo>
                <a:lnTo>
                  <a:pt x="0" y="44688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28700" y="413202"/>
            <a:ext cx="16230600" cy="9460595"/>
          </a:xfrm>
          <a:custGeom>
            <a:avLst/>
            <a:gdLst/>
            <a:ahLst/>
            <a:cxnLst/>
            <a:rect r="r" b="b" t="t" l="l"/>
            <a:pathLst>
              <a:path h="9460595" w="16230600">
                <a:moveTo>
                  <a:pt x="0" y="0"/>
                </a:moveTo>
                <a:lnTo>
                  <a:pt x="16230600" y="0"/>
                </a:lnTo>
                <a:lnTo>
                  <a:pt x="16230600" y="9460596"/>
                </a:lnTo>
                <a:lnTo>
                  <a:pt x="0" y="9460596"/>
                </a:lnTo>
                <a:lnTo>
                  <a:pt x="0" y="0"/>
                </a:lnTo>
                <a:close/>
              </a:path>
            </a:pathLst>
          </a:custGeom>
          <a:blipFill>
            <a:blip r:embed="rId8"/>
            <a:stretch>
              <a:fillRect l="0" t="-425" r="0" b="-5066"/>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CDC2FE"/>
        </a:solidFill>
      </p:bgPr>
    </p:bg>
    <p:spTree>
      <p:nvGrpSpPr>
        <p:cNvPr id="1" name=""/>
        <p:cNvGrpSpPr/>
        <p:nvPr/>
      </p:nvGrpSpPr>
      <p:grpSpPr>
        <a:xfrm>
          <a:off x="0" y="0"/>
          <a:ext cx="0" cy="0"/>
          <a:chOff x="0" y="0"/>
          <a:chExt cx="0" cy="0"/>
        </a:xfrm>
      </p:grpSpPr>
      <p:sp>
        <p:nvSpPr>
          <p:cNvPr name="Freeform 2" id="2"/>
          <p:cNvSpPr/>
          <p:nvPr/>
        </p:nvSpPr>
        <p:spPr>
          <a:xfrm flipH="false" flipV="false" rot="8496338">
            <a:off x="12365118" y="-5068145"/>
            <a:ext cx="10456973" cy="11289580"/>
          </a:xfrm>
          <a:custGeom>
            <a:avLst/>
            <a:gdLst/>
            <a:ahLst/>
            <a:cxnLst/>
            <a:rect r="r" b="b" t="t" l="l"/>
            <a:pathLst>
              <a:path h="11289580" w="10456973">
                <a:moveTo>
                  <a:pt x="0" y="0"/>
                </a:moveTo>
                <a:lnTo>
                  <a:pt x="10456974" y="0"/>
                </a:lnTo>
                <a:lnTo>
                  <a:pt x="10456974" y="11289580"/>
                </a:lnTo>
                <a:lnTo>
                  <a:pt x="0" y="112895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94223" y="7788106"/>
            <a:ext cx="3975926" cy="4114800"/>
          </a:xfrm>
          <a:custGeom>
            <a:avLst/>
            <a:gdLst/>
            <a:ahLst/>
            <a:cxnLst/>
            <a:rect r="r" b="b" t="t" l="l"/>
            <a:pathLst>
              <a:path h="4114800" w="3975926">
                <a:moveTo>
                  <a:pt x="0" y="0"/>
                </a:moveTo>
                <a:lnTo>
                  <a:pt x="3975925" y="0"/>
                </a:lnTo>
                <a:lnTo>
                  <a:pt x="397592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846998" y="7788106"/>
            <a:ext cx="3493213" cy="4114800"/>
          </a:xfrm>
          <a:custGeom>
            <a:avLst/>
            <a:gdLst/>
            <a:ahLst/>
            <a:cxnLst/>
            <a:rect r="r" b="b" t="t" l="l"/>
            <a:pathLst>
              <a:path h="4114800" w="3493213">
                <a:moveTo>
                  <a:pt x="0" y="0"/>
                </a:moveTo>
                <a:lnTo>
                  <a:pt x="3493214" y="0"/>
                </a:lnTo>
                <a:lnTo>
                  <a:pt x="34932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725096" y="178753"/>
            <a:ext cx="14837807" cy="1335395"/>
          </a:xfrm>
          <a:prstGeom prst="rect">
            <a:avLst/>
          </a:prstGeom>
        </p:spPr>
        <p:txBody>
          <a:bodyPr anchor="t" rtlCol="false" tIns="0" lIns="0" bIns="0" rIns="0">
            <a:spAutoFit/>
          </a:bodyPr>
          <a:lstStyle/>
          <a:p>
            <a:pPr algn="ctr">
              <a:lnSpc>
                <a:spcPts val="10920"/>
              </a:lnSpc>
            </a:pPr>
            <a:r>
              <a:rPr lang="en-US" sz="7800">
                <a:solidFill>
                  <a:srgbClr val="000000"/>
                </a:solidFill>
                <a:latin typeface="Canva Sans Bold"/>
              </a:rPr>
              <a:t>Role of AI in Sports Healthcare</a:t>
            </a:r>
          </a:p>
        </p:txBody>
      </p:sp>
      <p:sp>
        <p:nvSpPr>
          <p:cNvPr name="TextBox 6" id="6"/>
          <p:cNvSpPr txBox="true"/>
          <p:nvPr/>
        </p:nvSpPr>
        <p:spPr>
          <a:xfrm rot="0">
            <a:off x="0" y="1781195"/>
            <a:ext cx="18288000" cy="8381365"/>
          </a:xfrm>
          <a:prstGeom prst="rect">
            <a:avLst/>
          </a:prstGeom>
        </p:spPr>
        <p:txBody>
          <a:bodyPr anchor="t" rtlCol="false" tIns="0" lIns="0" bIns="0" rIns="0">
            <a:spAutoFit/>
          </a:bodyPr>
          <a:lstStyle/>
          <a:p>
            <a:pPr>
              <a:lnSpc>
                <a:spcPts val="4759"/>
              </a:lnSpc>
            </a:pPr>
          </a:p>
          <a:p>
            <a:pPr marL="734059" indent="-367030" lvl="1">
              <a:lnSpc>
                <a:spcPts val="4759"/>
              </a:lnSpc>
              <a:buFont typeface="Arial"/>
              <a:buChar char="•"/>
            </a:pPr>
            <a:r>
              <a:rPr lang="en-US" sz="3399">
                <a:solidFill>
                  <a:srgbClr val="000000"/>
                </a:solidFill>
                <a:latin typeface="Canva Sans Bold"/>
              </a:rPr>
              <a:t>The analytical and predictive capabilities of AI also find application in medical diagnostics, and health is a fundamental factor in determining the performance and well-being of athletes. </a:t>
            </a:r>
          </a:p>
          <a:p>
            <a:pPr>
              <a:lnSpc>
                <a:spcPts val="4759"/>
              </a:lnSpc>
            </a:pPr>
          </a:p>
          <a:p>
            <a:pPr marL="734059" indent="-367030" lvl="1">
              <a:lnSpc>
                <a:spcPts val="4759"/>
              </a:lnSpc>
              <a:buFont typeface="Arial"/>
              <a:buChar char="•"/>
            </a:pPr>
            <a:r>
              <a:rPr lang="en-US" sz="3399">
                <a:solidFill>
                  <a:srgbClr val="000000"/>
                </a:solidFill>
                <a:latin typeface="Canva Sans Bold"/>
              </a:rPr>
              <a:t>AI-powered systems can screen physiological and biochemical parameters, such as blood pressure or limb symmetry, to assess a player’s condition, spot any injuries or health problems, and select suitable therapies for faster recovery.</a:t>
            </a:r>
          </a:p>
          <a:p>
            <a:pPr>
              <a:lnSpc>
                <a:spcPts val="4759"/>
              </a:lnSpc>
            </a:pPr>
          </a:p>
          <a:p>
            <a:pPr marL="734059" indent="-367030" lvl="1">
              <a:lnSpc>
                <a:spcPts val="4759"/>
              </a:lnSpc>
              <a:buFont typeface="Arial"/>
              <a:buChar char="•"/>
            </a:pPr>
            <a:r>
              <a:rPr lang="en-US" sz="3399">
                <a:solidFill>
                  <a:srgbClr val="000000"/>
                </a:solidFill>
                <a:latin typeface="Canva Sans Bold"/>
              </a:rPr>
              <a:t>Collecting information through various sensors is essential for such analyses. </a:t>
            </a:r>
          </a:p>
          <a:p>
            <a:pPr>
              <a:lnSpc>
                <a:spcPts val="4759"/>
              </a:lnSpc>
            </a:pPr>
          </a:p>
          <a:p>
            <a:pPr marL="734059" indent="-367030" lvl="1">
              <a:lnSpc>
                <a:spcPts val="4759"/>
              </a:lnSpc>
              <a:buFont typeface="Arial"/>
              <a:buChar char="•"/>
            </a:pPr>
            <a:r>
              <a:rPr lang="en-US" sz="3399">
                <a:solidFill>
                  <a:srgbClr val="000000"/>
                </a:solidFill>
                <a:latin typeface="Canva Sans Bold"/>
              </a:rPr>
              <a:t>The absolute protagonists in this regard are </a:t>
            </a:r>
            <a:r>
              <a:rPr lang="en-US" sz="3399">
                <a:solidFill>
                  <a:srgbClr val="000000"/>
                </a:solidFill>
                <a:latin typeface="Canva Sans Bold"/>
                <a:hlinkClick r:id="rId8" tooltip="https://www.itransition.com/healthcare/medical-device-software-development"/>
              </a:rPr>
              <a:t>health wearables</a:t>
            </a:r>
            <a:r>
              <a:rPr lang="en-US" sz="3399">
                <a:solidFill>
                  <a:srgbClr val="000000"/>
                </a:solidFill>
                <a:latin typeface="Canva Sans Bold"/>
              </a:rPr>
              <a:t> thanks to their portability and increasingly low costs, which make them more and more popular not only among professional athletes but also amateurs.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AF2E9"/>
        </a:solidFill>
      </p:bgPr>
    </p:bg>
    <p:spTree>
      <p:nvGrpSpPr>
        <p:cNvPr id="1" name=""/>
        <p:cNvGrpSpPr/>
        <p:nvPr/>
      </p:nvGrpSpPr>
      <p:grpSpPr>
        <a:xfrm>
          <a:off x="0" y="0"/>
          <a:ext cx="0" cy="0"/>
          <a:chOff x="0" y="0"/>
          <a:chExt cx="0" cy="0"/>
        </a:xfrm>
      </p:grpSpPr>
      <p:sp>
        <p:nvSpPr>
          <p:cNvPr name="Freeform 2" id="2"/>
          <p:cNvSpPr/>
          <p:nvPr/>
        </p:nvSpPr>
        <p:spPr>
          <a:xfrm flipH="false" flipV="false" rot="9338428">
            <a:off x="-4907036" y="-2797320"/>
            <a:ext cx="11603070" cy="13833765"/>
          </a:xfrm>
          <a:custGeom>
            <a:avLst/>
            <a:gdLst/>
            <a:ahLst/>
            <a:cxnLst/>
            <a:rect r="r" b="b" t="t" l="l"/>
            <a:pathLst>
              <a:path h="13833765" w="11603070">
                <a:moveTo>
                  <a:pt x="0" y="0"/>
                </a:moveTo>
                <a:lnTo>
                  <a:pt x="11603070" y="0"/>
                </a:lnTo>
                <a:lnTo>
                  <a:pt x="11603070" y="13833765"/>
                </a:lnTo>
                <a:lnTo>
                  <a:pt x="0" y="138337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477796">
            <a:off x="-5665601" y="5800910"/>
            <a:ext cx="8229641" cy="6521990"/>
          </a:xfrm>
          <a:custGeom>
            <a:avLst/>
            <a:gdLst/>
            <a:ahLst/>
            <a:cxnLst/>
            <a:rect r="r" b="b" t="t" l="l"/>
            <a:pathLst>
              <a:path h="6521990" w="8229641">
                <a:moveTo>
                  <a:pt x="0" y="0"/>
                </a:moveTo>
                <a:lnTo>
                  <a:pt x="8229641" y="0"/>
                </a:lnTo>
                <a:lnTo>
                  <a:pt x="8229641" y="6521990"/>
                </a:lnTo>
                <a:lnTo>
                  <a:pt x="0" y="65219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0" y="-152400"/>
            <a:ext cx="18288000" cy="2787642"/>
          </a:xfrm>
          <a:prstGeom prst="rect">
            <a:avLst/>
          </a:prstGeom>
        </p:spPr>
        <p:txBody>
          <a:bodyPr anchor="t" rtlCol="false" tIns="0" lIns="0" bIns="0" rIns="0">
            <a:spAutoFit/>
          </a:bodyPr>
          <a:lstStyle/>
          <a:p>
            <a:pPr algn="ctr">
              <a:lnSpc>
                <a:spcPts val="11200"/>
              </a:lnSpc>
            </a:pPr>
            <a:r>
              <a:rPr lang="en-US" sz="8000">
                <a:solidFill>
                  <a:srgbClr val="000000"/>
                </a:solidFill>
                <a:latin typeface="Canva Sans Bold"/>
              </a:rPr>
              <a:t>AI Enabled Fracture Injury Detection in Athletes</a:t>
            </a:r>
          </a:p>
        </p:txBody>
      </p:sp>
      <p:sp>
        <p:nvSpPr>
          <p:cNvPr name="TextBox 5" id="5"/>
          <p:cNvSpPr txBox="true"/>
          <p:nvPr/>
        </p:nvSpPr>
        <p:spPr>
          <a:xfrm rot="0">
            <a:off x="0" y="2419667"/>
            <a:ext cx="18288000" cy="5380990"/>
          </a:xfrm>
          <a:prstGeom prst="rect">
            <a:avLst/>
          </a:prstGeom>
        </p:spPr>
        <p:txBody>
          <a:bodyPr anchor="t" rtlCol="false" tIns="0" lIns="0" bIns="0" rIns="0">
            <a:spAutoFit/>
          </a:bodyPr>
          <a:lstStyle/>
          <a:p>
            <a:pPr>
              <a:lnSpc>
                <a:spcPts val="4759"/>
              </a:lnSpc>
            </a:pPr>
            <a:r>
              <a:rPr lang="en-US" sz="3399">
                <a:solidFill>
                  <a:srgbClr val="000000"/>
                </a:solidFill>
                <a:latin typeface="Canva Sans Bold"/>
              </a:rPr>
              <a:t>       </a:t>
            </a:r>
          </a:p>
          <a:p>
            <a:pPr>
              <a:lnSpc>
                <a:spcPts val="4759"/>
              </a:lnSpc>
            </a:pPr>
          </a:p>
          <a:p>
            <a:pPr marL="734059" indent="-367030" lvl="1">
              <a:lnSpc>
                <a:spcPts val="4759"/>
              </a:lnSpc>
              <a:buFont typeface="Arial"/>
              <a:buChar char="•"/>
            </a:pPr>
            <a:r>
              <a:rPr lang="en-US" sz="3399">
                <a:solidFill>
                  <a:srgbClr val="000000"/>
                </a:solidFill>
                <a:latin typeface="Canva Sans Bold"/>
              </a:rPr>
              <a:t>The aim of this project is to develop an AI model capable of accurately identifying and classifying physiological injuries in athletes by analyzing X-ray. </a:t>
            </a:r>
          </a:p>
          <a:p>
            <a:pPr>
              <a:lnSpc>
                <a:spcPts val="4759"/>
              </a:lnSpc>
            </a:pPr>
          </a:p>
          <a:p>
            <a:pPr marL="734059" indent="-367030" lvl="1">
              <a:lnSpc>
                <a:spcPts val="4759"/>
              </a:lnSpc>
              <a:buFont typeface="Arial"/>
              <a:buChar char="•"/>
            </a:pPr>
            <a:r>
              <a:rPr lang="en-US" sz="3399">
                <a:solidFill>
                  <a:srgbClr val="000000"/>
                </a:solidFill>
                <a:latin typeface="Canva Sans Bold"/>
              </a:rPr>
              <a:t>This model will leverage machine learning and computer vision techniques to assist medical professionals in efficiently diagnosing injuries such as fractures, sprains, tears, and other musculoskeletal issues that commonly affect athletes.</a:t>
            </a:r>
          </a:p>
          <a:p>
            <a:pPr>
              <a:lnSpc>
                <a:spcPts val="475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AF2E9"/>
        </a:solidFill>
      </p:bgPr>
    </p:bg>
    <p:spTree>
      <p:nvGrpSpPr>
        <p:cNvPr id="1" name=""/>
        <p:cNvGrpSpPr/>
        <p:nvPr/>
      </p:nvGrpSpPr>
      <p:grpSpPr>
        <a:xfrm>
          <a:off x="0" y="0"/>
          <a:ext cx="0" cy="0"/>
          <a:chOff x="0" y="0"/>
          <a:chExt cx="0" cy="0"/>
        </a:xfrm>
      </p:grpSpPr>
      <p:sp>
        <p:nvSpPr>
          <p:cNvPr name="Freeform 2" id="2"/>
          <p:cNvSpPr/>
          <p:nvPr/>
        </p:nvSpPr>
        <p:spPr>
          <a:xfrm flipH="false" flipV="false" rot="-2550915">
            <a:off x="14415274" y="-3497475"/>
            <a:ext cx="10404999" cy="9052349"/>
          </a:xfrm>
          <a:custGeom>
            <a:avLst/>
            <a:gdLst/>
            <a:ahLst/>
            <a:cxnLst/>
            <a:rect r="r" b="b" t="t" l="l"/>
            <a:pathLst>
              <a:path h="9052349" w="10404999">
                <a:moveTo>
                  <a:pt x="0" y="0"/>
                </a:moveTo>
                <a:lnTo>
                  <a:pt x="10404999" y="0"/>
                </a:lnTo>
                <a:lnTo>
                  <a:pt x="10404999" y="9052350"/>
                </a:lnTo>
                <a:lnTo>
                  <a:pt x="0" y="90523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0">
            <a:off x="1028700" y="5138738"/>
            <a:ext cx="16230600" cy="0"/>
          </a:xfrm>
          <a:prstGeom prst="line">
            <a:avLst/>
          </a:prstGeom>
          <a:ln cap="rnd" w="9525">
            <a:solidFill>
              <a:srgbClr val="004B35"/>
            </a:solidFill>
            <a:prstDash val="solid"/>
            <a:headEnd type="none" len="sm" w="sm"/>
            <a:tailEnd type="none" len="sm" w="sm"/>
          </a:ln>
        </p:spPr>
      </p:sp>
      <p:grpSp>
        <p:nvGrpSpPr>
          <p:cNvPr name="Group 4" id="4"/>
          <p:cNvGrpSpPr/>
          <p:nvPr/>
        </p:nvGrpSpPr>
        <p:grpSpPr>
          <a:xfrm rot="0">
            <a:off x="1028700" y="4981575"/>
            <a:ext cx="323850" cy="323850"/>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4B35"/>
            </a:solidFill>
          </p:spPr>
        </p:sp>
      </p:grpSp>
      <p:grpSp>
        <p:nvGrpSpPr>
          <p:cNvPr name="Group 6" id="6"/>
          <p:cNvGrpSpPr/>
          <p:nvPr/>
        </p:nvGrpSpPr>
        <p:grpSpPr>
          <a:xfrm rot="0">
            <a:off x="5317258" y="4972050"/>
            <a:ext cx="323850" cy="323850"/>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4B35"/>
            </a:solidFill>
          </p:spPr>
        </p:sp>
      </p:grpSp>
      <p:grpSp>
        <p:nvGrpSpPr>
          <p:cNvPr name="Group 8" id="8"/>
          <p:cNvGrpSpPr/>
          <p:nvPr/>
        </p:nvGrpSpPr>
        <p:grpSpPr>
          <a:xfrm rot="0">
            <a:off x="9605817" y="4972050"/>
            <a:ext cx="323850" cy="323850"/>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4B35"/>
            </a:solidFill>
          </p:spPr>
        </p:sp>
      </p:grpSp>
      <p:grpSp>
        <p:nvGrpSpPr>
          <p:cNvPr name="Group 10" id="10"/>
          <p:cNvGrpSpPr/>
          <p:nvPr/>
        </p:nvGrpSpPr>
        <p:grpSpPr>
          <a:xfrm rot="0">
            <a:off x="13894375" y="4972050"/>
            <a:ext cx="323850" cy="323850"/>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4B35"/>
            </a:solidFill>
          </p:spPr>
        </p:sp>
      </p:grpSp>
      <p:sp>
        <p:nvSpPr>
          <p:cNvPr name="TextBox 12" id="12"/>
          <p:cNvSpPr txBox="true"/>
          <p:nvPr/>
        </p:nvSpPr>
        <p:spPr>
          <a:xfrm rot="0">
            <a:off x="1028700" y="1028700"/>
            <a:ext cx="16230600" cy="2190750"/>
          </a:xfrm>
          <a:prstGeom prst="rect">
            <a:avLst/>
          </a:prstGeom>
        </p:spPr>
        <p:txBody>
          <a:bodyPr anchor="t" rtlCol="false" tIns="0" lIns="0" bIns="0" rIns="0">
            <a:spAutoFit/>
          </a:bodyPr>
          <a:lstStyle/>
          <a:p>
            <a:pPr algn="ctr" marL="0" indent="0" lvl="0">
              <a:lnSpc>
                <a:spcPts val="8661"/>
              </a:lnSpc>
              <a:spcBef>
                <a:spcPct val="0"/>
              </a:spcBef>
            </a:pPr>
            <a:r>
              <a:rPr lang="en-US" sz="7217">
                <a:solidFill>
                  <a:srgbClr val="000000"/>
                </a:solidFill>
                <a:latin typeface="Fraunces Semi-Bold"/>
              </a:rPr>
              <a:t>Timeline of Bone Fracture Identification AI Model</a:t>
            </a:r>
          </a:p>
        </p:txBody>
      </p:sp>
      <p:grpSp>
        <p:nvGrpSpPr>
          <p:cNvPr name="Group 13" id="13"/>
          <p:cNvGrpSpPr/>
          <p:nvPr/>
        </p:nvGrpSpPr>
        <p:grpSpPr>
          <a:xfrm rot="0">
            <a:off x="1190625" y="5462588"/>
            <a:ext cx="3364925" cy="4074290"/>
            <a:chOff x="0" y="0"/>
            <a:chExt cx="4486566" cy="5432387"/>
          </a:xfrm>
        </p:grpSpPr>
        <p:sp>
          <p:nvSpPr>
            <p:cNvPr name="TextBox 14" id="14"/>
            <p:cNvSpPr txBox="true"/>
            <p:nvPr/>
          </p:nvSpPr>
          <p:spPr>
            <a:xfrm rot="0">
              <a:off x="0" y="0"/>
              <a:ext cx="4486566" cy="546100"/>
            </a:xfrm>
            <a:prstGeom prst="rect">
              <a:avLst/>
            </a:prstGeom>
          </p:spPr>
          <p:txBody>
            <a:bodyPr anchor="t" rtlCol="false" tIns="0" lIns="0" bIns="0" rIns="0">
              <a:spAutoFit/>
            </a:bodyPr>
            <a:lstStyle/>
            <a:p>
              <a:pPr marL="0" indent="0" lvl="0">
                <a:lnSpc>
                  <a:spcPts val="3262"/>
                </a:lnSpc>
                <a:spcBef>
                  <a:spcPct val="0"/>
                </a:spcBef>
              </a:pPr>
              <a:r>
                <a:rPr lang="en-US" sz="2718">
                  <a:solidFill>
                    <a:srgbClr val="000000"/>
                  </a:solidFill>
                  <a:latin typeface="Fraunces Semi-Bold"/>
                </a:rPr>
                <a:t>Data Collection</a:t>
              </a:r>
            </a:p>
          </p:txBody>
        </p:sp>
        <p:sp>
          <p:nvSpPr>
            <p:cNvPr name="TextBox 15" id="15"/>
            <p:cNvSpPr txBox="true"/>
            <p:nvPr/>
          </p:nvSpPr>
          <p:spPr>
            <a:xfrm rot="0">
              <a:off x="0" y="998347"/>
              <a:ext cx="4486566" cy="4434040"/>
            </a:xfrm>
            <a:prstGeom prst="rect">
              <a:avLst/>
            </a:prstGeom>
          </p:spPr>
          <p:txBody>
            <a:bodyPr anchor="t" rtlCol="false" tIns="0" lIns="0" bIns="0" rIns="0">
              <a:spAutoFit/>
            </a:bodyPr>
            <a:lstStyle/>
            <a:p>
              <a:pPr>
                <a:lnSpc>
                  <a:spcPts val="2946"/>
                </a:lnSpc>
              </a:pPr>
              <a:r>
                <a:rPr lang="en-US" sz="2104">
                  <a:solidFill>
                    <a:srgbClr val="000000"/>
                  </a:solidFill>
                  <a:latin typeface="The Youngest Serif"/>
                </a:rPr>
                <a:t>Gather a comprehensive dataset of X-ray and MRI scans of athletes with various types of injuries. This dataset should cover a wide range of injuries and be properly labeled for supervised learning.</a:t>
              </a:r>
            </a:p>
            <a:p>
              <a:pPr marL="0" indent="0" lvl="0">
                <a:lnSpc>
                  <a:spcPts val="2946"/>
                </a:lnSpc>
                <a:spcBef>
                  <a:spcPct val="0"/>
                </a:spcBef>
              </a:pPr>
            </a:p>
          </p:txBody>
        </p:sp>
      </p:grpSp>
      <p:grpSp>
        <p:nvGrpSpPr>
          <p:cNvPr name="Group 16" id="16"/>
          <p:cNvGrpSpPr/>
          <p:nvPr/>
        </p:nvGrpSpPr>
        <p:grpSpPr>
          <a:xfrm rot="0">
            <a:off x="5316967" y="5462588"/>
            <a:ext cx="3364925" cy="4074290"/>
            <a:chOff x="0" y="0"/>
            <a:chExt cx="4486566" cy="5432387"/>
          </a:xfrm>
        </p:grpSpPr>
        <p:sp>
          <p:nvSpPr>
            <p:cNvPr name="TextBox 17" id="17"/>
            <p:cNvSpPr txBox="true"/>
            <p:nvPr/>
          </p:nvSpPr>
          <p:spPr>
            <a:xfrm rot="0">
              <a:off x="0" y="0"/>
              <a:ext cx="4486566" cy="546100"/>
            </a:xfrm>
            <a:prstGeom prst="rect">
              <a:avLst/>
            </a:prstGeom>
          </p:spPr>
          <p:txBody>
            <a:bodyPr anchor="t" rtlCol="false" tIns="0" lIns="0" bIns="0" rIns="0">
              <a:spAutoFit/>
            </a:bodyPr>
            <a:lstStyle/>
            <a:p>
              <a:pPr marL="0" indent="0" lvl="0">
                <a:lnSpc>
                  <a:spcPts val="3262"/>
                </a:lnSpc>
                <a:spcBef>
                  <a:spcPct val="0"/>
                </a:spcBef>
              </a:pPr>
              <a:r>
                <a:rPr lang="en-US" sz="2718">
                  <a:solidFill>
                    <a:srgbClr val="000000"/>
                  </a:solidFill>
                  <a:latin typeface="Fraunces Semi-Bold"/>
                </a:rPr>
                <a:t>Data Processing</a:t>
              </a:r>
            </a:p>
          </p:txBody>
        </p:sp>
        <p:sp>
          <p:nvSpPr>
            <p:cNvPr name="TextBox 18" id="18"/>
            <p:cNvSpPr txBox="true"/>
            <p:nvPr/>
          </p:nvSpPr>
          <p:spPr>
            <a:xfrm rot="0">
              <a:off x="0" y="998347"/>
              <a:ext cx="4486566" cy="4434040"/>
            </a:xfrm>
            <a:prstGeom prst="rect">
              <a:avLst/>
            </a:prstGeom>
          </p:spPr>
          <p:txBody>
            <a:bodyPr anchor="t" rtlCol="false" tIns="0" lIns="0" bIns="0" rIns="0">
              <a:spAutoFit/>
            </a:bodyPr>
            <a:lstStyle/>
            <a:p>
              <a:pPr marL="0" indent="0" lvl="0">
                <a:lnSpc>
                  <a:spcPts val="2946"/>
                </a:lnSpc>
                <a:spcBef>
                  <a:spcPct val="0"/>
                </a:spcBef>
              </a:pPr>
              <a:r>
                <a:rPr lang="en-US" sz="2104">
                  <a:solidFill>
                    <a:srgbClr val="000000"/>
                  </a:solidFill>
                  <a:latin typeface="The Youngest Serif"/>
                </a:rPr>
                <a:t>Clean and preprocess the collected dataset, ensuring standardization, anonymization, and normalization of the images. This step involves resizing, grayscale conversion, and other necessary image processing techniques</a:t>
              </a:r>
            </a:p>
          </p:txBody>
        </p:sp>
      </p:grpSp>
      <p:grpSp>
        <p:nvGrpSpPr>
          <p:cNvPr name="Group 19" id="19"/>
          <p:cNvGrpSpPr/>
          <p:nvPr/>
        </p:nvGrpSpPr>
        <p:grpSpPr>
          <a:xfrm rot="0">
            <a:off x="13894375" y="5462588"/>
            <a:ext cx="3364925" cy="4074290"/>
            <a:chOff x="0" y="0"/>
            <a:chExt cx="4486566" cy="5432387"/>
          </a:xfrm>
        </p:grpSpPr>
        <p:sp>
          <p:nvSpPr>
            <p:cNvPr name="TextBox 20" id="20"/>
            <p:cNvSpPr txBox="true"/>
            <p:nvPr/>
          </p:nvSpPr>
          <p:spPr>
            <a:xfrm rot="0">
              <a:off x="0" y="0"/>
              <a:ext cx="4486566" cy="546100"/>
            </a:xfrm>
            <a:prstGeom prst="rect">
              <a:avLst/>
            </a:prstGeom>
          </p:spPr>
          <p:txBody>
            <a:bodyPr anchor="t" rtlCol="false" tIns="0" lIns="0" bIns="0" rIns="0">
              <a:spAutoFit/>
            </a:bodyPr>
            <a:lstStyle/>
            <a:p>
              <a:pPr marL="0" indent="0" lvl="0">
                <a:lnSpc>
                  <a:spcPts val="3262"/>
                </a:lnSpc>
                <a:spcBef>
                  <a:spcPct val="0"/>
                </a:spcBef>
              </a:pPr>
              <a:r>
                <a:rPr lang="en-US" sz="2718">
                  <a:solidFill>
                    <a:srgbClr val="000000"/>
                  </a:solidFill>
                  <a:latin typeface="Fraunces Semi-Bold"/>
                </a:rPr>
                <a:t>Model Evaluation</a:t>
              </a:r>
            </a:p>
          </p:txBody>
        </p:sp>
        <p:sp>
          <p:nvSpPr>
            <p:cNvPr name="TextBox 21" id="21"/>
            <p:cNvSpPr txBox="true"/>
            <p:nvPr/>
          </p:nvSpPr>
          <p:spPr>
            <a:xfrm rot="0">
              <a:off x="0" y="998347"/>
              <a:ext cx="4486566" cy="4434040"/>
            </a:xfrm>
            <a:prstGeom prst="rect">
              <a:avLst/>
            </a:prstGeom>
          </p:spPr>
          <p:txBody>
            <a:bodyPr anchor="t" rtlCol="false" tIns="0" lIns="0" bIns="0" rIns="0">
              <a:spAutoFit/>
            </a:bodyPr>
            <a:lstStyle/>
            <a:p>
              <a:pPr>
                <a:lnSpc>
                  <a:spcPts val="2946"/>
                </a:lnSpc>
              </a:pPr>
              <a:r>
                <a:rPr lang="en-US" sz="2104">
                  <a:solidFill>
                    <a:srgbClr val="000000"/>
                  </a:solidFill>
                  <a:latin typeface="The Youngest Serif"/>
                </a:rPr>
                <a:t>1.Evaluate the developed model using appropriate metrics such as accuracy, precision, recall, and F1 score. Validate the model’s performance using a separate test dataset to ensure its generalizability.</a:t>
              </a:r>
            </a:p>
            <a:p>
              <a:pPr marL="0" indent="0" lvl="0">
                <a:lnSpc>
                  <a:spcPts val="2946"/>
                </a:lnSpc>
                <a:spcBef>
                  <a:spcPct val="0"/>
                </a:spcBef>
              </a:pPr>
            </a:p>
          </p:txBody>
        </p:sp>
      </p:grpSp>
      <p:sp>
        <p:nvSpPr>
          <p:cNvPr name="TextBox 22" id="22"/>
          <p:cNvSpPr txBox="true"/>
          <p:nvPr/>
        </p:nvSpPr>
        <p:spPr>
          <a:xfrm rot="0">
            <a:off x="9398645" y="5462588"/>
            <a:ext cx="3531844" cy="400050"/>
          </a:xfrm>
          <a:prstGeom prst="rect">
            <a:avLst/>
          </a:prstGeom>
        </p:spPr>
        <p:txBody>
          <a:bodyPr anchor="t" rtlCol="false" tIns="0" lIns="0" bIns="0" rIns="0">
            <a:spAutoFit/>
          </a:bodyPr>
          <a:lstStyle/>
          <a:p>
            <a:pPr marL="0" indent="0" lvl="0">
              <a:lnSpc>
                <a:spcPts val="3224"/>
              </a:lnSpc>
              <a:spcBef>
                <a:spcPct val="0"/>
              </a:spcBef>
            </a:pPr>
            <a:r>
              <a:rPr lang="en-US" sz="2687">
                <a:solidFill>
                  <a:srgbClr val="000000"/>
                </a:solidFill>
                <a:latin typeface="Fraunces Semi-Bold"/>
              </a:rPr>
              <a:t>Model Development</a:t>
            </a:r>
          </a:p>
        </p:txBody>
      </p:sp>
      <p:sp>
        <p:nvSpPr>
          <p:cNvPr name="TextBox 23" id="23"/>
          <p:cNvSpPr txBox="true"/>
          <p:nvPr/>
        </p:nvSpPr>
        <p:spPr>
          <a:xfrm rot="0">
            <a:off x="9443892" y="6129337"/>
            <a:ext cx="3325652" cy="3614285"/>
          </a:xfrm>
          <a:prstGeom prst="rect">
            <a:avLst/>
          </a:prstGeom>
        </p:spPr>
        <p:txBody>
          <a:bodyPr anchor="t" rtlCol="false" tIns="0" lIns="0" bIns="0" rIns="0">
            <a:spAutoFit/>
          </a:bodyPr>
          <a:lstStyle/>
          <a:p>
            <a:pPr>
              <a:lnSpc>
                <a:spcPts val="2912"/>
              </a:lnSpc>
            </a:pPr>
            <a:r>
              <a:rPr lang="en-US" sz="2080">
                <a:solidFill>
                  <a:srgbClr val="000000"/>
                </a:solidFill>
                <a:latin typeface="The Youngest Serif"/>
              </a:rPr>
              <a:t>1.Implement and train a deep learning model using convolutional neural networks (CNNs) for image analysis. Utilize transfer learning from pre-trained models like VGG, ResNet, or EfficientNet to expedite the training process.</a:t>
            </a:r>
          </a:p>
          <a:p>
            <a:pPr marL="0" indent="0" lvl="0">
              <a:lnSpc>
                <a:spcPts val="2912"/>
              </a:lnSpc>
              <a:spcBef>
                <a:spcPct val="0"/>
              </a:spcBef>
            </a:pPr>
          </a:p>
        </p:txBody>
      </p:sp>
      <p:sp>
        <p:nvSpPr>
          <p:cNvPr name="Freeform 24" id="24"/>
          <p:cNvSpPr/>
          <p:nvPr/>
        </p:nvSpPr>
        <p:spPr>
          <a:xfrm flipH="false" flipV="false" rot="-8018874">
            <a:off x="-4396328" y="7144923"/>
            <a:ext cx="6459409" cy="7701233"/>
          </a:xfrm>
          <a:custGeom>
            <a:avLst/>
            <a:gdLst/>
            <a:ahLst/>
            <a:cxnLst/>
            <a:rect r="r" b="b" t="t" l="l"/>
            <a:pathLst>
              <a:path h="7701233" w="6459409">
                <a:moveTo>
                  <a:pt x="0" y="0"/>
                </a:moveTo>
                <a:lnTo>
                  <a:pt x="6459409" y="0"/>
                </a:lnTo>
                <a:lnTo>
                  <a:pt x="6459409" y="7701232"/>
                </a:lnTo>
                <a:lnTo>
                  <a:pt x="0" y="77012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AF2E9"/>
        </a:solidFill>
      </p:bgPr>
    </p:bg>
    <p:spTree>
      <p:nvGrpSpPr>
        <p:cNvPr id="1" name=""/>
        <p:cNvGrpSpPr/>
        <p:nvPr/>
      </p:nvGrpSpPr>
      <p:grpSpPr>
        <a:xfrm>
          <a:off x="0" y="0"/>
          <a:ext cx="0" cy="0"/>
          <a:chOff x="0" y="0"/>
          <a:chExt cx="0" cy="0"/>
        </a:xfrm>
      </p:grpSpPr>
      <p:sp>
        <p:nvSpPr>
          <p:cNvPr name="Freeform 2" id="2"/>
          <p:cNvSpPr/>
          <p:nvPr/>
        </p:nvSpPr>
        <p:spPr>
          <a:xfrm flipH="false" flipV="false" rot="-944741">
            <a:off x="10642574" y="4904714"/>
            <a:ext cx="11266628" cy="7379642"/>
          </a:xfrm>
          <a:custGeom>
            <a:avLst/>
            <a:gdLst/>
            <a:ahLst/>
            <a:cxnLst/>
            <a:rect r="r" b="b" t="t" l="l"/>
            <a:pathLst>
              <a:path h="7379642" w="11266628">
                <a:moveTo>
                  <a:pt x="0" y="0"/>
                </a:moveTo>
                <a:lnTo>
                  <a:pt x="11266628" y="0"/>
                </a:lnTo>
                <a:lnTo>
                  <a:pt x="11266628" y="7379642"/>
                </a:lnTo>
                <a:lnTo>
                  <a:pt x="0" y="73796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558649">
            <a:off x="-1643620" y="-718332"/>
            <a:ext cx="10406380" cy="11234959"/>
          </a:xfrm>
          <a:custGeom>
            <a:avLst/>
            <a:gdLst/>
            <a:ahLst/>
            <a:cxnLst/>
            <a:rect r="r" b="b" t="t" l="l"/>
            <a:pathLst>
              <a:path h="11234959" w="10406380">
                <a:moveTo>
                  <a:pt x="0" y="0"/>
                </a:moveTo>
                <a:lnTo>
                  <a:pt x="10406381" y="0"/>
                </a:lnTo>
                <a:lnTo>
                  <a:pt x="10406381" y="11234958"/>
                </a:lnTo>
                <a:lnTo>
                  <a:pt x="0" y="112349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408995">
            <a:off x="13543205" y="-1971339"/>
            <a:ext cx="5136647" cy="4468883"/>
          </a:xfrm>
          <a:custGeom>
            <a:avLst/>
            <a:gdLst/>
            <a:ahLst/>
            <a:cxnLst/>
            <a:rect r="r" b="b" t="t" l="l"/>
            <a:pathLst>
              <a:path h="4468883" w="5136647">
                <a:moveTo>
                  <a:pt x="0" y="0"/>
                </a:moveTo>
                <a:lnTo>
                  <a:pt x="5136647" y="0"/>
                </a:lnTo>
                <a:lnTo>
                  <a:pt x="5136647" y="4468883"/>
                </a:lnTo>
                <a:lnTo>
                  <a:pt x="0" y="44688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5877449" y="3000871"/>
            <a:ext cx="6533102" cy="3287095"/>
          </a:xfrm>
          <a:custGeom>
            <a:avLst/>
            <a:gdLst/>
            <a:ahLst/>
            <a:cxnLst/>
            <a:rect r="r" b="b" t="t" l="l"/>
            <a:pathLst>
              <a:path h="3287095" w="6533102">
                <a:moveTo>
                  <a:pt x="0" y="0"/>
                </a:moveTo>
                <a:lnTo>
                  <a:pt x="6533102" y="0"/>
                </a:lnTo>
                <a:lnTo>
                  <a:pt x="6533102" y="3287095"/>
                </a:lnTo>
                <a:lnTo>
                  <a:pt x="0" y="3287095"/>
                </a:lnTo>
                <a:lnTo>
                  <a:pt x="0" y="0"/>
                </a:lnTo>
                <a:close/>
              </a:path>
            </a:pathLst>
          </a:custGeom>
          <a:blipFill>
            <a:blip r:embed="rId8"/>
            <a:stretch>
              <a:fillRect l="0" t="0" r="0" b="0"/>
            </a:stretch>
          </a:blipFill>
        </p:spPr>
      </p:sp>
      <p:sp>
        <p:nvSpPr>
          <p:cNvPr name="TextBox 6" id="6"/>
          <p:cNvSpPr txBox="true"/>
          <p:nvPr/>
        </p:nvSpPr>
        <p:spPr>
          <a:xfrm rot="0">
            <a:off x="5377458" y="-152400"/>
            <a:ext cx="7533084" cy="1335395"/>
          </a:xfrm>
          <a:prstGeom prst="rect">
            <a:avLst/>
          </a:prstGeom>
        </p:spPr>
        <p:txBody>
          <a:bodyPr anchor="t" rtlCol="false" tIns="0" lIns="0" bIns="0" rIns="0">
            <a:spAutoFit/>
          </a:bodyPr>
          <a:lstStyle/>
          <a:p>
            <a:pPr algn="ctr">
              <a:lnSpc>
                <a:spcPts val="10920"/>
              </a:lnSpc>
            </a:pPr>
            <a:r>
              <a:rPr lang="en-US" sz="7800">
                <a:solidFill>
                  <a:srgbClr val="000000"/>
                </a:solidFill>
                <a:latin typeface="Canva Sans Bold"/>
              </a:rPr>
              <a:t>Data Collection</a:t>
            </a:r>
          </a:p>
        </p:txBody>
      </p:sp>
      <p:sp>
        <p:nvSpPr>
          <p:cNvPr name="TextBox 7" id="7"/>
          <p:cNvSpPr txBox="true"/>
          <p:nvPr/>
        </p:nvSpPr>
        <p:spPr>
          <a:xfrm rot="0">
            <a:off x="2352794" y="1501647"/>
            <a:ext cx="14906506"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 Dataset:  Bone fracture detection using X rays</a:t>
            </a:r>
          </a:p>
        </p:txBody>
      </p:sp>
      <p:sp>
        <p:nvSpPr>
          <p:cNvPr name="TextBox 8" id="8"/>
          <p:cNvSpPr txBox="true"/>
          <p:nvPr/>
        </p:nvSpPr>
        <p:spPr>
          <a:xfrm rot="0">
            <a:off x="0" y="6421316"/>
            <a:ext cx="18288000" cy="298069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000000"/>
                </a:solidFill>
                <a:latin typeface="Canva Sans Bold"/>
              </a:rPr>
              <a:t>This dataset comprises of fractured and non-fractured x-ray images of several joints. </a:t>
            </a:r>
          </a:p>
          <a:p>
            <a:pPr marL="734059" indent="-367030" lvl="1">
              <a:lnSpc>
                <a:spcPts val="4759"/>
              </a:lnSpc>
              <a:buFont typeface="Arial"/>
              <a:buChar char="•"/>
            </a:pPr>
            <a:r>
              <a:rPr lang="en-US" sz="3399">
                <a:solidFill>
                  <a:srgbClr val="000000"/>
                </a:solidFill>
                <a:latin typeface="Canva Sans Bold"/>
              </a:rPr>
              <a:t>The task is to build an image classifier to detect fractures in a given x-ray image. </a:t>
            </a:r>
          </a:p>
          <a:p>
            <a:pPr marL="734059" indent="-367030" lvl="1">
              <a:lnSpc>
                <a:spcPts val="4759"/>
              </a:lnSpc>
              <a:buFont typeface="Arial"/>
              <a:buChar char="•"/>
            </a:pPr>
            <a:r>
              <a:rPr lang="en-US" sz="3399">
                <a:solidFill>
                  <a:srgbClr val="000000"/>
                </a:solidFill>
                <a:latin typeface="Canva Sans Bold"/>
              </a:rPr>
              <a:t>This dataset comprises of different joints in the upper extremities, isolation of individual joints is recommended for enhanced performance of classifiers.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CDC2FE"/>
        </a:solidFill>
      </p:bgPr>
    </p:bg>
    <p:spTree>
      <p:nvGrpSpPr>
        <p:cNvPr id="1" name=""/>
        <p:cNvGrpSpPr/>
        <p:nvPr/>
      </p:nvGrpSpPr>
      <p:grpSpPr>
        <a:xfrm>
          <a:off x="0" y="0"/>
          <a:ext cx="0" cy="0"/>
          <a:chOff x="0" y="0"/>
          <a:chExt cx="0" cy="0"/>
        </a:xfrm>
      </p:grpSpPr>
      <p:sp>
        <p:nvSpPr>
          <p:cNvPr name="Freeform 2" id="2"/>
          <p:cNvSpPr/>
          <p:nvPr/>
        </p:nvSpPr>
        <p:spPr>
          <a:xfrm flipH="false" flipV="false" rot="8496338">
            <a:off x="12365118" y="-5068145"/>
            <a:ext cx="10456973" cy="11289580"/>
          </a:xfrm>
          <a:custGeom>
            <a:avLst/>
            <a:gdLst/>
            <a:ahLst/>
            <a:cxnLst/>
            <a:rect r="r" b="b" t="t" l="l"/>
            <a:pathLst>
              <a:path h="11289580" w="10456973">
                <a:moveTo>
                  <a:pt x="0" y="0"/>
                </a:moveTo>
                <a:lnTo>
                  <a:pt x="10456974" y="0"/>
                </a:lnTo>
                <a:lnTo>
                  <a:pt x="10456974" y="11289580"/>
                </a:lnTo>
                <a:lnTo>
                  <a:pt x="0" y="112895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4995581" y="6029857"/>
            <a:ext cx="6459409" cy="7701233"/>
          </a:xfrm>
          <a:custGeom>
            <a:avLst/>
            <a:gdLst/>
            <a:ahLst/>
            <a:cxnLst/>
            <a:rect r="r" b="b" t="t" l="l"/>
            <a:pathLst>
              <a:path h="7701233" w="6459409">
                <a:moveTo>
                  <a:pt x="0" y="0"/>
                </a:moveTo>
                <a:lnTo>
                  <a:pt x="6459408" y="0"/>
                </a:lnTo>
                <a:lnTo>
                  <a:pt x="6459408" y="7701233"/>
                </a:lnTo>
                <a:lnTo>
                  <a:pt x="0" y="77012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6282430" y="-103434"/>
            <a:ext cx="5572188" cy="1226808"/>
          </a:xfrm>
          <a:prstGeom prst="rect">
            <a:avLst/>
          </a:prstGeom>
        </p:spPr>
        <p:txBody>
          <a:bodyPr anchor="t" rtlCol="false" tIns="0" lIns="0" bIns="0" rIns="0">
            <a:spAutoFit/>
          </a:bodyPr>
          <a:lstStyle/>
          <a:p>
            <a:pPr algn="ctr">
              <a:lnSpc>
                <a:spcPts val="10080"/>
              </a:lnSpc>
            </a:pPr>
            <a:r>
              <a:rPr lang="en-US" sz="7200">
                <a:solidFill>
                  <a:srgbClr val="000000"/>
                </a:solidFill>
                <a:latin typeface="Canva Sans Bold"/>
              </a:rPr>
              <a:t>Model</a:t>
            </a:r>
          </a:p>
        </p:txBody>
      </p:sp>
      <p:sp>
        <p:nvSpPr>
          <p:cNvPr name="TextBox 5" id="5"/>
          <p:cNvSpPr txBox="true"/>
          <p:nvPr/>
        </p:nvSpPr>
        <p:spPr>
          <a:xfrm rot="0">
            <a:off x="1028700" y="1627108"/>
            <a:ext cx="16840647" cy="8253365"/>
          </a:xfrm>
          <a:prstGeom prst="rect">
            <a:avLst/>
          </a:prstGeom>
        </p:spPr>
        <p:txBody>
          <a:bodyPr anchor="t" rtlCol="false" tIns="0" lIns="0" bIns="0" rIns="0">
            <a:spAutoFit/>
          </a:bodyPr>
          <a:lstStyle/>
          <a:p>
            <a:pPr>
              <a:lnSpc>
                <a:spcPts val="6565"/>
              </a:lnSpc>
            </a:pPr>
            <a:r>
              <a:rPr lang="en-US" sz="4689">
                <a:solidFill>
                  <a:srgbClr val="000000"/>
                </a:solidFill>
                <a:latin typeface="Canva Sans Bold"/>
              </a:rPr>
              <a:t>The model will contain the following components:</a:t>
            </a:r>
          </a:p>
          <a:p>
            <a:pPr>
              <a:lnSpc>
                <a:spcPts val="6565"/>
              </a:lnSpc>
            </a:pPr>
          </a:p>
          <a:p>
            <a:pPr marL="1012434" indent="-506217" lvl="1">
              <a:lnSpc>
                <a:spcPts val="6565"/>
              </a:lnSpc>
              <a:buFont typeface="Arial"/>
              <a:buChar char="•"/>
            </a:pPr>
            <a:r>
              <a:rPr lang="en-US" sz="4689">
                <a:solidFill>
                  <a:srgbClr val="000000"/>
                </a:solidFill>
                <a:latin typeface="Canva Sans Bold"/>
              </a:rPr>
              <a:t>Importing necessary libraries,</a:t>
            </a:r>
          </a:p>
          <a:p>
            <a:pPr marL="1012434" indent="-506217" lvl="1">
              <a:lnSpc>
                <a:spcPts val="6565"/>
              </a:lnSpc>
              <a:buFont typeface="Arial"/>
              <a:buChar char="•"/>
            </a:pPr>
            <a:r>
              <a:rPr lang="en-US" sz="4689">
                <a:solidFill>
                  <a:srgbClr val="000000"/>
                </a:solidFill>
                <a:latin typeface="Canva Sans Bold"/>
              </a:rPr>
              <a:t>Data processing,</a:t>
            </a:r>
          </a:p>
          <a:p>
            <a:pPr marL="1012434" indent="-506217" lvl="1">
              <a:lnSpc>
                <a:spcPts val="6565"/>
              </a:lnSpc>
              <a:buFont typeface="Arial"/>
              <a:buChar char="•"/>
            </a:pPr>
            <a:r>
              <a:rPr lang="en-US" sz="4689">
                <a:solidFill>
                  <a:srgbClr val="000000"/>
                </a:solidFill>
                <a:latin typeface="Canva Sans Bold"/>
              </a:rPr>
              <a:t>Building the CNN Model,</a:t>
            </a:r>
          </a:p>
          <a:p>
            <a:pPr marL="1012434" indent="-506217" lvl="1">
              <a:lnSpc>
                <a:spcPts val="6565"/>
              </a:lnSpc>
              <a:buFont typeface="Arial"/>
              <a:buChar char="•"/>
            </a:pPr>
            <a:r>
              <a:rPr lang="en-US" sz="4689">
                <a:solidFill>
                  <a:srgbClr val="000000"/>
                </a:solidFill>
                <a:latin typeface="Canva Sans Bold"/>
              </a:rPr>
              <a:t>Training the model,</a:t>
            </a:r>
          </a:p>
          <a:p>
            <a:pPr marL="1012434" indent="-506217" lvl="1">
              <a:lnSpc>
                <a:spcPts val="6565"/>
              </a:lnSpc>
              <a:buFont typeface="Arial"/>
              <a:buChar char="•"/>
            </a:pPr>
            <a:r>
              <a:rPr lang="en-US" sz="4689">
                <a:solidFill>
                  <a:srgbClr val="000000"/>
                </a:solidFill>
                <a:latin typeface="Canva Sans Bold"/>
              </a:rPr>
              <a:t>Model Evaluation</a:t>
            </a:r>
          </a:p>
          <a:p>
            <a:pPr marL="1012434" indent="-506217" lvl="1">
              <a:lnSpc>
                <a:spcPts val="6565"/>
              </a:lnSpc>
              <a:buFont typeface="Arial"/>
              <a:buChar char="•"/>
            </a:pPr>
            <a:r>
              <a:rPr lang="en-US" sz="4689">
                <a:solidFill>
                  <a:srgbClr val="000000"/>
                </a:solidFill>
                <a:latin typeface="Canva Sans Bold"/>
              </a:rPr>
              <a:t>Saving,</a:t>
            </a:r>
          </a:p>
          <a:p>
            <a:pPr marL="1012434" indent="-506217" lvl="1">
              <a:lnSpc>
                <a:spcPts val="6565"/>
              </a:lnSpc>
              <a:buFont typeface="Arial"/>
              <a:buChar char="•"/>
            </a:pPr>
            <a:r>
              <a:rPr lang="en-US" sz="4689">
                <a:solidFill>
                  <a:srgbClr val="000000"/>
                </a:solidFill>
                <a:latin typeface="Canva Sans Bold"/>
              </a:rPr>
              <a:t>Deployment(Building a FastAPI backend server)</a:t>
            </a:r>
          </a:p>
          <a:p>
            <a:pPr>
              <a:lnSpc>
                <a:spcPts val="6565"/>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4B35"/>
        </a:solidFill>
      </p:bgPr>
    </p:bg>
    <p:spTree>
      <p:nvGrpSpPr>
        <p:cNvPr id="1" name=""/>
        <p:cNvGrpSpPr/>
        <p:nvPr/>
      </p:nvGrpSpPr>
      <p:grpSpPr>
        <a:xfrm>
          <a:off x="0" y="0"/>
          <a:ext cx="0" cy="0"/>
          <a:chOff x="0" y="0"/>
          <a:chExt cx="0" cy="0"/>
        </a:xfrm>
      </p:grpSpPr>
      <p:sp>
        <p:nvSpPr>
          <p:cNvPr name="Freeform 2" id="2"/>
          <p:cNvSpPr/>
          <p:nvPr/>
        </p:nvSpPr>
        <p:spPr>
          <a:xfrm flipH="false" flipV="false" rot="6288773">
            <a:off x="-6102009" y="-6112645"/>
            <a:ext cx="10688096" cy="11539105"/>
          </a:xfrm>
          <a:custGeom>
            <a:avLst/>
            <a:gdLst/>
            <a:ahLst/>
            <a:cxnLst/>
            <a:rect r="r" b="b" t="t" l="l"/>
            <a:pathLst>
              <a:path h="11539105" w="10688096">
                <a:moveTo>
                  <a:pt x="0" y="0"/>
                </a:moveTo>
                <a:lnTo>
                  <a:pt x="10688096" y="0"/>
                </a:lnTo>
                <a:lnTo>
                  <a:pt x="10688096" y="11539105"/>
                </a:lnTo>
                <a:lnTo>
                  <a:pt x="0" y="115391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402103">
            <a:off x="13577799" y="6771807"/>
            <a:ext cx="6459409" cy="7701233"/>
          </a:xfrm>
          <a:custGeom>
            <a:avLst/>
            <a:gdLst/>
            <a:ahLst/>
            <a:cxnLst/>
            <a:rect r="r" b="b" t="t" l="l"/>
            <a:pathLst>
              <a:path h="7701233" w="6459409">
                <a:moveTo>
                  <a:pt x="0" y="0"/>
                </a:moveTo>
                <a:lnTo>
                  <a:pt x="6459409" y="0"/>
                </a:lnTo>
                <a:lnTo>
                  <a:pt x="6459409" y="7701233"/>
                </a:lnTo>
                <a:lnTo>
                  <a:pt x="0" y="77012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01931" y="1650437"/>
            <a:ext cx="17284138" cy="2584544"/>
          </a:xfrm>
          <a:custGeom>
            <a:avLst/>
            <a:gdLst/>
            <a:ahLst/>
            <a:cxnLst/>
            <a:rect r="r" b="b" t="t" l="l"/>
            <a:pathLst>
              <a:path h="2584544" w="17284138">
                <a:moveTo>
                  <a:pt x="0" y="0"/>
                </a:moveTo>
                <a:lnTo>
                  <a:pt x="17284138" y="0"/>
                </a:lnTo>
                <a:lnTo>
                  <a:pt x="17284138" y="2584544"/>
                </a:lnTo>
                <a:lnTo>
                  <a:pt x="0" y="2584544"/>
                </a:lnTo>
                <a:lnTo>
                  <a:pt x="0" y="0"/>
                </a:lnTo>
                <a:close/>
              </a:path>
            </a:pathLst>
          </a:custGeom>
          <a:blipFill>
            <a:blip r:embed="rId6"/>
            <a:stretch>
              <a:fillRect l="0" t="0" r="0" b="0"/>
            </a:stretch>
          </a:blipFill>
        </p:spPr>
      </p:sp>
      <p:sp>
        <p:nvSpPr>
          <p:cNvPr name="Freeform 5" id="5"/>
          <p:cNvSpPr/>
          <p:nvPr/>
        </p:nvSpPr>
        <p:spPr>
          <a:xfrm flipH="false" flipV="false" rot="0">
            <a:off x="3919056" y="4606988"/>
            <a:ext cx="5224944" cy="5192158"/>
          </a:xfrm>
          <a:custGeom>
            <a:avLst/>
            <a:gdLst/>
            <a:ahLst/>
            <a:cxnLst/>
            <a:rect r="r" b="b" t="t" l="l"/>
            <a:pathLst>
              <a:path h="5192158" w="5224944">
                <a:moveTo>
                  <a:pt x="0" y="0"/>
                </a:moveTo>
                <a:lnTo>
                  <a:pt x="5224944" y="0"/>
                </a:lnTo>
                <a:lnTo>
                  <a:pt x="5224944" y="5192158"/>
                </a:lnTo>
                <a:lnTo>
                  <a:pt x="0" y="5192158"/>
                </a:lnTo>
                <a:lnTo>
                  <a:pt x="0" y="0"/>
                </a:lnTo>
                <a:close/>
              </a:path>
            </a:pathLst>
          </a:custGeom>
          <a:blipFill>
            <a:blip r:embed="rId7"/>
            <a:stretch>
              <a:fillRect l="0" t="-315" r="0" b="-315"/>
            </a:stretch>
          </a:blipFill>
        </p:spPr>
      </p:sp>
      <p:sp>
        <p:nvSpPr>
          <p:cNvPr name="Freeform 6" id="6"/>
          <p:cNvSpPr/>
          <p:nvPr/>
        </p:nvSpPr>
        <p:spPr>
          <a:xfrm flipH="false" flipV="false" rot="0">
            <a:off x="6186122" y="4234981"/>
            <a:ext cx="9681824" cy="5421821"/>
          </a:xfrm>
          <a:custGeom>
            <a:avLst/>
            <a:gdLst/>
            <a:ahLst/>
            <a:cxnLst/>
            <a:rect r="r" b="b" t="t" l="l"/>
            <a:pathLst>
              <a:path h="5421821" w="9681824">
                <a:moveTo>
                  <a:pt x="0" y="0"/>
                </a:moveTo>
                <a:lnTo>
                  <a:pt x="9681824" y="0"/>
                </a:lnTo>
                <a:lnTo>
                  <a:pt x="9681824" y="5421821"/>
                </a:lnTo>
                <a:lnTo>
                  <a:pt x="0" y="5421821"/>
                </a:lnTo>
                <a:lnTo>
                  <a:pt x="0" y="0"/>
                </a:lnTo>
                <a:close/>
              </a:path>
            </a:pathLst>
          </a:custGeom>
          <a:blipFill>
            <a:blip r:embed="rId8"/>
            <a:stretch>
              <a:fillRect l="0" t="0" r="0" b="0"/>
            </a:stretch>
          </a:blipFill>
        </p:spPr>
      </p:sp>
      <p:sp>
        <p:nvSpPr>
          <p:cNvPr name="TextBox 7" id="7"/>
          <p:cNvSpPr txBox="true"/>
          <p:nvPr/>
        </p:nvSpPr>
        <p:spPr>
          <a:xfrm rot="0">
            <a:off x="2734348" y="-152400"/>
            <a:ext cx="12819305" cy="1335395"/>
          </a:xfrm>
          <a:prstGeom prst="rect">
            <a:avLst/>
          </a:prstGeom>
        </p:spPr>
        <p:txBody>
          <a:bodyPr anchor="t" rtlCol="false" tIns="0" lIns="0" bIns="0" rIns="0">
            <a:spAutoFit/>
          </a:bodyPr>
          <a:lstStyle/>
          <a:p>
            <a:pPr algn="ctr">
              <a:lnSpc>
                <a:spcPts val="10920"/>
              </a:lnSpc>
            </a:pPr>
            <a:r>
              <a:rPr lang="en-US" sz="7800">
                <a:solidFill>
                  <a:srgbClr val="FFFFFF"/>
                </a:solidFill>
                <a:latin typeface="Canva Sans Bold"/>
              </a:rPr>
              <a:t>Required Libraries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DAF4h1fa1_U</dc:identifier>
  <dcterms:modified xsi:type="dcterms:W3CDTF">2011-08-01T06:04:30Z</dcterms:modified>
  <cp:revision>1</cp:revision>
  <dc:title>AI in sports can be used to identify patterns and trends with the help of data analysis. The information gathered from data sports coaches and officials to determine the whereabouts of every place on the scale of fitness and performance. This results in</dc:title>
</cp:coreProperties>
</file>