
<file path=[Content_Types].xml><?xml version="1.0" encoding="utf-8"?>
<Types xmlns="http://schemas.openxmlformats.org/package/2006/content-types">
  <Default ContentType="application/x-fontdata" Extension="fntdata"/>
  <Default ContentType="image/gif" Extension="gif"/>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Lst>
  <p:sldSz cx="18288000" cy="10287000"/>
  <p:notesSz cx="6858000" cy="9144000"/>
  <p:embeddedFontLst>
    <p:embeddedFont>
      <p:font typeface="Quattrocento Bold" charset="1" panose="02020802030000000404"/>
      <p:regular r:id="rId13"/>
    </p:embeddedFont>
    <p:embeddedFont>
      <p:font typeface="Times New Roman Bold" charset="1" panose="02030802070405020303"/>
      <p:regular r:id="rId14"/>
    </p:embeddedFont>
    <p:embeddedFont>
      <p:font typeface="Times New Roman" charset="1" panose="02030502070405020303"/>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gif"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3.png" Type="http://schemas.openxmlformats.org/officeDocument/2006/relationships/image"/><Relationship Id="rId5" Target="../media/image14.png" Type="http://schemas.openxmlformats.org/officeDocument/2006/relationships/image"/><Relationship Id="rId6" Target="../media/image15.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3.png" Type="http://schemas.openxmlformats.org/officeDocument/2006/relationships/image"/><Relationship Id="rId5" Target="../media/image14.png" Type="http://schemas.openxmlformats.org/officeDocument/2006/relationships/image"/><Relationship Id="rId6" Target="../media/image15.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3.png" Type="http://schemas.openxmlformats.org/officeDocument/2006/relationships/image"/><Relationship Id="rId5" Target="../media/image14.png" Type="http://schemas.openxmlformats.org/officeDocument/2006/relationships/image"/><Relationship Id="rId6" Target="../media/image15.svg" Type="http://schemas.openxmlformats.org/officeDocument/2006/relationships/image"/><Relationship Id="rId7" Target="../media/image1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pic>
        <p:nvPicPr>
          <p:cNvPr name="Picture 3" id="3"/>
          <p:cNvPicPr>
            <a:picLocks noChangeAspect="true"/>
          </p:cNvPicPr>
          <p:nvPr/>
        </p:nvPicPr>
        <p:blipFill>
          <a:blip r:embed="rId3"/>
          <a:srcRect l="0" t="0" r="0" b="0"/>
          <a:stretch>
            <a:fillRect/>
          </a:stretch>
        </p:blipFill>
        <p:spPr>
          <a:xfrm flipH="false" flipV="false" rot="0">
            <a:off x="-255985" y="-2180105"/>
            <a:ext cx="9400859" cy="5264481"/>
          </a:xfrm>
          <a:prstGeom prst="rect">
            <a:avLst/>
          </a:prstGeom>
        </p:spPr>
      </p:pic>
      <p:pic>
        <p:nvPicPr>
          <p:cNvPr name="Picture 4" id="4"/>
          <p:cNvPicPr>
            <a:picLocks noChangeAspect="true"/>
          </p:cNvPicPr>
          <p:nvPr/>
        </p:nvPicPr>
        <p:blipFill>
          <a:blip r:embed="rId3"/>
          <a:srcRect l="0" t="0" r="0" b="0"/>
          <a:stretch>
            <a:fillRect/>
          </a:stretch>
        </p:blipFill>
        <p:spPr>
          <a:xfrm flipH="false" flipV="false" rot="0">
            <a:off x="9144874" y="-2180105"/>
            <a:ext cx="9400859" cy="5264481"/>
          </a:xfrm>
          <a:prstGeom prst="rect">
            <a:avLst/>
          </a:prstGeom>
        </p:spPr>
      </p:pic>
      <p:sp>
        <p:nvSpPr>
          <p:cNvPr name="TextBox 5" id="5"/>
          <p:cNvSpPr txBox="true"/>
          <p:nvPr/>
        </p:nvSpPr>
        <p:spPr>
          <a:xfrm rot="0">
            <a:off x="4108146" y="676699"/>
            <a:ext cx="10073457" cy="3783796"/>
          </a:xfrm>
          <a:prstGeom prst="rect">
            <a:avLst/>
          </a:prstGeom>
        </p:spPr>
        <p:txBody>
          <a:bodyPr anchor="t" rtlCol="false" tIns="0" lIns="0" bIns="0" rIns="0">
            <a:spAutoFit/>
          </a:bodyPr>
          <a:lstStyle/>
          <a:p>
            <a:pPr algn="ctr">
              <a:lnSpc>
                <a:spcPts val="9793"/>
              </a:lnSpc>
            </a:pPr>
            <a:r>
              <a:rPr lang="en-US" b="true" sz="9696">
                <a:solidFill>
                  <a:srgbClr val="FFFFFF"/>
                </a:solidFill>
                <a:latin typeface="Quattrocento Bold"/>
                <a:ea typeface="Quattrocento Bold"/>
                <a:cs typeface="Quattrocento Bold"/>
                <a:sym typeface="Quattrocento Bold"/>
              </a:rPr>
              <a:t>TEAM</a:t>
            </a:r>
          </a:p>
          <a:p>
            <a:pPr algn="ctr">
              <a:lnSpc>
                <a:spcPts val="9793"/>
              </a:lnSpc>
            </a:pPr>
            <a:r>
              <a:rPr lang="en-US" b="true" sz="9696">
                <a:solidFill>
                  <a:srgbClr val="FFFFFF"/>
                </a:solidFill>
                <a:latin typeface="Quattrocento Bold"/>
                <a:ea typeface="Quattrocento Bold"/>
                <a:cs typeface="Quattrocento Bold"/>
                <a:sym typeface="Quattrocento Bold"/>
              </a:rPr>
              <a:t>CELESTIAL MASHUP</a:t>
            </a:r>
          </a:p>
        </p:txBody>
      </p:sp>
      <p:pic>
        <p:nvPicPr>
          <p:cNvPr name="Picture 6" id="6"/>
          <p:cNvPicPr>
            <a:picLocks noChangeAspect="true"/>
          </p:cNvPicPr>
          <p:nvPr/>
        </p:nvPicPr>
        <p:blipFill>
          <a:blip r:embed="rId3"/>
          <a:srcRect l="0" t="0" r="0" b="0"/>
          <a:stretch>
            <a:fillRect/>
          </a:stretch>
        </p:blipFill>
        <p:spPr>
          <a:xfrm flipH="false" flipV="false" rot="-10798857">
            <a:off x="9144000" y="7201062"/>
            <a:ext cx="9400859" cy="5264481"/>
          </a:xfrm>
          <a:prstGeom prst="rect">
            <a:avLst/>
          </a:prstGeom>
        </p:spPr>
      </p:pic>
      <p:pic>
        <p:nvPicPr>
          <p:cNvPr name="Picture 7" id="7"/>
          <p:cNvPicPr>
            <a:picLocks noChangeAspect="true"/>
          </p:cNvPicPr>
          <p:nvPr/>
        </p:nvPicPr>
        <p:blipFill>
          <a:blip r:embed="rId3"/>
          <a:srcRect l="0" t="0" r="0" b="0"/>
          <a:stretch>
            <a:fillRect/>
          </a:stretch>
        </p:blipFill>
        <p:spPr>
          <a:xfrm flipH="false" flipV="false" rot="-10798857">
            <a:off x="-256859" y="7197939"/>
            <a:ext cx="9400859" cy="5264481"/>
          </a:xfrm>
          <a:prstGeom prst="rect">
            <a:avLst/>
          </a:prstGeom>
        </p:spPr>
      </p:pic>
      <p:sp>
        <p:nvSpPr>
          <p:cNvPr name="TextBox 8" id="8"/>
          <p:cNvSpPr txBox="true"/>
          <p:nvPr/>
        </p:nvSpPr>
        <p:spPr>
          <a:xfrm rot="0">
            <a:off x="3638792" y="5817200"/>
            <a:ext cx="11008668" cy="3842510"/>
          </a:xfrm>
          <a:prstGeom prst="rect">
            <a:avLst/>
          </a:prstGeom>
        </p:spPr>
        <p:txBody>
          <a:bodyPr anchor="t" rtlCol="false" tIns="0" lIns="0" bIns="0" rIns="0">
            <a:spAutoFit/>
          </a:bodyPr>
          <a:lstStyle/>
          <a:p>
            <a:pPr algn="ctr">
              <a:lnSpc>
                <a:spcPts val="4948"/>
              </a:lnSpc>
              <a:spcBef>
                <a:spcPct val="0"/>
              </a:spcBef>
            </a:pPr>
            <a:r>
              <a:rPr lang="en-US" b="true" sz="4899">
                <a:solidFill>
                  <a:srgbClr val="FFFFFF"/>
                </a:solidFill>
                <a:latin typeface="Times New Roman Bold"/>
                <a:ea typeface="Times New Roman Bold"/>
                <a:cs typeface="Times New Roman Bold"/>
                <a:sym typeface="Times New Roman Bold"/>
              </a:rPr>
              <a:t>RAHUL V (ENG22AM0189)</a:t>
            </a:r>
          </a:p>
          <a:p>
            <a:pPr algn="ctr">
              <a:lnSpc>
                <a:spcPts val="4948"/>
              </a:lnSpc>
              <a:spcBef>
                <a:spcPct val="0"/>
              </a:spcBef>
            </a:pPr>
            <a:r>
              <a:rPr lang="en-US" b="true" sz="4899">
                <a:solidFill>
                  <a:srgbClr val="FFFFFF"/>
                </a:solidFill>
                <a:latin typeface="Times New Roman Bold"/>
                <a:ea typeface="Times New Roman Bold"/>
                <a:cs typeface="Times New Roman Bold"/>
                <a:sym typeface="Times New Roman Bold"/>
              </a:rPr>
              <a:t>KASALA BHAVANA (ENG22AMO153)</a:t>
            </a:r>
          </a:p>
          <a:p>
            <a:pPr algn="ctr">
              <a:lnSpc>
                <a:spcPts val="4948"/>
              </a:lnSpc>
              <a:spcBef>
                <a:spcPct val="0"/>
              </a:spcBef>
            </a:pPr>
            <a:r>
              <a:rPr lang="en-US" b="true" sz="4899">
                <a:solidFill>
                  <a:srgbClr val="FFFFFF"/>
                </a:solidFill>
                <a:latin typeface="Times New Roman Bold"/>
                <a:ea typeface="Times New Roman Bold"/>
                <a:cs typeface="Times New Roman Bold"/>
                <a:sym typeface="Times New Roman Bold"/>
              </a:rPr>
              <a:t>POOJITHA R (ENG22AM0160)</a:t>
            </a:r>
          </a:p>
          <a:p>
            <a:pPr algn="ctr">
              <a:lnSpc>
                <a:spcPts val="4948"/>
              </a:lnSpc>
              <a:spcBef>
                <a:spcPct val="0"/>
              </a:spcBef>
            </a:pPr>
            <a:r>
              <a:rPr lang="en-US" b="true" sz="4899">
                <a:solidFill>
                  <a:srgbClr val="FFFFFF"/>
                </a:solidFill>
                <a:latin typeface="Times New Roman Bold"/>
                <a:ea typeface="Times New Roman Bold"/>
                <a:cs typeface="Times New Roman Bold"/>
                <a:sym typeface="Times New Roman Bold"/>
              </a:rPr>
              <a:t>S RAKSHITHA (ENG22CS0423)</a:t>
            </a:r>
          </a:p>
          <a:p>
            <a:pPr algn="ctr">
              <a:lnSpc>
                <a:spcPts val="4948"/>
              </a:lnSpc>
              <a:spcBef>
                <a:spcPct val="0"/>
              </a:spcBef>
            </a:pPr>
            <a:r>
              <a:rPr lang="en-US" b="true" sz="4899">
                <a:solidFill>
                  <a:srgbClr val="FFFFFF"/>
                </a:solidFill>
                <a:latin typeface="Times New Roman Bold"/>
                <a:ea typeface="Times New Roman Bold"/>
                <a:cs typeface="Times New Roman Bold"/>
                <a:sym typeface="Times New Roman Bold"/>
              </a:rPr>
              <a:t>RAKSHITHA JK (ENG22AM0190)</a:t>
            </a:r>
          </a:p>
          <a:p>
            <a:pPr algn="ctr">
              <a:lnSpc>
                <a:spcPts val="4948"/>
              </a:lnSpc>
              <a:spcBef>
                <a:spcPct val="0"/>
              </a:spcBef>
            </a:pPr>
            <a:r>
              <a:rPr lang="en-US" b="true" sz="4899">
                <a:solidFill>
                  <a:srgbClr val="FFFFFF"/>
                </a:solidFill>
                <a:latin typeface="Times New Roman Bold"/>
                <a:ea typeface="Times New Roman Bold"/>
                <a:cs typeface="Times New Roman Bold"/>
                <a:sym typeface="Times New Roman Bold"/>
              </a:rPr>
              <a:t>POOJYANTH M (ENG23AM3003</a:t>
            </a:r>
          </a:p>
        </p:txBody>
      </p:sp>
      <p:sp>
        <p:nvSpPr>
          <p:cNvPr name="TextBox 9" id="9"/>
          <p:cNvSpPr txBox="true"/>
          <p:nvPr/>
        </p:nvSpPr>
        <p:spPr>
          <a:xfrm rot="0">
            <a:off x="6452964" y="4765295"/>
            <a:ext cx="5382071" cy="746885"/>
          </a:xfrm>
          <a:prstGeom prst="rect">
            <a:avLst/>
          </a:prstGeom>
        </p:spPr>
        <p:txBody>
          <a:bodyPr anchor="t" rtlCol="false" tIns="0" lIns="0" bIns="0" rIns="0">
            <a:spAutoFit/>
          </a:bodyPr>
          <a:lstStyle/>
          <a:p>
            <a:pPr algn="ctr">
              <a:lnSpc>
                <a:spcPts val="4948"/>
              </a:lnSpc>
              <a:spcBef>
                <a:spcPct val="0"/>
              </a:spcBef>
            </a:pPr>
            <a:r>
              <a:rPr lang="en-US" sz="4899" u="sng">
                <a:solidFill>
                  <a:srgbClr val="FFFFFF"/>
                </a:solidFill>
                <a:latin typeface="Times New Roman"/>
                <a:ea typeface="Times New Roman"/>
                <a:cs typeface="Times New Roman"/>
                <a:sym typeface="Times New Roman"/>
              </a:rPr>
              <a:t>TEAM MEMBERS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A0A26">
                <a:alpha val="100000"/>
              </a:srgbClr>
            </a:gs>
            <a:gs pos="100000">
              <a:srgbClr val="10061A">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true" flipV="true" rot="5400000">
            <a:off x="-1034003" y="6324081"/>
            <a:ext cx="4665492" cy="4114800"/>
          </a:xfrm>
          <a:custGeom>
            <a:avLst/>
            <a:gdLst/>
            <a:ahLst/>
            <a:cxnLst/>
            <a:rect r="r" b="b" t="t" l="l"/>
            <a:pathLst>
              <a:path h="4114800" w="4665492">
                <a:moveTo>
                  <a:pt x="4665493" y="4114800"/>
                </a:moveTo>
                <a:lnTo>
                  <a:pt x="0" y="4114800"/>
                </a:lnTo>
                <a:lnTo>
                  <a:pt x="0" y="0"/>
                </a:lnTo>
                <a:lnTo>
                  <a:pt x="4665493" y="0"/>
                </a:lnTo>
                <a:lnTo>
                  <a:pt x="4665493"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23272">
            <a:off x="-119252" y="7029795"/>
            <a:ext cx="2820390" cy="4114800"/>
          </a:xfrm>
          <a:custGeom>
            <a:avLst/>
            <a:gdLst/>
            <a:ahLst/>
            <a:cxnLst/>
            <a:rect r="r" b="b" t="t" l="l"/>
            <a:pathLst>
              <a:path h="4114800" w="2820390">
                <a:moveTo>
                  <a:pt x="0" y="0"/>
                </a:moveTo>
                <a:lnTo>
                  <a:pt x="2820389" y="0"/>
                </a:lnTo>
                <a:lnTo>
                  <a:pt x="2820389"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408741" y="-404642"/>
            <a:ext cx="3701118" cy="2866684"/>
          </a:xfrm>
          <a:custGeom>
            <a:avLst/>
            <a:gdLst/>
            <a:ahLst/>
            <a:cxnLst/>
            <a:rect r="r" b="b" t="t" l="l"/>
            <a:pathLst>
              <a:path h="2866684" w="3701118">
                <a:moveTo>
                  <a:pt x="0" y="0"/>
                </a:moveTo>
                <a:lnTo>
                  <a:pt x="3701118" y="0"/>
                </a:lnTo>
                <a:lnTo>
                  <a:pt x="3701118" y="2866684"/>
                </a:lnTo>
                <a:lnTo>
                  <a:pt x="0" y="286668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6308830" y="4923603"/>
            <a:ext cx="3773758" cy="3938457"/>
          </a:xfrm>
          <a:custGeom>
            <a:avLst/>
            <a:gdLst/>
            <a:ahLst/>
            <a:cxnLst/>
            <a:rect r="r" b="b" t="t" l="l"/>
            <a:pathLst>
              <a:path h="3938457" w="3773758">
                <a:moveTo>
                  <a:pt x="0" y="0"/>
                </a:moveTo>
                <a:lnTo>
                  <a:pt x="3773758" y="0"/>
                </a:lnTo>
                <a:lnTo>
                  <a:pt x="3773758" y="3938457"/>
                </a:lnTo>
                <a:lnTo>
                  <a:pt x="0" y="393845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true" rot="0">
            <a:off x="-432941" y="-695184"/>
            <a:ext cx="3447768" cy="3447768"/>
          </a:xfrm>
          <a:custGeom>
            <a:avLst/>
            <a:gdLst/>
            <a:ahLst/>
            <a:cxnLst/>
            <a:rect r="r" b="b" t="t" l="l"/>
            <a:pathLst>
              <a:path h="3447768" w="3447768">
                <a:moveTo>
                  <a:pt x="0" y="3447768"/>
                </a:moveTo>
                <a:lnTo>
                  <a:pt x="3447768" y="3447768"/>
                </a:lnTo>
                <a:lnTo>
                  <a:pt x="3447768" y="0"/>
                </a:lnTo>
                <a:lnTo>
                  <a:pt x="0" y="0"/>
                </a:lnTo>
                <a:lnTo>
                  <a:pt x="0" y="3447768"/>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7" id="7"/>
          <p:cNvSpPr txBox="true"/>
          <p:nvPr/>
        </p:nvSpPr>
        <p:spPr>
          <a:xfrm rot="0">
            <a:off x="4972794" y="730616"/>
            <a:ext cx="8342412" cy="1188200"/>
          </a:xfrm>
          <a:prstGeom prst="rect">
            <a:avLst/>
          </a:prstGeom>
        </p:spPr>
        <p:txBody>
          <a:bodyPr anchor="t" rtlCol="false" tIns="0" lIns="0" bIns="0" rIns="0">
            <a:spAutoFit/>
          </a:bodyPr>
          <a:lstStyle/>
          <a:p>
            <a:pPr algn="ctr">
              <a:lnSpc>
                <a:spcPts val="7872"/>
              </a:lnSpc>
              <a:spcBef>
                <a:spcPct val="0"/>
              </a:spcBef>
            </a:pPr>
            <a:r>
              <a:rPr lang="en-US" sz="7794">
                <a:solidFill>
                  <a:srgbClr val="FFFFFF"/>
                </a:solidFill>
                <a:latin typeface="Times New Roman"/>
                <a:ea typeface="Times New Roman"/>
                <a:cs typeface="Times New Roman"/>
                <a:sym typeface="Times New Roman"/>
              </a:rPr>
              <a:t>INTRODUCTION</a:t>
            </a:r>
          </a:p>
        </p:txBody>
      </p:sp>
      <p:sp>
        <p:nvSpPr>
          <p:cNvPr name="TextBox 8" id="8"/>
          <p:cNvSpPr txBox="true"/>
          <p:nvPr/>
        </p:nvSpPr>
        <p:spPr>
          <a:xfrm rot="0">
            <a:off x="1298743" y="2827595"/>
            <a:ext cx="15960557" cy="4561331"/>
          </a:xfrm>
          <a:prstGeom prst="rect">
            <a:avLst/>
          </a:prstGeom>
        </p:spPr>
        <p:txBody>
          <a:bodyPr anchor="t" rtlCol="false" tIns="0" lIns="0" bIns="0" rIns="0">
            <a:spAutoFit/>
          </a:bodyPr>
          <a:lstStyle/>
          <a:p>
            <a:pPr algn="just">
              <a:lnSpc>
                <a:spcPts val="3938"/>
              </a:lnSpc>
              <a:spcBef>
                <a:spcPct val="0"/>
              </a:spcBef>
            </a:pPr>
            <a:r>
              <a:rPr lang="en-US" sz="3899">
                <a:solidFill>
                  <a:srgbClr val="FFFFFF"/>
                </a:solidFill>
                <a:latin typeface="Times New Roman"/>
                <a:ea typeface="Times New Roman"/>
                <a:cs typeface="Times New Roman"/>
                <a:sym typeface="Times New Roman"/>
              </a:rPr>
              <a:t>Landsat missions, operated by NASA and the USGS, have revolutionized Earth observation by providing the longest continuous dataset of remotely sensed measurements of the planet's land surface. For over four decades, Landsat satellites have collected vital information, enabling researchers, scientists, and governments to monitor changes in landscapes, urbanization, agriculture, and natural disasters. This wealth of satellite data, particularly the Surface Reflectance (SR) product, measures the amount of light reflected from the Earth's surface, offering crucial insights into various environmental and climatic conditions.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A0A26">
                <a:alpha val="100000"/>
              </a:srgbClr>
            </a:gs>
            <a:gs pos="100000">
              <a:srgbClr val="10061A">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true" flipV="true" rot="5400000">
            <a:off x="-1034003" y="6324081"/>
            <a:ext cx="4665492" cy="4114800"/>
          </a:xfrm>
          <a:custGeom>
            <a:avLst/>
            <a:gdLst/>
            <a:ahLst/>
            <a:cxnLst/>
            <a:rect r="r" b="b" t="t" l="l"/>
            <a:pathLst>
              <a:path h="4114800" w="4665492">
                <a:moveTo>
                  <a:pt x="4665493" y="4114800"/>
                </a:moveTo>
                <a:lnTo>
                  <a:pt x="0" y="4114800"/>
                </a:lnTo>
                <a:lnTo>
                  <a:pt x="0" y="0"/>
                </a:lnTo>
                <a:lnTo>
                  <a:pt x="4665493" y="0"/>
                </a:lnTo>
                <a:lnTo>
                  <a:pt x="4665493"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23272">
            <a:off x="-119252" y="7029795"/>
            <a:ext cx="2820390" cy="4114800"/>
          </a:xfrm>
          <a:custGeom>
            <a:avLst/>
            <a:gdLst/>
            <a:ahLst/>
            <a:cxnLst/>
            <a:rect r="r" b="b" t="t" l="l"/>
            <a:pathLst>
              <a:path h="4114800" w="2820390">
                <a:moveTo>
                  <a:pt x="0" y="0"/>
                </a:moveTo>
                <a:lnTo>
                  <a:pt x="2820389" y="0"/>
                </a:lnTo>
                <a:lnTo>
                  <a:pt x="2820389"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408741" y="-404642"/>
            <a:ext cx="3701118" cy="2866684"/>
          </a:xfrm>
          <a:custGeom>
            <a:avLst/>
            <a:gdLst/>
            <a:ahLst/>
            <a:cxnLst/>
            <a:rect r="r" b="b" t="t" l="l"/>
            <a:pathLst>
              <a:path h="2866684" w="3701118">
                <a:moveTo>
                  <a:pt x="0" y="0"/>
                </a:moveTo>
                <a:lnTo>
                  <a:pt x="3701118" y="0"/>
                </a:lnTo>
                <a:lnTo>
                  <a:pt x="3701118" y="2866684"/>
                </a:lnTo>
                <a:lnTo>
                  <a:pt x="0" y="286668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6308830" y="4923603"/>
            <a:ext cx="3773758" cy="3938457"/>
          </a:xfrm>
          <a:custGeom>
            <a:avLst/>
            <a:gdLst/>
            <a:ahLst/>
            <a:cxnLst/>
            <a:rect r="r" b="b" t="t" l="l"/>
            <a:pathLst>
              <a:path h="3938457" w="3773758">
                <a:moveTo>
                  <a:pt x="0" y="0"/>
                </a:moveTo>
                <a:lnTo>
                  <a:pt x="3773758" y="0"/>
                </a:lnTo>
                <a:lnTo>
                  <a:pt x="3773758" y="3938457"/>
                </a:lnTo>
                <a:lnTo>
                  <a:pt x="0" y="393845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true" rot="0">
            <a:off x="-432941" y="-695184"/>
            <a:ext cx="3447768" cy="3447768"/>
          </a:xfrm>
          <a:custGeom>
            <a:avLst/>
            <a:gdLst/>
            <a:ahLst/>
            <a:cxnLst/>
            <a:rect r="r" b="b" t="t" l="l"/>
            <a:pathLst>
              <a:path h="3447768" w="3447768">
                <a:moveTo>
                  <a:pt x="0" y="3447768"/>
                </a:moveTo>
                <a:lnTo>
                  <a:pt x="3447768" y="3447768"/>
                </a:lnTo>
                <a:lnTo>
                  <a:pt x="3447768" y="0"/>
                </a:lnTo>
                <a:lnTo>
                  <a:pt x="0" y="0"/>
                </a:lnTo>
                <a:lnTo>
                  <a:pt x="0" y="3447768"/>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7" id="7"/>
          <p:cNvSpPr txBox="true"/>
          <p:nvPr/>
        </p:nvSpPr>
        <p:spPr>
          <a:xfrm rot="0">
            <a:off x="4331680" y="802044"/>
            <a:ext cx="9624641" cy="927353"/>
          </a:xfrm>
          <a:prstGeom prst="rect">
            <a:avLst/>
          </a:prstGeom>
        </p:spPr>
        <p:txBody>
          <a:bodyPr anchor="t" rtlCol="false" tIns="0" lIns="0" bIns="0" rIns="0">
            <a:spAutoFit/>
          </a:bodyPr>
          <a:lstStyle/>
          <a:p>
            <a:pPr algn="ctr">
              <a:lnSpc>
                <a:spcPts val="3332"/>
              </a:lnSpc>
              <a:spcBef>
                <a:spcPct val="0"/>
              </a:spcBef>
            </a:pPr>
            <a:r>
              <a:rPr lang="en-US" b="true" sz="3299" u="sng">
                <a:solidFill>
                  <a:srgbClr val="FFFFFF"/>
                </a:solidFill>
                <a:latin typeface="Times New Roman Bold"/>
                <a:ea typeface="Times New Roman Bold"/>
                <a:cs typeface="Times New Roman Bold"/>
                <a:sym typeface="Times New Roman Bold"/>
              </a:rPr>
              <a:t>LANDSAT REFLECTANCE DATA: ON THE FLY AND AT YOUR FINGERTIPS</a:t>
            </a:r>
          </a:p>
        </p:txBody>
      </p:sp>
      <p:sp>
        <p:nvSpPr>
          <p:cNvPr name="TextBox 8" id="8"/>
          <p:cNvSpPr txBox="true"/>
          <p:nvPr/>
        </p:nvSpPr>
        <p:spPr>
          <a:xfrm rot="0">
            <a:off x="950714" y="3222115"/>
            <a:ext cx="5275064" cy="541654"/>
          </a:xfrm>
          <a:prstGeom prst="rect">
            <a:avLst/>
          </a:prstGeom>
        </p:spPr>
        <p:txBody>
          <a:bodyPr anchor="t" rtlCol="false" tIns="0" lIns="0" bIns="0" rIns="0">
            <a:spAutoFit/>
          </a:bodyPr>
          <a:lstStyle/>
          <a:p>
            <a:pPr algn="ctr">
              <a:lnSpc>
                <a:spcPts val="3534"/>
              </a:lnSpc>
              <a:spcBef>
                <a:spcPct val="0"/>
              </a:spcBef>
            </a:pPr>
            <a:r>
              <a:rPr lang="en-US" b="true" sz="3499" u="sng">
                <a:solidFill>
                  <a:srgbClr val="FFFFFF"/>
                </a:solidFill>
                <a:latin typeface="Times New Roman Bold"/>
                <a:ea typeface="Times New Roman Bold"/>
                <a:cs typeface="Times New Roman Bold"/>
                <a:sym typeface="Times New Roman Bold"/>
              </a:rPr>
              <a:t>PROBLEM STATEMENT</a:t>
            </a:r>
          </a:p>
        </p:txBody>
      </p:sp>
      <p:sp>
        <p:nvSpPr>
          <p:cNvPr name="TextBox 9" id="9"/>
          <p:cNvSpPr txBox="true"/>
          <p:nvPr/>
        </p:nvSpPr>
        <p:spPr>
          <a:xfrm rot="0">
            <a:off x="1028700" y="4233300"/>
            <a:ext cx="15280130" cy="2959905"/>
          </a:xfrm>
          <a:prstGeom prst="rect">
            <a:avLst/>
          </a:prstGeom>
        </p:spPr>
        <p:txBody>
          <a:bodyPr anchor="t" rtlCol="false" tIns="0" lIns="0" bIns="0" rIns="0">
            <a:spAutoFit/>
          </a:bodyPr>
          <a:lstStyle/>
          <a:p>
            <a:pPr algn="l">
              <a:lnSpc>
                <a:spcPts val="3759"/>
              </a:lnSpc>
              <a:spcBef>
                <a:spcPct val="0"/>
              </a:spcBef>
            </a:pPr>
            <a:r>
              <a:rPr lang="en-US" b="true" sz="3721">
                <a:solidFill>
                  <a:srgbClr val="FFFFFF"/>
                </a:solidFill>
                <a:latin typeface="Times New Roman Bold"/>
                <a:ea typeface="Times New Roman Bold"/>
                <a:cs typeface="Times New Roman Bold"/>
                <a:sym typeface="Times New Roman Bold"/>
              </a:rPr>
              <a:t>Landsat missions provide the longest continuous dataset of Earth's land surface, but comparing ground-based spectral measurements with Landsat Surface Reflectance (SR) data is a complex and labor-intensive process. Users need to determine when the satellite will pass over specific areas and manually access the corresponding data. Currently, no integrated tool exists to facilitate this process efficiently.</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A0A26">
                <a:alpha val="100000"/>
              </a:srgbClr>
            </a:gs>
            <a:gs pos="100000">
              <a:srgbClr val="10061A">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true" flipV="true" rot="5400000">
            <a:off x="-1034003" y="6324081"/>
            <a:ext cx="4665492" cy="4114800"/>
          </a:xfrm>
          <a:custGeom>
            <a:avLst/>
            <a:gdLst/>
            <a:ahLst/>
            <a:cxnLst/>
            <a:rect r="r" b="b" t="t" l="l"/>
            <a:pathLst>
              <a:path h="4114800" w="4665492">
                <a:moveTo>
                  <a:pt x="4665493" y="4114800"/>
                </a:moveTo>
                <a:lnTo>
                  <a:pt x="0" y="4114800"/>
                </a:lnTo>
                <a:lnTo>
                  <a:pt x="0" y="0"/>
                </a:lnTo>
                <a:lnTo>
                  <a:pt x="4665493" y="0"/>
                </a:lnTo>
                <a:lnTo>
                  <a:pt x="4665493"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23272">
            <a:off x="-119252" y="7029795"/>
            <a:ext cx="2820390" cy="4114800"/>
          </a:xfrm>
          <a:custGeom>
            <a:avLst/>
            <a:gdLst/>
            <a:ahLst/>
            <a:cxnLst/>
            <a:rect r="r" b="b" t="t" l="l"/>
            <a:pathLst>
              <a:path h="4114800" w="2820390">
                <a:moveTo>
                  <a:pt x="0" y="0"/>
                </a:moveTo>
                <a:lnTo>
                  <a:pt x="2820389" y="0"/>
                </a:lnTo>
                <a:lnTo>
                  <a:pt x="2820389"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408741" y="-404642"/>
            <a:ext cx="3701118" cy="2866684"/>
          </a:xfrm>
          <a:custGeom>
            <a:avLst/>
            <a:gdLst/>
            <a:ahLst/>
            <a:cxnLst/>
            <a:rect r="r" b="b" t="t" l="l"/>
            <a:pathLst>
              <a:path h="2866684" w="3701118">
                <a:moveTo>
                  <a:pt x="0" y="0"/>
                </a:moveTo>
                <a:lnTo>
                  <a:pt x="3701118" y="0"/>
                </a:lnTo>
                <a:lnTo>
                  <a:pt x="3701118" y="2866684"/>
                </a:lnTo>
                <a:lnTo>
                  <a:pt x="0" y="286668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6308830" y="4923603"/>
            <a:ext cx="3773758" cy="3938457"/>
          </a:xfrm>
          <a:custGeom>
            <a:avLst/>
            <a:gdLst/>
            <a:ahLst/>
            <a:cxnLst/>
            <a:rect r="r" b="b" t="t" l="l"/>
            <a:pathLst>
              <a:path h="3938457" w="3773758">
                <a:moveTo>
                  <a:pt x="0" y="0"/>
                </a:moveTo>
                <a:lnTo>
                  <a:pt x="3773758" y="0"/>
                </a:lnTo>
                <a:lnTo>
                  <a:pt x="3773758" y="3938457"/>
                </a:lnTo>
                <a:lnTo>
                  <a:pt x="0" y="393845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true" rot="0">
            <a:off x="-432941" y="-695184"/>
            <a:ext cx="3447768" cy="3447768"/>
          </a:xfrm>
          <a:custGeom>
            <a:avLst/>
            <a:gdLst/>
            <a:ahLst/>
            <a:cxnLst/>
            <a:rect r="r" b="b" t="t" l="l"/>
            <a:pathLst>
              <a:path h="3447768" w="3447768">
                <a:moveTo>
                  <a:pt x="0" y="3447768"/>
                </a:moveTo>
                <a:lnTo>
                  <a:pt x="3447768" y="3447768"/>
                </a:lnTo>
                <a:lnTo>
                  <a:pt x="3447768" y="0"/>
                </a:lnTo>
                <a:lnTo>
                  <a:pt x="0" y="0"/>
                </a:lnTo>
                <a:lnTo>
                  <a:pt x="0" y="3447768"/>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7" id="7"/>
          <p:cNvSpPr txBox="true"/>
          <p:nvPr/>
        </p:nvSpPr>
        <p:spPr>
          <a:xfrm rot="0">
            <a:off x="4331680" y="802044"/>
            <a:ext cx="9624641" cy="927353"/>
          </a:xfrm>
          <a:prstGeom prst="rect">
            <a:avLst/>
          </a:prstGeom>
        </p:spPr>
        <p:txBody>
          <a:bodyPr anchor="t" rtlCol="false" tIns="0" lIns="0" bIns="0" rIns="0">
            <a:spAutoFit/>
          </a:bodyPr>
          <a:lstStyle/>
          <a:p>
            <a:pPr algn="ctr">
              <a:lnSpc>
                <a:spcPts val="3332"/>
              </a:lnSpc>
              <a:spcBef>
                <a:spcPct val="0"/>
              </a:spcBef>
            </a:pPr>
            <a:r>
              <a:rPr lang="en-US" b="true" sz="3299" u="sng">
                <a:solidFill>
                  <a:srgbClr val="FFFFFF"/>
                </a:solidFill>
                <a:latin typeface="Times New Roman Bold"/>
                <a:ea typeface="Times New Roman Bold"/>
                <a:cs typeface="Times New Roman Bold"/>
                <a:sym typeface="Times New Roman Bold"/>
              </a:rPr>
              <a:t>LANDSAT REFLECTANCE DATA: ON THE FLY AND AT YOUR FINGERTIPS</a:t>
            </a:r>
          </a:p>
        </p:txBody>
      </p:sp>
      <p:sp>
        <p:nvSpPr>
          <p:cNvPr name="TextBox 8" id="8"/>
          <p:cNvSpPr txBox="true"/>
          <p:nvPr/>
        </p:nvSpPr>
        <p:spPr>
          <a:xfrm rot="0">
            <a:off x="1298743" y="2895969"/>
            <a:ext cx="4700575" cy="734948"/>
          </a:xfrm>
          <a:prstGeom prst="rect">
            <a:avLst/>
          </a:prstGeom>
        </p:spPr>
        <p:txBody>
          <a:bodyPr anchor="t" rtlCol="false" tIns="0" lIns="0" bIns="0" rIns="0">
            <a:spAutoFit/>
          </a:bodyPr>
          <a:lstStyle/>
          <a:p>
            <a:pPr algn="ctr">
              <a:lnSpc>
                <a:spcPts val="4847"/>
              </a:lnSpc>
              <a:spcBef>
                <a:spcPct val="0"/>
              </a:spcBef>
            </a:pPr>
            <a:r>
              <a:rPr lang="en-US" b="true" sz="4799" u="sng">
                <a:solidFill>
                  <a:srgbClr val="FFFFFF"/>
                </a:solidFill>
                <a:latin typeface="Times New Roman Bold"/>
                <a:ea typeface="Times New Roman Bold"/>
                <a:cs typeface="Times New Roman Bold"/>
                <a:sym typeface="Times New Roman Bold"/>
              </a:rPr>
              <a:t>SOLUTION</a:t>
            </a:r>
          </a:p>
        </p:txBody>
      </p:sp>
      <p:sp>
        <p:nvSpPr>
          <p:cNvPr name="TextBox 9" id="9"/>
          <p:cNvSpPr txBox="true"/>
          <p:nvPr/>
        </p:nvSpPr>
        <p:spPr>
          <a:xfrm rot="0">
            <a:off x="1848972" y="4069067"/>
            <a:ext cx="15217323" cy="3022853"/>
          </a:xfrm>
          <a:prstGeom prst="rect">
            <a:avLst/>
          </a:prstGeom>
        </p:spPr>
        <p:txBody>
          <a:bodyPr anchor="t" rtlCol="false" tIns="0" lIns="0" bIns="0" rIns="0">
            <a:spAutoFit/>
          </a:bodyPr>
          <a:lstStyle/>
          <a:p>
            <a:pPr algn="l">
              <a:lnSpc>
                <a:spcPts val="3332"/>
              </a:lnSpc>
              <a:spcBef>
                <a:spcPct val="0"/>
              </a:spcBef>
            </a:pPr>
            <a:r>
              <a:rPr lang="en-US" b="true" sz="3299">
                <a:solidFill>
                  <a:srgbClr val="FFFFFF"/>
                </a:solidFill>
                <a:latin typeface="Times New Roman Bold"/>
                <a:ea typeface="Times New Roman Bold"/>
                <a:cs typeface="Times New Roman Bold"/>
                <a:sym typeface="Times New Roman Bold"/>
              </a:rPr>
              <a:t>To </a:t>
            </a:r>
            <a:r>
              <a:rPr lang="en-US" b="true" sz="3299">
                <a:solidFill>
                  <a:srgbClr val="FFFFFF"/>
                </a:solidFill>
                <a:latin typeface="Times New Roman Bold"/>
                <a:ea typeface="Times New Roman Bold"/>
                <a:cs typeface="Times New Roman Bold"/>
                <a:sym typeface="Times New Roman Bold"/>
              </a:rPr>
              <a:t>Develop a web-based application that allows users to define a target location, receive notifications of upcoming Landsat passes, and access the corresponding Surface Reflectance (SR) data. This solution will streamline the process, enabling easy comparison between ground-based measurements and Landsat data. By automating these steps, the application will foster scientific exploration, experiential learning, and interdisciplinary thinking, empowering users to engage with satellite data more effectively.</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A0A26">
                <a:alpha val="100000"/>
              </a:srgbClr>
            </a:gs>
            <a:gs pos="100000">
              <a:srgbClr val="10061A">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5400000">
            <a:off x="14239082" y="-28122"/>
            <a:ext cx="4665492" cy="4114800"/>
          </a:xfrm>
          <a:custGeom>
            <a:avLst/>
            <a:gdLst/>
            <a:ahLst/>
            <a:cxnLst/>
            <a:rect r="r" b="b" t="t" l="l"/>
            <a:pathLst>
              <a:path h="4114800" w="4665492">
                <a:moveTo>
                  <a:pt x="0" y="0"/>
                </a:moveTo>
                <a:lnTo>
                  <a:pt x="4665492" y="0"/>
                </a:lnTo>
                <a:lnTo>
                  <a:pt x="4665492"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9827390">
            <a:off x="394077" y="-770114"/>
            <a:ext cx="2907157" cy="3032236"/>
          </a:xfrm>
          <a:custGeom>
            <a:avLst/>
            <a:gdLst/>
            <a:ahLst/>
            <a:cxnLst/>
            <a:rect r="r" b="b" t="t" l="l"/>
            <a:pathLst>
              <a:path h="3032236" w="2907157">
                <a:moveTo>
                  <a:pt x="0" y="0"/>
                </a:moveTo>
                <a:lnTo>
                  <a:pt x="2907157" y="0"/>
                </a:lnTo>
                <a:lnTo>
                  <a:pt x="2907157" y="3032237"/>
                </a:lnTo>
                <a:lnTo>
                  <a:pt x="0" y="3032237"/>
                </a:lnTo>
                <a:lnTo>
                  <a:pt x="0" y="0"/>
                </a:lnTo>
                <a:close/>
              </a:path>
            </a:pathLst>
          </a:custGeom>
          <a:blipFill>
            <a:blip r:embed="rId4"/>
            <a:stretch>
              <a:fillRect l="0" t="0" r="0" b="0"/>
            </a:stretch>
          </a:blipFill>
        </p:spPr>
      </p:sp>
      <p:sp>
        <p:nvSpPr>
          <p:cNvPr name="Freeform 4" id="4"/>
          <p:cNvSpPr/>
          <p:nvPr/>
        </p:nvSpPr>
        <p:spPr>
          <a:xfrm flipH="false" flipV="false" rot="-1337395">
            <a:off x="15660505" y="-472177"/>
            <a:ext cx="2876227" cy="3001755"/>
          </a:xfrm>
          <a:custGeom>
            <a:avLst/>
            <a:gdLst/>
            <a:ahLst/>
            <a:cxnLst/>
            <a:rect r="r" b="b" t="t" l="l"/>
            <a:pathLst>
              <a:path h="3001755" w="2876227">
                <a:moveTo>
                  <a:pt x="0" y="0"/>
                </a:moveTo>
                <a:lnTo>
                  <a:pt x="2876227" y="0"/>
                </a:lnTo>
                <a:lnTo>
                  <a:pt x="2876227" y="3001754"/>
                </a:lnTo>
                <a:lnTo>
                  <a:pt x="0" y="300175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872004" y="2598106"/>
            <a:ext cx="17026505" cy="7286344"/>
          </a:xfrm>
          <a:prstGeom prst="rect">
            <a:avLst/>
          </a:prstGeom>
        </p:spPr>
        <p:txBody>
          <a:bodyPr anchor="t" rtlCol="false" tIns="0" lIns="0" bIns="0" rIns="0">
            <a:spAutoFit/>
          </a:bodyPr>
          <a:lstStyle/>
          <a:p>
            <a:pPr algn="l" marL="679279" indent="-339639" lvl="1">
              <a:lnSpc>
                <a:spcPts val="3177"/>
              </a:lnSpc>
              <a:buFont typeface="Arial"/>
              <a:buChar char="•"/>
            </a:pPr>
            <a:r>
              <a:rPr lang="en-US" b="true" sz="3146">
                <a:solidFill>
                  <a:srgbClr val="FFFFFF"/>
                </a:solidFill>
                <a:latin typeface="Times New Roman Bold"/>
                <a:ea typeface="Times New Roman Bold"/>
                <a:cs typeface="Times New Roman Bold"/>
                <a:sym typeface="Times New Roman Bold"/>
              </a:rPr>
              <a:t>Target Location Definition: Users can specify the location by name, latitude/longitude, or select on a map.</a:t>
            </a:r>
          </a:p>
          <a:p>
            <a:pPr algn="l" marL="679279" indent="-339639" lvl="1">
              <a:lnSpc>
                <a:spcPts val="3177"/>
              </a:lnSpc>
              <a:buFont typeface="Arial"/>
              <a:buChar char="•"/>
            </a:pPr>
            <a:r>
              <a:rPr lang="en-US" b="true" sz="3146">
                <a:solidFill>
                  <a:srgbClr val="FFFFFF"/>
                </a:solidFill>
                <a:latin typeface="Times New Roman Bold"/>
                <a:ea typeface="Times New Roman Bold"/>
                <a:cs typeface="Times New Roman Bold"/>
                <a:sym typeface="Times New Roman Bold"/>
              </a:rPr>
              <a:t>Satellite Pass Prediction: Determine when a Landsat satellite will pass over the target location.</a:t>
            </a:r>
          </a:p>
          <a:p>
            <a:pPr algn="l" marL="679279" indent="-339639" lvl="1">
              <a:lnSpc>
                <a:spcPts val="3177"/>
              </a:lnSpc>
              <a:buFont typeface="Arial"/>
              <a:buChar char="•"/>
            </a:pPr>
            <a:r>
              <a:rPr lang="en-US" b="true" sz="3146">
                <a:solidFill>
                  <a:srgbClr val="FFFFFF"/>
                </a:solidFill>
                <a:latin typeface="Times New Roman Bold"/>
                <a:ea typeface="Times New Roman Bold"/>
                <a:cs typeface="Times New Roman Bold"/>
                <a:sym typeface="Times New Roman Bold"/>
              </a:rPr>
              <a:t>Custom Notifications: Enable users to set lead time and choose notification methods for overpass alerts.</a:t>
            </a:r>
          </a:p>
          <a:p>
            <a:pPr algn="l" marL="679279" indent="-339639" lvl="1">
              <a:lnSpc>
                <a:spcPts val="3177"/>
              </a:lnSpc>
              <a:buFont typeface="Arial"/>
              <a:buChar char="•"/>
            </a:pPr>
            <a:r>
              <a:rPr lang="en-US" b="true" sz="3146">
                <a:solidFill>
                  <a:srgbClr val="FFFFFF"/>
                </a:solidFill>
                <a:latin typeface="Times New Roman Bold"/>
                <a:ea typeface="Times New Roman Bold"/>
                <a:cs typeface="Times New Roman Bold"/>
                <a:sym typeface="Times New Roman Bold"/>
              </a:rPr>
              <a:t>Landsat Pixel Grid: Display a 3x3 grid of Landsat pixels, centered on the target location.</a:t>
            </a:r>
          </a:p>
          <a:p>
            <a:pPr algn="l" marL="679279" indent="-339639" lvl="1">
              <a:lnSpc>
                <a:spcPts val="3177"/>
              </a:lnSpc>
              <a:buFont typeface="Arial"/>
              <a:buChar char="•"/>
            </a:pPr>
            <a:r>
              <a:rPr lang="en-US" b="true" sz="3146">
                <a:solidFill>
                  <a:srgbClr val="FFFFFF"/>
                </a:solidFill>
                <a:latin typeface="Times New Roman Bold"/>
                <a:ea typeface="Times New Roman Bold"/>
                <a:cs typeface="Times New Roman Bold"/>
                <a:sym typeface="Times New Roman Bold"/>
              </a:rPr>
              <a:t>Scene Identification: Use the WRS-2 system to identify the Landsat scene containing the target pixel and display its extent on a map.</a:t>
            </a:r>
          </a:p>
          <a:p>
            <a:pPr algn="l" marL="679279" indent="-339639" lvl="1">
              <a:lnSpc>
                <a:spcPts val="3177"/>
              </a:lnSpc>
              <a:buFont typeface="Arial"/>
              <a:buChar char="•"/>
            </a:pPr>
            <a:r>
              <a:rPr lang="en-US" b="true" sz="3146">
                <a:solidFill>
                  <a:srgbClr val="FFFFFF"/>
                </a:solidFill>
                <a:latin typeface="Times New Roman Bold"/>
                <a:ea typeface="Times New Roman Bold"/>
                <a:cs typeface="Times New Roman Bold"/>
                <a:sym typeface="Times New Roman Bold"/>
              </a:rPr>
              <a:t>Cloud Coverage Filter: Allow users to set a cloud coverage threshold (e.g., less than 15%).</a:t>
            </a:r>
          </a:p>
          <a:p>
            <a:pPr algn="l" marL="679279" indent="-339639" lvl="1">
              <a:lnSpc>
                <a:spcPts val="3177"/>
              </a:lnSpc>
              <a:buFont typeface="Arial"/>
              <a:buChar char="•"/>
            </a:pPr>
            <a:r>
              <a:rPr lang="en-US" b="true" sz="3146">
                <a:solidFill>
                  <a:srgbClr val="FFFFFF"/>
                </a:solidFill>
                <a:latin typeface="Times New Roman Bold"/>
                <a:ea typeface="Times New Roman Bold"/>
                <a:cs typeface="Times New Roman Bold"/>
                <a:sym typeface="Times New Roman Bold"/>
              </a:rPr>
              <a:t>Data Time Span: Permit users to access the latest Landsat acquisition or data from a specific time period.</a:t>
            </a:r>
          </a:p>
          <a:p>
            <a:pPr algn="l" marL="679279" indent="-339639" lvl="1">
              <a:lnSpc>
                <a:spcPts val="3177"/>
              </a:lnSpc>
              <a:buFont typeface="Arial"/>
              <a:buChar char="•"/>
            </a:pPr>
            <a:r>
              <a:rPr lang="en-US" b="true" sz="3146">
                <a:solidFill>
                  <a:srgbClr val="FFFFFF"/>
                </a:solidFill>
                <a:latin typeface="Times New Roman Bold"/>
                <a:ea typeface="Times New Roman Bold"/>
                <a:cs typeface="Times New Roman Bold"/>
                <a:sym typeface="Times New Roman Bold"/>
              </a:rPr>
              <a:t>Scene Metadata: Acquire and display metadata like acquisition date, time, satellite, path/row, cloud cover, and image quality.</a:t>
            </a:r>
          </a:p>
          <a:p>
            <a:pPr algn="l" marL="679279" indent="-339639" lvl="1">
              <a:lnSpc>
                <a:spcPts val="3177"/>
              </a:lnSpc>
              <a:buFont typeface="Arial"/>
              <a:buChar char="•"/>
            </a:pPr>
            <a:r>
              <a:rPr lang="en-US" b="true" sz="3146">
                <a:solidFill>
                  <a:srgbClr val="FFFFFF"/>
                </a:solidFill>
                <a:latin typeface="Times New Roman Bold"/>
                <a:ea typeface="Times New Roman Bold"/>
                <a:cs typeface="Times New Roman Bold"/>
                <a:sym typeface="Times New Roman Bold"/>
              </a:rPr>
              <a:t>Landsat SR Data Access: Retrieve Surface Reflectance data for the target pixel and possibly display surface temperature.</a:t>
            </a:r>
          </a:p>
          <a:p>
            <a:pPr algn="l" marL="679279" indent="-339639" lvl="1">
              <a:lnSpc>
                <a:spcPts val="3177"/>
              </a:lnSpc>
              <a:buFont typeface="Arial"/>
              <a:buChar char="•"/>
            </a:pPr>
            <a:r>
              <a:rPr lang="en-US" b="true" sz="3146">
                <a:solidFill>
                  <a:srgbClr val="FFFFFF"/>
                </a:solidFill>
                <a:latin typeface="Times New Roman Bold"/>
                <a:ea typeface="Times New Roman Bold"/>
                <a:cs typeface="Times New Roman Bold"/>
                <a:sym typeface="Times New Roman Bold"/>
              </a:rPr>
              <a:t>Data Visualization: Show a graph of Landsat SR data across the spectrum (spectral signature) along with metadata.</a:t>
            </a:r>
          </a:p>
          <a:p>
            <a:pPr algn="l" marL="679279" indent="-339639" lvl="1">
              <a:lnSpc>
                <a:spcPts val="3177"/>
              </a:lnSpc>
              <a:buFont typeface="Arial"/>
              <a:buChar char="•"/>
            </a:pPr>
            <a:r>
              <a:rPr lang="en-US" b="true" sz="3146">
                <a:solidFill>
                  <a:srgbClr val="FFFFFF"/>
                </a:solidFill>
                <a:latin typeface="Times New Roman Bold"/>
                <a:ea typeface="Times New Roman Bold"/>
                <a:cs typeface="Times New Roman Bold"/>
                <a:sym typeface="Times New Roman Bold"/>
              </a:rPr>
              <a:t>Data Export: Allow users to download or share data in formats like CSV</a:t>
            </a:r>
          </a:p>
        </p:txBody>
      </p:sp>
      <p:sp>
        <p:nvSpPr>
          <p:cNvPr name="TextBox 6" id="6"/>
          <p:cNvSpPr txBox="true"/>
          <p:nvPr/>
        </p:nvSpPr>
        <p:spPr>
          <a:xfrm rot="0">
            <a:off x="7322049" y="1019175"/>
            <a:ext cx="4221283" cy="701547"/>
          </a:xfrm>
          <a:prstGeom prst="rect">
            <a:avLst/>
          </a:prstGeom>
        </p:spPr>
        <p:txBody>
          <a:bodyPr anchor="t" rtlCol="false" tIns="0" lIns="0" bIns="0" rIns="0">
            <a:spAutoFit/>
          </a:bodyPr>
          <a:lstStyle/>
          <a:p>
            <a:pPr algn="ctr">
              <a:lnSpc>
                <a:spcPts val="4645"/>
              </a:lnSpc>
              <a:spcBef>
                <a:spcPct val="0"/>
              </a:spcBef>
            </a:pPr>
            <a:r>
              <a:rPr lang="en-US" b="true" sz="4599" u="sng">
                <a:solidFill>
                  <a:srgbClr val="FFFFFF"/>
                </a:solidFill>
                <a:latin typeface="Times New Roman Bold"/>
                <a:ea typeface="Times New Roman Bold"/>
                <a:cs typeface="Times New Roman Bold"/>
                <a:sym typeface="Times New Roman Bold"/>
              </a:rPr>
              <a:t>OBJECTIVES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A0A26">
                <a:alpha val="100000"/>
              </a:srgbClr>
            </a:gs>
            <a:gs pos="100000">
              <a:srgbClr val="10061A">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5400000">
            <a:off x="14239082" y="-28122"/>
            <a:ext cx="4665492" cy="4114800"/>
          </a:xfrm>
          <a:custGeom>
            <a:avLst/>
            <a:gdLst/>
            <a:ahLst/>
            <a:cxnLst/>
            <a:rect r="r" b="b" t="t" l="l"/>
            <a:pathLst>
              <a:path h="4114800" w="4665492">
                <a:moveTo>
                  <a:pt x="0" y="0"/>
                </a:moveTo>
                <a:lnTo>
                  <a:pt x="4665492" y="0"/>
                </a:lnTo>
                <a:lnTo>
                  <a:pt x="4665492"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9827390">
            <a:off x="-112562" y="-1011370"/>
            <a:ext cx="2907157" cy="3032236"/>
          </a:xfrm>
          <a:custGeom>
            <a:avLst/>
            <a:gdLst/>
            <a:ahLst/>
            <a:cxnLst/>
            <a:rect r="r" b="b" t="t" l="l"/>
            <a:pathLst>
              <a:path h="3032236" w="2907157">
                <a:moveTo>
                  <a:pt x="0" y="0"/>
                </a:moveTo>
                <a:lnTo>
                  <a:pt x="2907157" y="0"/>
                </a:lnTo>
                <a:lnTo>
                  <a:pt x="2907157" y="3032236"/>
                </a:lnTo>
                <a:lnTo>
                  <a:pt x="0" y="3032236"/>
                </a:lnTo>
                <a:lnTo>
                  <a:pt x="0" y="0"/>
                </a:lnTo>
                <a:close/>
              </a:path>
            </a:pathLst>
          </a:custGeom>
          <a:blipFill>
            <a:blip r:embed="rId4"/>
            <a:stretch>
              <a:fillRect l="0" t="0" r="0" b="0"/>
            </a:stretch>
          </a:blipFill>
        </p:spPr>
      </p:sp>
      <p:sp>
        <p:nvSpPr>
          <p:cNvPr name="Freeform 4" id="4"/>
          <p:cNvSpPr/>
          <p:nvPr/>
        </p:nvSpPr>
        <p:spPr>
          <a:xfrm flipH="false" flipV="false" rot="-1337395">
            <a:off x="15821187" y="-641057"/>
            <a:ext cx="2876227" cy="3001755"/>
          </a:xfrm>
          <a:custGeom>
            <a:avLst/>
            <a:gdLst/>
            <a:ahLst/>
            <a:cxnLst/>
            <a:rect r="r" b="b" t="t" l="l"/>
            <a:pathLst>
              <a:path h="3001755" w="2876227">
                <a:moveTo>
                  <a:pt x="0" y="0"/>
                </a:moveTo>
                <a:lnTo>
                  <a:pt x="2876226" y="0"/>
                </a:lnTo>
                <a:lnTo>
                  <a:pt x="2876226" y="3001755"/>
                </a:lnTo>
                <a:lnTo>
                  <a:pt x="0" y="300175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7342075" y="340932"/>
            <a:ext cx="4221283" cy="1366010"/>
          </a:xfrm>
          <a:prstGeom prst="rect">
            <a:avLst/>
          </a:prstGeom>
        </p:spPr>
        <p:txBody>
          <a:bodyPr anchor="t" rtlCol="false" tIns="0" lIns="0" bIns="0" rIns="0">
            <a:spAutoFit/>
          </a:bodyPr>
          <a:lstStyle/>
          <a:p>
            <a:pPr algn="ctr">
              <a:lnSpc>
                <a:spcPts val="4948"/>
              </a:lnSpc>
              <a:spcBef>
                <a:spcPct val="0"/>
              </a:spcBef>
            </a:pPr>
            <a:r>
              <a:rPr lang="en-US" b="true" sz="4899" u="sng">
                <a:solidFill>
                  <a:srgbClr val="FFFFFF"/>
                </a:solidFill>
                <a:latin typeface="Times New Roman Bold"/>
                <a:ea typeface="Times New Roman Bold"/>
                <a:cs typeface="Times New Roman Bold"/>
                <a:sym typeface="Times New Roman Bold"/>
              </a:rPr>
              <a:t>OVERALL TECH STACK</a:t>
            </a:r>
          </a:p>
        </p:txBody>
      </p:sp>
      <p:sp>
        <p:nvSpPr>
          <p:cNvPr name="TextBox 6" id="6"/>
          <p:cNvSpPr txBox="true"/>
          <p:nvPr/>
        </p:nvSpPr>
        <p:spPr>
          <a:xfrm rot="0">
            <a:off x="2259389" y="2206781"/>
            <a:ext cx="13389493" cy="7704845"/>
          </a:xfrm>
          <a:prstGeom prst="rect">
            <a:avLst/>
          </a:prstGeom>
        </p:spPr>
        <p:txBody>
          <a:bodyPr anchor="t" rtlCol="false" tIns="0" lIns="0" bIns="0" rIns="0">
            <a:spAutoFit/>
          </a:bodyPr>
          <a:lstStyle/>
          <a:p>
            <a:pPr algn="l">
              <a:lnSpc>
                <a:spcPts val="3551"/>
              </a:lnSpc>
              <a:spcBef>
                <a:spcPct val="0"/>
              </a:spcBef>
            </a:pPr>
            <a:r>
              <a:rPr lang="en-US" b="true" sz="3516">
                <a:solidFill>
                  <a:srgbClr val="FFFFFF"/>
                </a:solidFill>
                <a:latin typeface="Times New Roman Bold"/>
                <a:ea typeface="Times New Roman Bold"/>
                <a:cs typeface="Times New Roman Bold"/>
                <a:sym typeface="Times New Roman Bold"/>
              </a:rPr>
              <a:t>Frontend:</a:t>
            </a:r>
          </a:p>
          <a:p>
            <a:pPr algn="l">
              <a:lnSpc>
                <a:spcPts val="3551"/>
              </a:lnSpc>
              <a:spcBef>
                <a:spcPct val="0"/>
              </a:spcBef>
            </a:pPr>
            <a:r>
              <a:rPr lang="en-US" b="true" sz="3516">
                <a:solidFill>
                  <a:srgbClr val="FFFFFF"/>
                </a:solidFill>
                <a:latin typeface="Times New Roman Bold"/>
                <a:ea typeface="Times New Roman Bold"/>
                <a:cs typeface="Times New Roman Bold"/>
                <a:sym typeface="Times New Roman Bold"/>
              </a:rPr>
              <a:t> Framework: React.js </a:t>
            </a:r>
          </a:p>
          <a:p>
            <a:pPr algn="l">
              <a:lnSpc>
                <a:spcPts val="3551"/>
              </a:lnSpc>
              <a:spcBef>
                <a:spcPct val="0"/>
              </a:spcBef>
            </a:pPr>
            <a:r>
              <a:rPr lang="en-US" b="true" sz="3516">
                <a:solidFill>
                  <a:srgbClr val="FFFFFF"/>
                </a:solidFill>
                <a:latin typeface="Times New Roman Bold"/>
                <a:ea typeface="Times New Roman Bold"/>
                <a:cs typeface="Times New Roman Bold"/>
                <a:sym typeface="Times New Roman Bold"/>
              </a:rPr>
              <a:t>Styling: CSS Modules, TailwindCSS </a:t>
            </a:r>
          </a:p>
          <a:p>
            <a:pPr algn="l">
              <a:lnSpc>
                <a:spcPts val="3551"/>
              </a:lnSpc>
              <a:spcBef>
                <a:spcPct val="0"/>
              </a:spcBef>
            </a:pPr>
            <a:r>
              <a:rPr lang="en-US" b="true" sz="3516">
                <a:solidFill>
                  <a:srgbClr val="FFFFFF"/>
                </a:solidFill>
                <a:latin typeface="Times New Roman Bold"/>
                <a:ea typeface="Times New Roman Bold"/>
                <a:cs typeface="Times New Roman Bold"/>
                <a:sym typeface="Times New Roman Bold"/>
              </a:rPr>
              <a:t>Mapping: Leaflet.js</a:t>
            </a:r>
          </a:p>
          <a:p>
            <a:pPr algn="l">
              <a:lnSpc>
                <a:spcPts val="3551"/>
              </a:lnSpc>
              <a:spcBef>
                <a:spcPct val="0"/>
              </a:spcBef>
            </a:pPr>
            <a:r>
              <a:rPr lang="en-US" b="true" sz="3516">
                <a:solidFill>
                  <a:srgbClr val="FFFFFF"/>
                </a:solidFill>
                <a:latin typeface="Times New Roman Bold"/>
                <a:ea typeface="Times New Roman Bold"/>
                <a:cs typeface="Times New Roman Bold"/>
                <a:sym typeface="Times New Roman Bold"/>
              </a:rPr>
              <a:t> Data Handling: Axios </a:t>
            </a:r>
          </a:p>
          <a:p>
            <a:pPr algn="l">
              <a:lnSpc>
                <a:spcPts val="3551"/>
              </a:lnSpc>
              <a:spcBef>
                <a:spcPct val="0"/>
              </a:spcBef>
            </a:pPr>
            <a:r>
              <a:rPr lang="en-US" b="true" sz="3516">
                <a:solidFill>
                  <a:srgbClr val="FFFFFF"/>
                </a:solidFill>
                <a:latin typeface="Times New Roman Bold"/>
                <a:ea typeface="Times New Roman Bold"/>
                <a:cs typeface="Times New Roman Bold"/>
                <a:sym typeface="Times New Roman Bold"/>
              </a:rPr>
              <a:t>Visualization: Chart.js</a:t>
            </a:r>
          </a:p>
          <a:p>
            <a:pPr algn="l">
              <a:lnSpc>
                <a:spcPts val="3551"/>
              </a:lnSpc>
              <a:spcBef>
                <a:spcPct val="0"/>
              </a:spcBef>
            </a:pPr>
          </a:p>
          <a:p>
            <a:pPr algn="l">
              <a:lnSpc>
                <a:spcPts val="3551"/>
              </a:lnSpc>
              <a:spcBef>
                <a:spcPct val="0"/>
              </a:spcBef>
            </a:pPr>
            <a:r>
              <a:rPr lang="en-US" b="true" sz="3516">
                <a:solidFill>
                  <a:srgbClr val="FFFFFF"/>
                </a:solidFill>
                <a:latin typeface="Times New Roman Bold"/>
                <a:ea typeface="Times New Roman Bold"/>
                <a:cs typeface="Times New Roman Bold"/>
                <a:sym typeface="Times New Roman Bold"/>
              </a:rPr>
              <a:t>Backend: </a:t>
            </a:r>
          </a:p>
          <a:p>
            <a:pPr algn="l">
              <a:lnSpc>
                <a:spcPts val="3551"/>
              </a:lnSpc>
              <a:spcBef>
                <a:spcPct val="0"/>
              </a:spcBef>
            </a:pPr>
            <a:r>
              <a:rPr lang="en-US" b="true" sz="3516">
                <a:solidFill>
                  <a:srgbClr val="FFFFFF"/>
                </a:solidFill>
                <a:latin typeface="Times New Roman Bold"/>
                <a:ea typeface="Times New Roman Bold"/>
                <a:cs typeface="Times New Roman Bold"/>
                <a:sym typeface="Times New Roman Bold"/>
              </a:rPr>
              <a:t>Framework: Flask, FastAPI</a:t>
            </a:r>
          </a:p>
          <a:p>
            <a:pPr algn="l">
              <a:lnSpc>
                <a:spcPts val="3551"/>
              </a:lnSpc>
              <a:spcBef>
                <a:spcPct val="0"/>
              </a:spcBef>
            </a:pPr>
            <a:r>
              <a:rPr lang="en-US" b="true" sz="3516">
                <a:solidFill>
                  <a:srgbClr val="FFFFFF"/>
                </a:solidFill>
                <a:latin typeface="Times New Roman Bold"/>
                <a:ea typeface="Times New Roman Bold"/>
                <a:cs typeface="Times New Roman Bold"/>
                <a:sym typeface="Times New Roman Bold"/>
              </a:rPr>
              <a:t> Database: SQLite, Redis </a:t>
            </a:r>
          </a:p>
          <a:p>
            <a:pPr algn="l">
              <a:lnSpc>
                <a:spcPts val="3551"/>
              </a:lnSpc>
              <a:spcBef>
                <a:spcPct val="0"/>
              </a:spcBef>
            </a:pPr>
            <a:r>
              <a:rPr lang="en-US" b="true" sz="3516">
                <a:solidFill>
                  <a:srgbClr val="FFFFFF"/>
                </a:solidFill>
                <a:latin typeface="Times New Roman Bold"/>
                <a:ea typeface="Times New Roman Bold"/>
                <a:cs typeface="Times New Roman Bold"/>
                <a:sym typeface="Times New Roman Bold"/>
              </a:rPr>
              <a:t>API Integration: Landsat API, USGS Earth Explorer API </a:t>
            </a:r>
          </a:p>
          <a:p>
            <a:pPr algn="l">
              <a:lnSpc>
                <a:spcPts val="3551"/>
              </a:lnSpc>
              <a:spcBef>
                <a:spcPct val="0"/>
              </a:spcBef>
            </a:pPr>
            <a:r>
              <a:rPr lang="en-US" b="true" sz="3516">
                <a:solidFill>
                  <a:srgbClr val="FFFFFF"/>
                </a:solidFill>
                <a:latin typeface="Times New Roman Bold"/>
                <a:ea typeface="Times New Roman Bold"/>
                <a:cs typeface="Times New Roman Bold"/>
                <a:sym typeface="Times New Roman Bold"/>
              </a:rPr>
              <a:t>Task Scheduling: Celery, SMTP (for notifications) </a:t>
            </a:r>
          </a:p>
          <a:p>
            <a:pPr algn="l">
              <a:lnSpc>
                <a:spcPts val="3551"/>
              </a:lnSpc>
              <a:spcBef>
                <a:spcPct val="0"/>
              </a:spcBef>
            </a:pPr>
          </a:p>
          <a:p>
            <a:pPr algn="l">
              <a:lnSpc>
                <a:spcPts val="3551"/>
              </a:lnSpc>
              <a:spcBef>
                <a:spcPct val="0"/>
              </a:spcBef>
            </a:pPr>
            <a:r>
              <a:rPr lang="en-US" b="true" sz="3516">
                <a:solidFill>
                  <a:srgbClr val="FFFFFF"/>
                </a:solidFill>
                <a:latin typeface="Times New Roman Bold"/>
                <a:ea typeface="Times New Roman Bold"/>
                <a:cs typeface="Times New Roman Bold"/>
                <a:sym typeface="Times New Roman Bold"/>
              </a:rPr>
              <a:t>Data Handling:</a:t>
            </a:r>
          </a:p>
          <a:p>
            <a:pPr algn="l">
              <a:lnSpc>
                <a:spcPts val="3551"/>
              </a:lnSpc>
              <a:spcBef>
                <a:spcPct val="0"/>
              </a:spcBef>
            </a:pPr>
            <a:r>
              <a:rPr lang="en-US" b="true" sz="3516">
                <a:solidFill>
                  <a:srgbClr val="FFFFFF"/>
                </a:solidFill>
                <a:latin typeface="Times New Roman Bold"/>
                <a:ea typeface="Times New Roman Bold"/>
                <a:cs typeface="Times New Roman Bold"/>
                <a:sym typeface="Times New Roman Bold"/>
              </a:rPr>
              <a:t> Tools: Python (NumPy, Pandas, GDAL, Rasterio)</a:t>
            </a:r>
          </a:p>
          <a:p>
            <a:pPr algn="l">
              <a:lnSpc>
                <a:spcPts val="3551"/>
              </a:lnSpc>
              <a:spcBef>
                <a:spcPct val="0"/>
              </a:spcBef>
            </a:pPr>
            <a:r>
              <a:rPr lang="en-US" b="true" sz="3516">
                <a:solidFill>
                  <a:srgbClr val="FFFFFF"/>
                </a:solidFill>
                <a:latin typeface="Times New Roman Bold"/>
                <a:ea typeface="Times New Roman Bold"/>
                <a:cs typeface="Times New Roman Bold"/>
                <a:sym typeface="Times New Roman Bold"/>
              </a:rPr>
              <a:t> Visualization: Matplotlib, GeoTIFF</a:t>
            </a:r>
          </a:p>
          <a:p>
            <a:pPr algn="l">
              <a:lnSpc>
                <a:spcPts val="3551"/>
              </a:lnSpc>
              <a:spcBef>
                <a:spcPct val="0"/>
              </a:spcBef>
            </a:pPr>
            <a:r>
              <a:rPr lang="en-US" b="true" sz="3516">
                <a:solidFill>
                  <a:srgbClr val="FFFFFF"/>
                </a:solidFill>
                <a:latin typeface="Times New Roman Bold"/>
                <a:ea typeface="Times New Roman Bold"/>
                <a:cs typeface="Times New Roman Bold"/>
                <a:sym typeface="Times New Roman Bold"/>
              </a:rPr>
              <a:t> APIs: USGS Landsat API, SentinelSat API</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A0A26">
                <a:alpha val="100000"/>
              </a:srgbClr>
            </a:gs>
            <a:gs pos="100000">
              <a:srgbClr val="10061A">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5400000">
            <a:off x="14239082" y="-28122"/>
            <a:ext cx="4665492" cy="4114800"/>
          </a:xfrm>
          <a:custGeom>
            <a:avLst/>
            <a:gdLst/>
            <a:ahLst/>
            <a:cxnLst/>
            <a:rect r="r" b="b" t="t" l="l"/>
            <a:pathLst>
              <a:path h="4114800" w="4665492">
                <a:moveTo>
                  <a:pt x="0" y="0"/>
                </a:moveTo>
                <a:lnTo>
                  <a:pt x="4665492" y="0"/>
                </a:lnTo>
                <a:lnTo>
                  <a:pt x="4665492"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9827390">
            <a:off x="-424878" y="-1224779"/>
            <a:ext cx="2907157" cy="3032236"/>
          </a:xfrm>
          <a:custGeom>
            <a:avLst/>
            <a:gdLst/>
            <a:ahLst/>
            <a:cxnLst/>
            <a:rect r="r" b="b" t="t" l="l"/>
            <a:pathLst>
              <a:path h="3032236" w="2907157">
                <a:moveTo>
                  <a:pt x="0" y="0"/>
                </a:moveTo>
                <a:lnTo>
                  <a:pt x="2907156" y="0"/>
                </a:lnTo>
                <a:lnTo>
                  <a:pt x="2907156" y="3032237"/>
                </a:lnTo>
                <a:lnTo>
                  <a:pt x="0" y="3032237"/>
                </a:lnTo>
                <a:lnTo>
                  <a:pt x="0" y="0"/>
                </a:lnTo>
                <a:close/>
              </a:path>
            </a:pathLst>
          </a:custGeom>
          <a:blipFill>
            <a:blip r:embed="rId4"/>
            <a:stretch>
              <a:fillRect l="0" t="0" r="0" b="0"/>
            </a:stretch>
          </a:blipFill>
        </p:spPr>
      </p:sp>
      <p:sp>
        <p:nvSpPr>
          <p:cNvPr name="Freeform 4" id="4"/>
          <p:cNvSpPr/>
          <p:nvPr/>
        </p:nvSpPr>
        <p:spPr>
          <a:xfrm flipH="false" flipV="false" rot="-1337395">
            <a:off x="16158946" y="-840858"/>
            <a:ext cx="2876227" cy="3001755"/>
          </a:xfrm>
          <a:custGeom>
            <a:avLst/>
            <a:gdLst/>
            <a:ahLst/>
            <a:cxnLst/>
            <a:rect r="r" b="b" t="t" l="l"/>
            <a:pathLst>
              <a:path h="3001755" w="2876227">
                <a:moveTo>
                  <a:pt x="0" y="0"/>
                </a:moveTo>
                <a:lnTo>
                  <a:pt x="2876227" y="0"/>
                </a:lnTo>
                <a:lnTo>
                  <a:pt x="2876227" y="3001755"/>
                </a:lnTo>
                <a:lnTo>
                  <a:pt x="0" y="300175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2448261" y="1028700"/>
            <a:ext cx="14123567" cy="7998509"/>
          </a:xfrm>
          <a:custGeom>
            <a:avLst/>
            <a:gdLst/>
            <a:ahLst/>
            <a:cxnLst/>
            <a:rect r="r" b="b" t="t" l="l"/>
            <a:pathLst>
              <a:path h="7998509" w="14123567">
                <a:moveTo>
                  <a:pt x="0" y="0"/>
                </a:moveTo>
                <a:lnTo>
                  <a:pt x="14123567" y="0"/>
                </a:lnTo>
                <a:lnTo>
                  <a:pt x="14123567" y="7998509"/>
                </a:lnTo>
                <a:lnTo>
                  <a:pt x="0" y="7998509"/>
                </a:lnTo>
                <a:lnTo>
                  <a:pt x="0" y="0"/>
                </a:lnTo>
                <a:close/>
              </a:path>
            </a:pathLst>
          </a:custGeom>
          <a:blipFill>
            <a:blip r:embed="rId7"/>
            <a:stretch>
              <a:fillRect l="-3078" t="-8629" r="-7845" b="-4483"/>
            </a:stretch>
          </a:blipFill>
        </p:spPr>
      </p:sp>
      <p:sp>
        <p:nvSpPr>
          <p:cNvPr name="TextBox 6" id="6"/>
          <p:cNvSpPr txBox="true"/>
          <p:nvPr/>
        </p:nvSpPr>
        <p:spPr>
          <a:xfrm rot="0">
            <a:off x="7399403" y="135229"/>
            <a:ext cx="4221283" cy="746885"/>
          </a:xfrm>
          <a:prstGeom prst="rect">
            <a:avLst/>
          </a:prstGeom>
        </p:spPr>
        <p:txBody>
          <a:bodyPr anchor="t" rtlCol="false" tIns="0" lIns="0" bIns="0" rIns="0">
            <a:spAutoFit/>
          </a:bodyPr>
          <a:lstStyle/>
          <a:p>
            <a:pPr algn="ctr">
              <a:lnSpc>
                <a:spcPts val="4948"/>
              </a:lnSpc>
              <a:spcBef>
                <a:spcPct val="0"/>
              </a:spcBef>
            </a:pPr>
            <a:r>
              <a:rPr lang="en-US" b="true" sz="4899" u="sng">
                <a:solidFill>
                  <a:srgbClr val="FFFFFF"/>
                </a:solidFill>
                <a:latin typeface="Times New Roman Bold"/>
                <a:ea typeface="Times New Roman Bold"/>
                <a:cs typeface="Times New Roman Bold"/>
                <a:sym typeface="Times New Roman Bold"/>
              </a:rPr>
              <a:t>TECH FLOW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DAGSyAsaIvI</dc:identifier>
  <dcterms:modified xsi:type="dcterms:W3CDTF">2011-08-01T06:04:30Z</dcterms:modified>
  <cp:revision>1</cp:revision>
  <dc:title>project presentation</dc:title>
</cp:coreProperties>
</file>