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handoutMasterIdLst>
    <p:handoutMasterId r:id="rId41"/>
  </p:handoutMasterIdLst>
  <p:sldIdLst>
    <p:sldId id="342" r:id="rId2"/>
    <p:sldId id="347" r:id="rId3"/>
    <p:sldId id="343" r:id="rId4"/>
    <p:sldId id="345" r:id="rId5"/>
    <p:sldId id="346" r:id="rId6"/>
    <p:sldId id="386" r:id="rId7"/>
    <p:sldId id="348" r:id="rId8"/>
    <p:sldId id="349" r:id="rId9"/>
    <p:sldId id="350" r:id="rId10"/>
    <p:sldId id="351" r:id="rId11"/>
    <p:sldId id="352" r:id="rId12"/>
    <p:sldId id="353" r:id="rId13"/>
    <p:sldId id="354" r:id="rId14"/>
    <p:sldId id="355" r:id="rId15"/>
    <p:sldId id="356" r:id="rId16"/>
    <p:sldId id="358" r:id="rId17"/>
    <p:sldId id="357" r:id="rId18"/>
    <p:sldId id="359" r:id="rId19"/>
    <p:sldId id="365" r:id="rId20"/>
    <p:sldId id="368" r:id="rId21"/>
    <p:sldId id="382" r:id="rId22"/>
    <p:sldId id="383" r:id="rId23"/>
    <p:sldId id="384" r:id="rId24"/>
    <p:sldId id="388" r:id="rId25"/>
    <p:sldId id="373" r:id="rId26"/>
    <p:sldId id="374" r:id="rId27"/>
    <p:sldId id="376" r:id="rId28"/>
    <p:sldId id="377" r:id="rId29"/>
    <p:sldId id="387" r:id="rId30"/>
    <p:sldId id="375" r:id="rId31"/>
    <p:sldId id="379" r:id="rId32"/>
    <p:sldId id="380" r:id="rId33"/>
    <p:sldId id="381" r:id="rId34"/>
    <p:sldId id="389" r:id="rId35"/>
    <p:sldId id="390" r:id="rId36"/>
    <p:sldId id="364" r:id="rId37"/>
    <p:sldId id="370" r:id="rId38"/>
    <p:sldId id="369" r:id="rId39"/>
  </p:sldIdLst>
  <p:sldSz cx="9144000" cy="6858000" type="screen4x3"/>
  <p:notesSz cx="6858000" cy="9144000"/>
  <p:defaultTextStyle>
    <a:defPPr>
      <a:defRPr lang="en-US"/>
    </a:defPPr>
    <a:lvl1pPr algn="l" rtl="0" fontAlgn="base">
      <a:lnSpc>
        <a:spcPct val="80000"/>
      </a:lnSpc>
      <a:spcBef>
        <a:spcPct val="20000"/>
      </a:spcBef>
      <a:spcAft>
        <a:spcPct val="15000"/>
      </a:spcAft>
      <a:defRPr sz="2000" b="1" kern="1200">
        <a:solidFill>
          <a:srgbClr val="16027C"/>
        </a:solidFill>
        <a:latin typeface="Arial" charset="0"/>
        <a:ea typeface="+mn-ea"/>
        <a:cs typeface="+mn-cs"/>
      </a:defRPr>
    </a:lvl1pPr>
    <a:lvl2pPr marL="457200" algn="l" rtl="0" fontAlgn="base">
      <a:lnSpc>
        <a:spcPct val="80000"/>
      </a:lnSpc>
      <a:spcBef>
        <a:spcPct val="20000"/>
      </a:spcBef>
      <a:spcAft>
        <a:spcPct val="15000"/>
      </a:spcAft>
      <a:defRPr sz="2000" b="1" kern="1200">
        <a:solidFill>
          <a:srgbClr val="16027C"/>
        </a:solidFill>
        <a:latin typeface="Arial" charset="0"/>
        <a:ea typeface="+mn-ea"/>
        <a:cs typeface="+mn-cs"/>
      </a:defRPr>
    </a:lvl2pPr>
    <a:lvl3pPr marL="914400" algn="l" rtl="0" fontAlgn="base">
      <a:lnSpc>
        <a:spcPct val="80000"/>
      </a:lnSpc>
      <a:spcBef>
        <a:spcPct val="20000"/>
      </a:spcBef>
      <a:spcAft>
        <a:spcPct val="15000"/>
      </a:spcAft>
      <a:defRPr sz="2000" b="1" kern="1200">
        <a:solidFill>
          <a:srgbClr val="16027C"/>
        </a:solidFill>
        <a:latin typeface="Arial" charset="0"/>
        <a:ea typeface="+mn-ea"/>
        <a:cs typeface="+mn-cs"/>
      </a:defRPr>
    </a:lvl3pPr>
    <a:lvl4pPr marL="1371600" algn="l" rtl="0" fontAlgn="base">
      <a:lnSpc>
        <a:spcPct val="80000"/>
      </a:lnSpc>
      <a:spcBef>
        <a:spcPct val="20000"/>
      </a:spcBef>
      <a:spcAft>
        <a:spcPct val="15000"/>
      </a:spcAft>
      <a:defRPr sz="2000" b="1" kern="1200">
        <a:solidFill>
          <a:srgbClr val="16027C"/>
        </a:solidFill>
        <a:latin typeface="Arial" charset="0"/>
        <a:ea typeface="+mn-ea"/>
        <a:cs typeface="+mn-cs"/>
      </a:defRPr>
    </a:lvl4pPr>
    <a:lvl5pPr marL="1828800" algn="l" rtl="0" fontAlgn="base">
      <a:lnSpc>
        <a:spcPct val="80000"/>
      </a:lnSpc>
      <a:spcBef>
        <a:spcPct val="20000"/>
      </a:spcBef>
      <a:spcAft>
        <a:spcPct val="15000"/>
      </a:spcAft>
      <a:defRPr sz="2000" b="1" kern="1200">
        <a:solidFill>
          <a:srgbClr val="16027C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rgbClr val="16027C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rgbClr val="16027C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rgbClr val="16027C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rgbClr val="16027C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7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7FF"/>
    <a:srgbClr val="E9E9FF"/>
    <a:srgbClr val="C5C5FF"/>
    <a:srgbClr val="A3A3FF"/>
    <a:srgbClr val="AFFFAF"/>
    <a:srgbClr val="CDFFCD"/>
    <a:srgbClr val="00008C"/>
    <a:srgbClr val="E000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 autoAdjust="0"/>
  </p:normalViewPr>
  <p:slideViewPr>
    <p:cSldViewPr snapToGrid="0" snapToObjects="1">
      <p:cViewPr varScale="1">
        <p:scale>
          <a:sx n="81" d="100"/>
          <a:sy n="81" d="100"/>
        </p:scale>
        <p:origin x="1498" y="72"/>
      </p:cViewPr>
      <p:guideLst>
        <p:guide orient="horz" pos="177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E8551108-5F76-49C6-9C78-F80DC9A18D9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114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2A6F4DCF-D3EC-4FE0-B14D-6FFFEA11054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0874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365125" cy="6854825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9563" y="681038"/>
            <a:ext cx="46037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68288" y="681038"/>
            <a:ext cx="28575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49238" y="681038"/>
            <a:ext cx="9525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22250" y="681038"/>
            <a:ext cx="7938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55588" y="5046663"/>
            <a:ext cx="73025" cy="16922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55588" y="4797425"/>
            <a:ext cx="73025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55588" y="4637088"/>
            <a:ext cx="73025" cy="138112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55588" y="4541838"/>
            <a:ext cx="73025" cy="7461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5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7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1 - </a:t>
            </a:r>
            <a:fld id="{E9A8027C-08A5-4072-96E0-76FC10F1C4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1 - </a:t>
            </a:r>
            <a:fld id="{BF45A87A-215D-46E1-8EDA-D24C362395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1 - </a:t>
            </a:r>
            <a:fld id="{9D1C7684-371A-4268-8DD1-59B2D257E3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1 - </a:t>
            </a:r>
            <a:fld id="{3AE03CBD-0DB4-4DE7-B188-CD7CA771F9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9"/>
          <p:cNvSpPr>
            <a:spLocks/>
          </p:cNvSpPr>
          <p:nvPr/>
        </p:nvSpPr>
        <p:spPr bwMode="auto">
          <a:xfrm>
            <a:off x="4829175" y="1073150"/>
            <a:ext cx="4321175" cy="5791200"/>
          </a:xfrm>
          <a:custGeom>
            <a:avLst/>
            <a:gdLst>
              <a:gd name="T0" fmla="*/ 0 w 2736"/>
              <a:gd name="T1" fmla="*/ 2147483647 h 3648"/>
              <a:gd name="T2" fmla="*/ 1795989939 w 2736"/>
              <a:gd name="T3" fmla="*/ 2147483647 h 3648"/>
              <a:gd name="T4" fmla="*/ 2147483647 w 2736"/>
              <a:gd name="T5" fmla="*/ 0 h 3648"/>
              <a:gd name="T6" fmla="*/ 2147483647 w 2736"/>
              <a:gd name="T7" fmla="*/ 241935000 h 3648"/>
              <a:gd name="T8" fmla="*/ 1855856217 w 2736"/>
              <a:gd name="T9" fmla="*/ 2147483647 h 3648"/>
              <a:gd name="T10" fmla="*/ 119732557 w 2736"/>
              <a:gd name="T11" fmla="*/ 2147483647 h 3648"/>
              <a:gd name="T12" fmla="*/ 0 w 2736"/>
              <a:gd name="T13" fmla="*/ 2147483647 h 364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36"/>
              <a:gd name="T22" fmla="*/ 0 h 3648"/>
              <a:gd name="T23" fmla="*/ 2736 w 2736"/>
              <a:gd name="T24" fmla="*/ 3648 h 364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0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294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" name="Freeform 20"/>
          <p:cNvSpPr>
            <a:spLocks/>
          </p:cNvSpPr>
          <p:nvPr/>
        </p:nvSpPr>
        <p:spPr bwMode="auto">
          <a:xfrm>
            <a:off x="374650" y="0"/>
            <a:ext cx="5513388" cy="6615113"/>
          </a:xfrm>
          <a:custGeom>
            <a:avLst/>
            <a:gdLst>
              <a:gd name="T0" fmla="*/ 0 w 3504"/>
              <a:gd name="T1" fmla="*/ 2147483647 h 4128"/>
              <a:gd name="T2" fmla="*/ 0 w 3504"/>
              <a:gd name="T3" fmla="*/ 2147483647 h 4128"/>
              <a:gd name="T4" fmla="*/ 2147483647 w 3504"/>
              <a:gd name="T5" fmla="*/ 2147483647 h 4128"/>
              <a:gd name="T6" fmla="*/ 2147483647 w 3504"/>
              <a:gd name="T7" fmla="*/ 0 h 4128"/>
              <a:gd name="T8" fmla="*/ 2147483647 w 3504"/>
              <a:gd name="T9" fmla="*/ 0 h 4128"/>
              <a:gd name="T10" fmla="*/ 2147483647 w 3504"/>
              <a:gd name="T11" fmla="*/ 2147483647 h 4128"/>
              <a:gd name="T12" fmla="*/ 0 w 3504"/>
              <a:gd name="T13" fmla="*/ 2147483647 h 412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504"/>
              <a:gd name="T22" fmla="*/ 0 h 4128"/>
              <a:gd name="T23" fmla="*/ 3504 w 3504"/>
              <a:gd name="T24" fmla="*/ 4128 h 412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294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 rot="5236414">
            <a:off x="4461669" y="1483519"/>
            <a:ext cx="4114800" cy="118903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14" name="Freeform 13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366713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366713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63538" y="401638"/>
            <a:ext cx="8504237" cy="887412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371475" y="681038"/>
            <a:ext cx="26988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411163" y="681038"/>
            <a:ext cx="26987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447675" y="681038"/>
            <a:ext cx="9525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 flipH="1">
            <a:off x="476250" y="681038"/>
            <a:ext cx="9525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500063" y="681038"/>
            <a:ext cx="36512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bIns="0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1 - </a:t>
            </a:r>
            <a:fld id="{1F526FD5-0F96-4DB6-9645-3500376DD5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1 - </a:t>
            </a:r>
            <a:fld id="{34777778-EC09-46DE-9136-4D16F6FEE7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01638"/>
            <a:ext cx="8867775" cy="887412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7313" y="681038"/>
            <a:ext cx="46037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7625" y="681038"/>
            <a:ext cx="26988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8575" y="681038"/>
            <a:ext cx="952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0" y="681038"/>
            <a:ext cx="952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 flipH="1">
            <a:off x="149225" y="681038"/>
            <a:ext cx="2857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 flipH="1">
            <a:off x="188913" y="681038"/>
            <a:ext cx="2857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 flipH="1">
            <a:off x="227013" y="681038"/>
            <a:ext cx="952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 flipH="1">
            <a:off x="255588" y="681038"/>
            <a:ext cx="7937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79400" y="681038"/>
            <a:ext cx="36513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/>
          <a:lstStyle>
            <a:lvl1pPr>
              <a:defRPr sz="400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1 - </a:t>
            </a:r>
            <a:fld id="{EBF1DCB6-91E0-423F-B082-3C967106B6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16986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>
          <a:xfrm>
            <a:off x="8337550" y="6416675"/>
            <a:ext cx="7302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1 - </a:t>
            </a:r>
            <a:fld id="{2A32E669-D36E-45F6-9482-5F0ED8D828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1 - </a:t>
            </a:r>
            <a:fld id="{7315110A-5869-4346-BE15-573E056569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1 - </a:t>
            </a:r>
            <a:fld id="{0B820B70-BE0D-4ED9-B6A4-8CF4C686A8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68300" y="0"/>
            <a:ext cx="8777288" cy="1878013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63538" y="1884363"/>
            <a:ext cx="8782050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Group 23"/>
          <p:cNvGrpSpPr>
            <a:grpSpLocks/>
          </p:cNvGrpSpPr>
          <p:nvPr/>
        </p:nvGrpSpPr>
        <p:grpSpPr bwMode="auto">
          <a:xfrm rot="5400000">
            <a:off x="8515351" y="1219200"/>
            <a:ext cx="131762" cy="128587"/>
            <a:chOff x="6668087" y="1297746"/>
            <a:chExt cx="161840" cy="156602"/>
          </a:xfrm>
        </p:grpSpPr>
        <p:cxnSp>
          <p:nvCxnSpPr>
            <p:cNvPr id="8" name="Straight Connector 7"/>
            <p:cNvCxnSpPr/>
            <p:nvPr/>
          </p:nvCxnSpPr>
          <p:spPr>
            <a:xfrm rot="16200000">
              <a:off x="6663593" y="1292574"/>
              <a:ext cx="88935" cy="7994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V="1">
              <a:off x="6685198" y="1391515"/>
              <a:ext cx="125668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>
              <a:off x="6744513" y="1291599"/>
              <a:ext cx="88935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"/>
          <p:cNvGrpSpPr>
            <a:grpSpLocks/>
          </p:cNvGrpSpPr>
          <p:nvPr/>
        </p:nvGrpSpPr>
        <p:grpSpPr bwMode="auto">
          <a:xfrm rot="5400000">
            <a:off x="8667751" y="1371600"/>
            <a:ext cx="131762" cy="128587"/>
            <a:chOff x="6668087" y="1297746"/>
            <a:chExt cx="161840" cy="156602"/>
          </a:xfrm>
        </p:grpSpPr>
        <p:cxnSp>
          <p:nvCxnSpPr>
            <p:cNvPr id="12" name="Straight Connector 11"/>
            <p:cNvCxnSpPr/>
            <p:nvPr/>
          </p:nvCxnSpPr>
          <p:spPr>
            <a:xfrm rot="16200000">
              <a:off x="6663593" y="1292574"/>
              <a:ext cx="88935" cy="7994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V="1">
              <a:off x="6685198" y="1391515"/>
              <a:ext cx="125668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 flipH="1">
              <a:off x="6744513" y="1291599"/>
              <a:ext cx="88935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31"/>
          <p:cNvGrpSpPr>
            <a:grpSpLocks/>
          </p:cNvGrpSpPr>
          <p:nvPr/>
        </p:nvGrpSpPr>
        <p:grpSpPr bwMode="auto">
          <a:xfrm rot="5400000">
            <a:off x="8320087" y="1474788"/>
            <a:ext cx="131763" cy="128588"/>
            <a:chOff x="6668087" y="1297746"/>
            <a:chExt cx="161840" cy="156602"/>
          </a:xfrm>
        </p:grpSpPr>
        <p:cxnSp>
          <p:nvCxnSpPr>
            <p:cNvPr id="16" name="Straight Connector 15"/>
            <p:cNvCxnSpPr/>
            <p:nvPr/>
          </p:nvCxnSpPr>
          <p:spPr>
            <a:xfrm rot="16200000">
              <a:off x="6663592" y="1292574"/>
              <a:ext cx="88934" cy="7994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V="1">
              <a:off x="6685198" y="1391513"/>
              <a:ext cx="125668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5400000" flipH="1">
              <a:off x="6744512" y="1291599"/>
              <a:ext cx="88934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563"/>
            <a:ext cx="2133600" cy="365125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563"/>
            <a:ext cx="5562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Copyright 2010 John Wiley &amp; Sons, Inc.</a:t>
            </a:r>
          </a:p>
        </p:txBody>
      </p:sp>
      <p:sp>
        <p:nvSpPr>
          <p:cNvPr id="2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563"/>
            <a:ext cx="457200" cy="365125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1 - </a:t>
            </a:r>
            <a:fld id="{271DDBAE-00D4-46AC-B006-3AC4710C41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365125" cy="6854825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55588" y="5046663"/>
            <a:ext cx="73025" cy="16922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55588" y="4797425"/>
            <a:ext cx="73025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55588" y="4637088"/>
            <a:ext cx="73025" cy="138112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55588" y="4541838"/>
            <a:ext cx="73025" cy="7461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63" y="681038"/>
            <a:ext cx="46037" cy="365125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8288" y="681038"/>
            <a:ext cx="28575" cy="365125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49238" y="681038"/>
            <a:ext cx="9525" cy="365125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22250" y="681038"/>
            <a:ext cx="7938" cy="365125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763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6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914400" y="178435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1 - </a:t>
            </a:r>
            <a:fld id="{3A0543AE-F6D9-41D6-8645-B71AD53DD1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40" name="Line 7"/>
          <p:cNvSpPr>
            <a:spLocks noChangeShapeType="1"/>
          </p:cNvSpPr>
          <p:nvPr userDrawn="1"/>
        </p:nvSpPr>
        <p:spPr bwMode="auto">
          <a:xfrm>
            <a:off x="685800" y="1219200"/>
            <a:ext cx="7772400" cy="0"/>
          </a:xfrm>
          <a:prstGeom prst="line">
            <a:avLst/>
          </a:prstGeom>
          <a:noFill/>
          <a:ln w="57150" cmpd="thickThin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41" name="Line 8"/>
          <p:cNvSpPr>
            <a:spLocks noChangeShapeType="1"/>
          </p:cNvSpPr>
          <p:nvPr userDrawn="1"/>
        </p:nvSpPr>
        <p:spPr bwMode="auto">
          <a:xfrm>
            <a:off x="685800" y="6248400"/>
            <a:ext cx="7772400" cy="0"/>
          </a:xfrm>
          <a:prstGeom prst="line">
            <a:avLst/>
          </a:prstGeom>
          <a:noFill/>
          <a:ln w="12700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3" r:id="rId1"/>
    <p:sldLayoutId id="2147483749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0" r:id="rId8"/>
    <p:sldLayoutId id="2147483759" r:id="rId9"/>
    <p:sldLayoutId id="2147483751" r:id="rId10"/>
    <p:sldLayoutId id="2147483752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 spc="-100">
          <a:solidFill>
            <a:srgbClr val="C1EE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9pPr>
      <a:extLst/>
    </p:titleStyle>
    <p:bodyStyle>
      <a:lvl1pPr marL="411163" indent="-342900" algn="l" rtl="0" eaLnBrk="0" fontAlgn="base" hangingPunct="0">
        <a:spcBef>
          <a:spcPts val="700"/>
        </a:spcBef>
        <a:spcAft>
          <a:spcPct val="0"/>
        </a:spcAft>
        <a:buClr>
          <a:schemeClr val="tx2"/>
        </a:buClr>
        <a:buSzPct val="95000"/>
        <a:buFont typeface="Wingdings" pitchFamily="2" charset="2"/>
        <a:buChar char="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39775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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5363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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475" indent="-228600" algn="l" rtl="0" eaLnBrk="0" fontAlgn="base" hangingPunct="0">
        <a:spcBef>
          <a:spcPct val="20000"/>
        </a:spcBef>
        <a:spcAft>
          <a:spcPct val="0"/>
        </a:spcAft>
        <a:buClr>
          <a:srgbClr val="FEB80A"/>
        </a:buClr>
        <a:buFont typeface="Wingdings 3" pitchFamily="18" charset="2"/>
        <a:buChar char="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138" indent="-209550" algn="l" rtl="0" eaLnBrk="0" fontAlgn="base" hangingPunct="0">
        <a:spcBef>
          <a:spcPct val="20000"/>
        </a:spcBef>
        <a:spcAft>
          <a:spcPct val="0"/>
        </a:spcAft>
        <a:buClr>
          <a:srgbClr val="FEB80A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8316913" y="6416675"/>
            <a:ext cx="750887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5 - </a:t>
            </a:r>
            <a:fld id="{0E0EC191-2534-4C9B-9388-1B2415179DF2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1828800"/>
            <a:ext cx="8686800" cy="2057400"/>
          </a:xfrm>
        </p:spPr>
        <p:txBody>
          <a:bodyPr/>
          <a:lstStyle/>
          <a:p>
            <a:pPr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3700" dirty="0" smtClean="0">
                <a:solidFill>
                  <a:schemeClr val="tx2">
                    <a:satMod val="200000"/>
                  </a:schemeClr>
                </a:solidFill>
                <a:latin typeface="Times New Roman" pitchFamily="18" charset="0"/>
                <a:cs typeface="Times New Roman" pitchFamily="18" charset="0"/>
              </a:rPr>
              <a:t>TCP CLIENT SERVER Application</a:t>
            </a:r>
            <a:r>
              <a:rPr lang="en-US" sz="3700" dirty="0">
                <a:solidFill>
                  <a:schemeClr val="tx2">
                    <a:satMod val="20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700" dirty="0">
                <a:solidFill>
                  <a:schemeClr val="tx2">
                    <a:satMod val="20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solidFill>
                  <a:schemeClr val="tx2">
                    <a:satMod val="20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solidFill>
                  <a:schemeClr val="tx2">
                    <a:satMod val="20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solidFill>
                  <a:schemeClr val="tx2">
                    <a:satMod val="200000"/>
                  </a:schemeClr>
                </a:solidFill>
                <a:latin typeface="Times New Roman" pitchFamily="18" charset="0"/>
                <a:cs typeface="Times New Roman" pitchFamily="18" charset="0"/>
              </a:rPr>
              <a:t>Rahul </a:t>
            </a:r>
            <a:r>
              <a:rPr lang="en-US" dirty="0" err="1" smtClean="0">
                <a:solidFill>
                  <a:schemeClr val="tx2">
                    <a:satMod val="200000"/>
                  </a:schemeClr>
                </a:solidFill>
                <a:latin typeface="Times New Roman" pitchFamily="18" charset="0"/>
                <a:cs typeface="Times New Roman" pitchFamily="18" charset="0"/>
              </a:rPr>
              <a:t>shinde</a:t>
            </a:r>
            <a:r>
              <a:rPr lang="en-US" dirty="0" smtClean="0">
                <a:solidFill>
                  <a:schemeClr val="tx2">
                    <a:satMod val="20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solidFill>
                  <a:schemeClr val="tx2">
                    <a:satMod val="20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solidFill>
                  <a:schemeClr val="tx2">
                    <a:satMod val="20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sz="1600" dirty="0" smtClean="0">
                <a:solidFill>
                  <a:schemeClr val="tx2">
                    <a:satMod val="20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err="1" smtClean="0">
                <a:solidFill>
                  <a:schemeClr val="tx2">
                    <a:satMod val="200000"/>
                  </a:schemeClr>
                </a:solidFill>
                <a:latin typeface="Times New Roman" pitchFamily="18" charset="0"/>
                <a:cs typeface="Times New Roman" pitchFamily="18" charset="0"/>
              </a:rPr>
              <a:t>csci</a:t>
            </a:r>
            <a:r>
              <a:rPr lang="en-US" sz="2000" dirty="0" smtClean="0">
                <a:solidFill>
                  <a:schemeClr val="tx2">
                    <a:satMod val="200000"/>
                  </a:schemeClr>
                </a:solidFill>
                <a:latin typeface="Times New Roman" pitchFamily="18" charset="0"/>
                <a:cs typeface="Times New Roman" pitchFamily="18" charset="0"/>
              </a:rPr>
              <a:t> 511</a:t>
            </a:r>
            <a:br>
              <a:rPr lang="en-US" sz="2000" dirty="0" smtClean="0">
                <a:solidFill>
                  <a:schemeClr val="tx2">
                    <a:satMod val="20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err="1" smtClean="0">
                <a:solidFill>
                  <a:schemeClr val="tx2">
                    <a:satMod val="200000"/>
                  </a:schemeClr>
                </a:solidFill>
                <a:latin typeface="Times New Roman" pitchFamily="18" charset="0"/>
                <a:cs typeface="Times New Roman" pitchFamily="18" charset="0"/>
              </a:rPr>
              <a:t>chico</a:t>
            </a:r>
            <a:r>
              <a:rPr lang="en-US" sz="2000" dirty="0" smtClean="0">
                <a:solidFill>
                  <a:schemeClr val="tx2">
                    <a:satMod val="200000"/>
                  </a:schemeClr>
                </a:solidFill>
                <a:latin typeface="Times New Roman" pitchFamily="18" charset="0"/>
                <a:cs typeface="Times New Roman" pitchFamily="18" charset="0"/>
              </a:rPr>
              <a:t> state id: </a:t>
            </a:r>
            <a:r>
              <a:rPr lang="en-US" sz="2000" dirty="0" smtClean="0">
                <a:solidFill>
                  <a:schemeClr val="tx2">
                    <a:satMod val="200000"/>
                  </a:schemeClr>
                </a:solidFill>
                <a:latin typeface="Times New Roman" pitchFamily="18" charset="0"/>
                <a:cs typeface="Times New Roman" pitchFamily="18" charset="0"/>
              </a:rPr>
              <a:t>006948956 </a:t>
            </a:r>
            <a:r>
              <a:rPr lang="en-US" sz="1600" dirty="0" smtClean="0">
                <a:solidFill>
                  <a:schemeClr val="tx2">
                    <a:satMod val="200000"/>
                  </a:schemeClr>
                </a:solidFill>
                <a:cs typeface="Times New Roman" pitchFamily="18" charset="0"/>
              </a:rPr>
              <a:t/>
            </a:r>
            <a:br>
              <a:rPr lang="en-US" sz="1600" dirty="0" smtClean="0">
                <a:solidFill>
                  <a:schemeClr val="tx2">
                    <a:satMod val="200000"/>
                  </a:schemeClr>
                </a:solidFill>
                <a:cs typeface="Times New Roman" pitchFamily="18" charset="0"/>
              </a:rPr>
            </a:br>
            <a:endParaRPr lang="en-US" dirty="0" smtClean="0">
              <a:solidFill>
                <a:schemeClr val="tx2">
                  <a:satMod val="200000"/>
                </a:schemeClr>
              </a:solidFill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Bind()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27163"/>
            <a:ext cx="7696200" cy="4455022"/>
          </a:xfrm>
        </p:spPr>
        <p:txBody>
          <a:bodyPr/>
          <a:lstStyle/>
          <a:p>
            <a:r>
              <a:rPr lang="en-US" sz="2300" dirty="0" smtClean="0"/>
              <a:t>The bind function assigns a local protocol address to a socket.</a:t>
            </a:r>
          </a:p>
          <a:p>
            <a:r>
              <a:rPr lang="en-US" sz="2300" dirty="0" smtClean="0"/>
              <a:t>Header file :#include &lt;sys/</a:t>
            </a:r>
            <a:r>
              <a:rPr lang="en-US" sz="2300" dirty="0" err="1" smtClean="0"/>
              <a:t>socket.h</a:t>
            </a:r>
            <a:r>
              <a:rPr lang="en-US" sz="2300" dirty="0" smtClean="0"/>
              <a:t>&gt;</a:t>
            </a:r>
          </a:p>
          <a:p>
            <a:r>
              <a:rPr lang="en-US" sz="2300" dirty="0" smtClean="0"/>
              <a:t>Syntax:</a:t>
            </a:r>
          </a:p>
          <a:p>
            <a:pPr lvl="1"/>
            <a:r>
              <a:rPr lang="en-US" sz="2300" i="1" dirty="0" err="1" smtClean="0"/>
              <a:t>int</a:t>
            </a:r>
            <a:r>
              <a:rPr lang="en-US" sz="2300" i="1" dirty="0" smtClean="0"/>
              <a:t> bind (</a:t>
            </a:r>
            <a:r>
              <a:rPr lang="en-US" sz="2300" i="1" dirty="0" err="1" smtClean="0"/>
              <a:t>int</a:t>
            </a:r>
            <a:r>
              <a:rPr lang="en-US" sz="2300" i="1" dirty="0" smtClean="0"/>
              <a:t> </a:t>
            </a:r>
            <a:r>
              <a:rPr lang="en-US" sz="2300" i="1" dirty="0" err="1" smtClean="0"/>
              <a:t>sockfd</a:t>
            </a:r>
            <a:r>
              <a:rPr lang="en-US" sz="2300" i="1" dirty="0" smtClean="0"/>
              <a:t>, const </a:t>
            </a:r>
            <a:r>
              <a:rPr lang="en-US" sz="2300" i="1" dirty="0" err="1" smtClean="0"/>
              <a:t>struct</a:t>
            </a:r>
            <a:r>
              <a:rPr lang="en-US" sz="2300" i="1" dirty="0" smtClean="0"/>
              <a:t> </a:t>
            </a:r>
            <a:r>
              <a:rPr lang="en-US" sz="2300" i="1" dirty="0" err="1" smtClean="0"/>
              <a:t>sockaddr</a:t>
            </a:r>
            <a:r>
              <a:rPr lang="en-US" sz="2300" i="1" dirty="0" smtClean="0"/>
              <a:t> *</a:t>
            </a:r>
            <a:r>
              <a:rPr lang="en-US" sz="2300" i="1" dirty="0" err="1" smtClean="0"/>
              <a:t>myaddr</a:t>
            </a:r>
            <a:r>
              <a:rPr lang="en-US" sz="2300" i="1" dirty="0" smtClean="0"/>
              <a:t>, </a:t>
            </a:r>
            <a:r>
              <a:rPr lang="en-US" sz="2300" i="1" dirty="0" err="1" smtClean="0"/>
              <a:t>socklen_t</a:t>
            </a:r>
            <a:r>
              <a:rPr lang="en-US" sz="2300" i="1" dirty="0" smtClean="0"/>
              <a:t> </a:t>
            </a:r>
            <a:r>
              <a:rPr lang="en-US" sz="2300" i="1" dirty="0" err="1" smtClean="0"/>
              <a:t>addrlen</a:t>
            </a:r>
            <a:r>
              <a:rPr lang="en-US" sz="2300" i="1" dirty="0" smtClean="0"/>
              <a:t>);</a:t>
            </a:r>
          </a:p>
          <a:p>
            <a:pPr lvl="1"/>
            <a:r>
              <a:rPr lang="en-US" sz="2300" dirty="0" smtClean="0"/>
              <a:t>Returns: 0 if OK and -1 on error</a:t>
            </a:r>
          </a:p>
          <a:p>
            <a:r>
              <a:rPr lang="en-US" sz="2300" dirty="0" smtClean="0"/>
              <a:t>We use bind to tell sockets which port we want to serve.</a:t>
            </a:r>
          </a:p>
          <a:p>
            <a:r>
              <a:rPr lang="en-US" sz="2300" dirty="0" smtClean="0"/>
              <a:t>A 0 value for port number means system will choose a random 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1 - </a:t>
            </a:r>
            <a:fld id="{3AE03CBD-0DB4-4DE7-B188-CD7CA771F93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Bind()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300" dirty="0" smtClean="0"/>
              <a:t>Parameters:</a:t>
            </a:r>
          </a:p>
          <a:p>
            <a:pPr lvl="1"/>
            <a:r>
              <a:rPr lang="en-US" sz="1800" b="1" dirty="0" err="1" smtClean="0"/>
              <a:t>sockfd</a:t>
            </a:r>
            <a:r>
              <a:rPr lang="en-US" sz="1800" b="1" dirty="0" smtClean="0"/>
              <a:t>: </a:t>
            </a:r>
            <a:r>
              <a:rPr lang="en-US" sz="1800" dirty="0" smtClean="0"/>
              <a:t>is a socket descriptor returned by the socket function.</a:t>
            </a:r>
          </a:p>
          <a:p>
            <a:pPr lvl="1"/>
            <a:r>
              <a:rPr lang="en-US" sz="1800" b="1" dirty="0" err="1" smtClean="0"/>
              <a:t>my_addr</a:t>
            </a:r>
            <a:r>
              <a:rPr lang="en-US" sz="1800" b="1" dirty="0" smtClean="0"/>
              <a:t> :</a:t>
            </a:r>
            <a:r>
              <a:rPr lang="en-US" sz="1800" dirty="0" smtClean="0"/>
              <a:t>is a pointer to </a:t>
            </a:r>
            <a:r>
              <a:rPr lang="en-US" sz="1800" dirty="0" err="1" smtClean="0"/>
              <a:t>struct</a:t>
            </a:r>
            <a:r>
              <a:rPr lang="en-US" sz="1800" dirty="0" smtClean="0"/>
              <a:t> </a:t>
            </a:r>
            <a:r>
              <a:rPr lang="en-US" sz="1800" dirty="0" err="1" smtClean="0"/>
              <a:t>sockaddr</a:t>
            </a:r>
            <a:r>
              <a:rPr lang="en-US" sz="1800" dirty="0" smtClean="0"/>
              <a:t> that contains local IP address and port.</a:t>
            </a:r>
          </a:p>
          <a:p>
            <a:pPr lvl="1"/>
            <a:r>
              <a:rPr lang="en-US" sz="1800" b="1" dirty="0" err="1" smtClean="0"/>
              <a:t>addrlen</a:t>
            </a:r>
            <a:r>
              <a:rPr lang="en-US" sz="1800" b="1" dirty="0" smtClean="0"/>
              <a:t> </a:t>
            </a:r>
            <a:r>
              <a:rPr lang="en-US" sz="1800" dirty="0" smtClean="0"/>
              <a:t>set it to </a:t>
            </a:r>
            <a:r>
              <a:rPr lang="en-US" sz="1800" dirty="0" err="1" smtClean="0"/>
              <a:t>sizeof</a:t>
            </a:r>
            <a:r>
              <a:rPr lang="en-US" sz="1800" dirty="0" smtClean="0"/>
              <a:t>(</a:t>
            </a:r>
            <a:r>
              <a:rPr lang="en-US" sz="1800" dirty="0" err="1" smtClean="0"/>
              <a:t>struct</a:t>
            </a:r>
            <a:r>
              <a:rPr lang="en-US" sz="1800" dirty="0" smtClean="0"/>
              <a:t> </a:t>
            </a:r>
            <a:r>
              <a:rPr lang="en-US" sz="1800" dirty="0" err="1" smtClean="0"/>
              <a:t>sockaddr</a:t>
            </a:r>
            <a:r>
              <a:rPr lang="en-US" sz="1800" dirty="0" smtClean="0"/>
              <a:t>). </a:t>
            </a:r>
            <a:endParaRPr lang="en-US" sz="2000" dirty="0" smtClean="0"/>
          </a:p>
          <a:p>
            <a:pPr lvl="1"/>
            <a:endParaRPr lang="en-US" sz="20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1 - </a:t>
            </a:r>
            <a:fld id="{3AE03CBD-0DB4-4DE7-B188-CD7CA771F93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Code-snippet Bind()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1 - </a:t>
            </a:r>
            <a:fld id="{3AE03CBD-0DB4-4DE7-B188-CD7CA771F93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26625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2019869"/>
            <a:ext cx="7772400" cy="3209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Listen()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27163"/>
            <a:ext cx="7696200" cy="4455022"/>
          </a:xfrm>
        </p:spPr>
        <p:txBody>
          <a:bodyPr/>
          <a:lstStyle/>
          <a:p>
            <a:r>
              <a:rPr lang="en-US" sz="2300" dirty="0" smtClean="0"/>
              <a:t>The listen function is called only by a TCP server and it performs two actions:</a:t>
            </a:r>
          </a:p>
          <a:p>
            <a:pPr lvl="1"/>
            <a:r>
              <a:rPr lang="en-US" sz="1800" dirty="0" smtClean="0"/>
              <a:t>The listen function converts an unconnected socket into a passive socket, indicating that the kernel should accept incoming connection requests directed to this socket.</a:t>
            </a:r>
          </a:p>
          <a:p>
            <a:pPr lvl="1"/>
            <a:r>
              <a:rPr lang="en-US" sz="1800" dirty="0" smtClean="0"/>
              <a:t>The second argument to this function specifies the maximum number of connections the kernel should queue for this socket.</a:t>
            </a:r>
          </a:p>
          <a:p>
            <a:pPr lvl="1"/>
            <a:endParaRPr lang="en-US" sz="1800" dirty="0" smtClean="0"/>
          </a:p>
          <a:p>
            <a:r>
              <a:rPr lang="en-US" sz="2300" dirty="0" smtClean="0"/>
              <a:t>Header file :#include &lt;sys/</a:t>
            </a:r>
            <a:r>
              <a:rPr lang="en-US" sz="2300" dirty="0" err="1" smtClean="0"/>
              <a:t>socket.h</a:t>
            </a:r>
            <a:r>
              <a:rPr lang="en-US" sz="2300" dirty="0" smtClean="0"/>
              <a:t>&gt;</a:t>
            </a:r>
          </a:p>
          <a:p>
            <a:r>
              <a:rPr lang="en-US" sz="2300" dirty="0" smtClean="0"/>
              <a:t>Syntax:</a:t>
            </a:r>
          </a:p>
          <a:p>
            <a:pPr lvl="1"/>
            <a:r>
              <a:rPr lang="sv-SE" sz="2300" i="1" dirty="0" smtClean="0"/>
              <a:t>int listen (int sockfd, int backlog);</a:t>
            </a:r>
            <a:endParaRPr lang="en-US" sz="2300" i="1" dirty="0" smtClean="0"/>
          </a:p>
          <a:p>
            <a:pPr lvl="1">
              <a:buNone/>
            </a:pPr>
            <a:r>
              <a:rPr lang="en-US" sz="2300" dirty="0" smtClean="0"/>
              <a:t>Returns: 0 if OK and -1 on error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1 - </a:t>
            </a:r>
            <a:fld id="{3AE03CBD-0DB4-4DE7-B188-CD7CA771F93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Listen()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27163"/>
            <a:ext cx="7772400" cy="4782568"/>
          </a:xfrm>
        </p:spPr>
        <p:txBody>
          <a:bodyPr/>
          <a:lstStyle/>
          <a:p>
            <a:r>
              <a:rPr lang="en-US" sz="2300" dirty="0" smtClean="0"/>
              <a:t>This function is normally called after both the socket and bind functions and must be called before calling the accept function.</a:t>
            </a:r>
          </a:p>
          <a:p>
            <a:r>
              <a:rPr lang="en-US" sz="2300" dirty="0" smtClean="0"/>
              <a:t>Parameters:</a:t>
            </a:r>
          </a:p>
          <a:p>
            <a:pPr lvl="1"/>
            <a:r>
              <a:rPr lang="en-US" sz="2400" dirty="0" err="1" smtClean="0"/>
              <a:t>sockfd</a:t>
            </a:r>
            <a:r>
              <a:rPr lang="en-US" sz="2400" dirty="0" smtClean="0"/>
              <a:t>: </a:t>
            </a:r>
            <a:r>
              <a:rPr lang="en-US" sz="2000" dirty="0" smtClean="0"/>
              <a:t>is a socket descriptor returned by the socket function</a:t>
            </a:r>
            <a:r>
              <a:rPr lang="en-US" sz="2400" dirty="0" smtClean="0"/>
              <a:t>.</a:t>
            </a:r>
          </a:p>
          <a:p>
            <a:pPr lvl="1"/>
            <a:r>
              <a:rPr lang="en-US" sz="2400" dirty="0" smtClean="0"/>
              <a:t>Backlog: </a:t>
            </a:r>
            <a:r>
              <a:rPr lang="en-US" sz="2000" dirty="0" smtClean="0"/>
              <a:t>it is the number of allowed connections</a:t>
            </a:r>
          </a:p>
          <a:p>
            <a:pPr lvl="1">
              <a:buNone/>
            </a:pPr>
            <a:r>
              <a:rPr lang="en-US" sz="2000" b="1" dirty="0" smtClean="0"/>
              <a:t>Three way handshake and two queues for listening socket:</a:t>
            </a:r>
          </a:p>
          <a:p>
            <a:pPr lvl="1">
              <a:buNone/>
            </a:pPr>
            <a:endParaRPr lang="en-US" sz="2000" dirty="0" smtClean="0"/>
          </a:p>
          <a:p>
            <a:pPr lvl="1"/>
            <a:endParaRPr lang="en-US" sz="1300" dirty="0" smtClean="0"/>
          </a:p>
          <a:p>
            <a:pPr>
              <a:buNone/>
            </a:pPr>
            <a:r>
              <a:rPr lang="en-US" sz="2300" dirty="0" smtClean="0"/>
              <a:t>	</a:t>
            </a:r>
          </a:p>
          <a:p>
            <a:pPr>
              <a:buNone/>
            </a:pPr>
            <a:endParaRPr lang="en-US" sz="23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1 - </a:t>
            </a:r>
            <a:fld id="{3AE03CBD-0DB4-4DE7-B188-CD7CA771F93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95905" y="4411543"/>
            <a:ext cx="4391025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Listen()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1 - </a:t>
            </a:r>
            <a:fld id="{3AE03CBD-0DB4-4DE7-B188-CD7CA771F937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14400" y="1427163"/>
            <a:ext cx="8071989" cy="395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 b="0" dirty="0" smtClean="0">
                <a:solidFill>
                  <a:schemeClr val="tx1"/>
                </a:solidFill>
                <a:latin typeface="+mn-lt"/>
              </a:rPr>
              <a:t>The two queues maintained by TCP for a listening socket.</a:t>
            </a:r>
            <a:endParaRPr lang="en-US" sz="2400" b="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38916" name="Picture 4" descr="http://eduunix.ccut.edu.cn/index2/html/unix/Addison%20Wesley%20-%20UNIX.Network.Programming.Volume.1.3rd.Ed.The.Sockets.Networking.API-LiB/FILES/04fig07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1076" y="2197290"/>
            <a:ext cx="6056261" cy="331883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Code-snippet Listen()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1 - </a:t>
            </a:r>
            <a:fld id="{3AE03CBD-0DB4-4DE7-B188-CD7CA771F93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22529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2604751"/>
            <a:ext cx="7772400" cy="2931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091821" y="1624084"/>
            <a:ext cx="10679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Server: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Accept()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1 - </a:t>
            </a:r>
            <a:fld id="{3AE03CBD-0DB4-4DE7-B188-CD7CA771F937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914400" y="1427163"/>
            <a:ext cx="7772400" cy="4929187"/>
          </a:xfrm>
        </p:spPr>
        <p:txBody>
          <a:bodyPr/>
          <a:lstStyle/>
          <a:p>
            <a:r>
              <a:rPr lang="en-US" sz="2200" dirty="0" smtClean="0"/>
              <a:t>The accept function is called by a TCP server to return the next completed connection from the front of the completed connection queue</a:t>
            </a:r>
          </a:p>
          <a:p>
            <a:r>
              <a:rPr lang="en-US" sz="2200" dirty="0" smtClean="0"/>
              <a:t>If the completed connection queue is empty, the process is put to sleep</a:t>
            </a:r>
          </a:p>
          <a:p>
            <a:r>
              <a:rPr lang="en-US" sz="2200" dirty="0" smtClean="0"/>
              <a:t>Header file :#include &lt;sys/</a:t>
            </a:r>
            <a:r>
              <a:rPr lang="en-US" sz="2200" dirty="0" err="1" smtClean="0"/>
              <a:t>socket.h</a:t>
            </a:r>
            <a:r>
              <a:rPr lang="en-US" sz="2200" dirty="0" smtClean="0"/>
              <a:t>&gt;</a:t>
            </a:r>
          </a:p>
          <a:p>
            <a:r>
              <a:rPr lang="en-US" sz="2200" dirty="0" smtClean="0"/>
              <a:t>Syntax:</a:t>
            </a:r>
          </a:p>
          <a:p>
            <a:pPr lvl="1"/>
            <a:r>
              <a:rPr lang="en-US" sz="1600" dirty="0" smtClean="0"/>
              <a:t> </a:t>
            </a:r>
            <a:r>
              <a:rPr lang="en-US" sz="1700" dirty="0" err="1" smtClean="0"/>
              <a:t>int</a:t>
            </a:r>
            <a:r>
              <a:rPr lang="en-US" sz="1700" dirty="0" smtClean="0"/>
              <a:t> accept (</a:t>
            </a:r>
            <a:r>
              <a:rPr lang="en-US" sz="1700" dirty="0" err="1" smtClean="0"/>
              <a:t>int</a:t>
            </a:r>
            <a:r>
              <a:rPr lang="en-US" sz="1700" dirty="0" smtClean="0"/>
              <a:t> </a:t>
            </a:r>
            <a:r>
              <a:rPr lang="en-US" sz="1700" dirty="0" err="1" smtClean="0"/>
              <a:t>sockfd</a:t>
            </a:r>
            <a:r>
              <a:rPr lang="en-US" sz="1700" dirty="0" smtClean="0"/>
              <a:t>, </a:t>
            </a:r>
            <a:r>
              <a:rPr lang="en-US" sz="1700" dirty="0" err="1" smtClean="0"/>
              <a:t>struct</a:t>
            </a:r>
            <a:r>
              <a:rPr lang="en-US" sz="1700" dirty="0" smtClean="0"/>
              <a:t> </a:t>
            </a:r>
            <a:r>
              <a:rPr lang="en-US" sz="1700" dirty="0" err="1" smtClean="0"/>
              <a:t>sockaddr</a:t>
            </a:r>
            <a:r>
              <a:rPr lang="en-US" sz="1700" dirty="0" smtClean="0"/>
              <a:t> *</a:t>
            </a:r>
            <a:r>
              <a:rPr lang="en-US" sz="1700" dirty="0" err="1" smtClean="0"/>
              <a:t>cliaddr</a:t>
            </a:r>
            <a:r>
              <a:rPr lang="en-US" sz="1700" dirty="0" smtClean="0"/>
              <a:t>, </a:t>
            </a:r>
            <a:r>
              <a:rPr lang="en-US" sz="1700" dirty="0" err="1" smtClean="0"/>
              <a:t>socklen_t</a:t>
            </a:r>
            <a:r>
              <a:rPr lang="en-US" sz="1700" dirty="0" smtClean="0"/>
              <a:t> *</a:t>
            </a:r>
            <a:r>
              <a:rPr lang="en-US" sz="1700" dirty="0" err="1" smtClean="0"/>
              <a:t>addrlen</a:t>
            </a:r>
            <a:r>
              <a:rPr lang="en-US" sz="1700" dirty="0" smtClean="0"/>
              <a:t>);</a:t>
            </a:r>
          </a:p>
          <a:p>
            <a:pPr lvl="1">
              <a:buNone/>
            </a:pPr>
            <a:endParaRPr lang="en-US" sz="1700" dirty="0" smtClean="0"/>
          </a:p>
          <a:p>
            <a:r>
              <a:rPr lang="en-US" sz="2200" dirty="0" smtClean="0"/>
              <a:t>The server accepts the connection by using the accept function</a:t>
            </a:r>
            <a:r>
              <a:rPr lang="en-US" sz="2000" dirty="0" smtClean="0"/>
              <a:t>.</a:t>
            </a:r>
          </a:p>
          <a:p>
            <a:pPr marL="411163" lvl="1" indent="-342900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Char char=""/>
            </a:pPr>
            <a:r>
              <a:rPr lang="en-US" sz="2200" dirty="0" smtClean="0"/>
              <a:t>Returns: non-negative descriptor if OK, -1 on error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Accept()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27163"/>
            <a:ext cx="7772400" cy="4956483"/>
          </a:xfrm>
        </p:spPr>
        <p:txBody>
          <a:bodyPr/>
          <a:lstStyle/>
          <a:p>
            <a:r>
              <a:rPr lang="en-US" dirty="0" smtClean="0"/>
              <a:t>Parameters:</a:t>
            </a:r>
          </a:p>
          <a:p>
            <a:pPr lvl="1"/>
            <a:r>
              <a:rPr lang="en-US" sz="1800" b="1" dirty="0" err="1" smtClean="0"/>
              <a:t>sockfd</a:t>
            </a:r>
            <a:r>
              <a:rPr lang="en-US" sz="1800" dirty="0" smtClean="0"/>
              <a:t>: is a socket descriptor returned by the socket function.</a:t>
            </a:r>
          </a:p>
          <a:p>
            <a:pPr lvl="1"/>
            <a:r>
              <a:rPr lang="en-US" sz="1800" b="1" dirty="0" err="1" smtClean="0"/>
              <a:t>cliaddr</a:t>
            </a:r>
            <a:r>
              <a:rPr lang="en-US" sz="1800" dirty="0" smtClean="0"/>
              <a:t> is a pointer to </a:t>
            </a:r>
            <a:r>
              <a:rPr lang="en-US" sz="1800" dirty="0" err="1" smtClean="0"/>
              <a:t>struct</a:t>
            </a:r>
            <a:r>
              <a:rPr lang="en-US" sz="1800" dirty="0" smtClean="0"/>
              <a:t> </a:t>
            </a:r>
            <a:r>
              <a:rPr lang="en-US" sz="1800" dirty="0" err="1" smtClean="0"/>
              <a:t>sockaddr</a:t>
            </a:r>
            <a:r>
              <a:rPr lang="en-US" sz="1800" dirty="0" smtClean="0"/>
              <a:t> that contains client IP address and port.</a:t>
            </a:r>
          </a:p>
          <a:p>
            <a:pPr lvl="1"/>
            <a:r>
              <a:rPr lang="en-US" sz="1800" b="1" dirty="0" err="1" smtClean="0"/>
              <a:t>addrlen</a:t>
            </a:r>
            <a:r>
              <a:rPr lang="en-US" sz="1800" dirty="0" smtClean="0"/>
              <a:t> set it to </a:t>
            </a:r>
            <a:r>
              <a:rPr lang="en-US" sz="1800" dirty="0" err="1" smtClean="0"/>
              <a:t>sizeof</a:t>
            </a:r>
            <a:r>
              <a:rPr lang="en-US" sz="1800" dirty="0" smtClean="0"/>
              <a:t>(</a:t>
            </a:r>
            <a:r>
              <a:rPr lang="en-US" sz="1800" dirty="0" err="1" smtClean="0"/>
              <a:t>struct</a:t>
            </a:r>
            <a:r>
              <a:rPr lang="en-US" sz="1800" dirty="0" smtClean="0"/>
              <a:t> </a:t>
            </a:r>
            <a:r>
              <a:rPr lang="en-US" sz="1800" dirty="0" err="1" smtClean="0"/>
              <a:t>sockaddr</a:t>
            </a:r>
            <a:r>
              <a:rPr lang="en-US" sz="1800" dirty="0" smtClean="0"/>
              <a:t>).</a:t>
            </a:r>
          </a:p>
          <a:p>
            <a:pPr lvl="1">
              <a:buNone/>
            </a:pPr>
            <a:endParaRPr lang="en-US" sz="1800" dirty="0" smtClean="0"/>
          </a:p>
          <a:p>
            <a:pPr lvl="1">
              <a:buNone/>
            </a:pPr>
            <a:r>
              <a:rPr lang="en-US" sz="2400" dirty="0" smtClean="0"/>
              <a:t>Status of client/server before call to accept returns:</a:t>
            </a:r>
          </a:p>
          <a:p>
            <a:pPr lvl="1">
              <a:buNone/>
            </a:pPr>
            <a:endParaRPr lang="en-US" sz="2400" dirty="0" smtClean="0"/>
          </a:p>
          <a:p>
            <a:pPr lvl="1">
              <a:buNone/>
            </a:pPr>
            <a:endParaRPr lang="en-US" sz="2400" dirty="0" smtClean="0"/>
          </a:p>
          <a:p>
            <a:pPr lvl="1">
              <a:buNone/>
            </a:pPr>
            <a:endParaRPr lang="en-US" sz="1800" dirty="0" smtClean="0"/>
          </a:p>
          <a:p>
            <a:pPr lvl="1">
              <a:buNone/>
            </a:pPr>
            <a:endParaRPr lang="en-US" sz="1800" dirty="0" smtClean="0"/>
          </a:p>
          <a:p>
            <a:pPr lvl="1">
              <a:buNone/>
            </a:pPr>
            <a:endParaRPr lang="en-US" sz="1800" dirty="0" smtClean="0"/>
          </a:p>
          <a:p>
            <a:pPr lvl="1">
              <a:buNone/>
            </a:pPr>
            <a:endParaRPr lang="en-US" sz="1600" b="1" dirty="0" smtClean="0"/>
          </a:p>
          <a:p>
            <a:pPr>
              <a:buNone/>
            </a:pPr>
            <a:endParaRPr lang="en-US" sz="20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1 - </a:t>
            </a:r>
            <a:fld id="{3AE03CBD-0DB4-4DE7-B188-CD7CA771F937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84060" y="4326340"/>
            <a:ext cx="6458666" cy="1464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Accept()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Status of client/server after return from accept.</a:t>
            </a:r>
          </a:p>
          <a:p>
            <a:pPr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1 - </a:t>
            </a:r>
            <a:fld id="{3AE03CBD-0DB4-4DE7-B188-CD7CA771F937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03997" y="2565779"/>
            <a:ext cx="6585334" cy="1449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06770" y="4162567"/>
            <a:ext cx="961030" cy="2619233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1 - </a:t>
            </a:r>
            <a:fld id="{3AE03CBD-0DB4-4DE7-B188-CD7CA771F93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38288" y="1407531"/>
            <a:ext cx="5517605" cy="4596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Code-snippet Accept()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1 - </a:t>
            </a:r>
            <a:fld id="{3AE03CBD-0DB4-4DE7-B188-CD7CA771F937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pic>
        <p:nvPicPr>
          <p:cNvPr id="18433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24409" y="2524836"/>
            <a:ext cx="7552381" cy="2583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914401" y="1427163"/>
            <a:ext cx="41915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Server: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INET_PTON()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 smtClean="0"/>
              <a:t>inet_pton</a:t>
            </a:r>
            <a:r>
              <a:rPr lang="en-US" sz="2400" dirty="0" smtClean="0"/>
              <a:t> - convert IPv4 and IPv6 addresses from text to binary form</a:t>
            </a:r>
          </a:p>
          <a:p>
            <a:r>
              <a:rPr lang="en-US" sz="2400" dirty="0" smtClean="0"/>
              <a:t>This function converts the character string </a:t>
            </a:r>
            <a:r>
              <a:rPr lang="en-US" sz="2400" dirty="0" err="1" smtClean="0"/>
              <a:t>src</a:t>
            </a:r>
            <a:r>
              <a:rPr lang="en-US" sz="2400" dirty="0" smtClean="0"/>
              <a:t> into a network</a:t>
            </a:r>
          </a:p>
          <a:p>
            <a:r>
              <a:rPr lang="en-US" sz="2400" dirty="0" smtClean="0"/>
              <a:t> address structure in the </a:t>
            </a:r>
            <a:r>
              <a:rPr lang="en-US" sz="2400" dirty="0" err="1" smtClean="0"/>
              <a:t>af</a:t>
            </a:r>
            <a:r>
              <a:rPr lang="en-US" sz="2400" dirty="0" smtClean="0"/>
              <a:t> address family, then copies the network address structure to </a:t>
            </a:r>
            <a:r>
              <a:rPr lang="en-US" sz="2400" dirty="0" err="1" smtClean="0"/>
              <a:t>dst</a:t>
            </a:r>
            <a:endParaRPr lang="en-US" sz="2400" dirty="0" smtClean="0"/>
          </a:p>
          <a:p>
            <a:r>
              <a:rPr lang="en-US" sz="2400" dirty="0" smtClean="0"/>
              <a:t>Header:</a:t>
            </a:r>
          </a:p>
          <a:p>
            <a:pPr lvl="1"/>
            <a:r>
              <a:rPr lang="en-US" sz="2000" dirty="0" smtClean="0"/>
              <a:t>#include &lt;</a:t>
            </a:r>
            <a:r>
              <a:rPr lang="en-US" sz="2000" dirty="0" err="1" smtClean="0"/>
              <a:t>arpa</a:t>
            </a:r>
            <a:r>
              <a:rPr lang="en-US" sz="2000" dirty="0" smtClean="0"/>
              <a:t>/</a:t>
            </a:r>
            <a:r>
              <a:rPr lang="en-US" sz="2000" dirty="0" err="1" smtClean="0"/>
              <a:t>inet.h</a:t>
            </a:r>
            <a:r>
              <a:rPr lang="en-US" sz="2000" dirty="0" smtClean="0"/>
              <a:t>&gt;</a:t>
            </a:r>
          </a:p>
          <a:p>
            <a:r>
              <a:rPr lang="en-US" sz="2400" dirty="0" smtClean="0"/>
              <a:t>Syntax:</a:t>
            </a:r>
          </a:p>
          <a:p>
            <a:pPr lvl="1"/>
            <a:r>
              <a:rPr lang="en-US" sz="2000" dirty="0" smtClean="0"/>
              <a:t> 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inet_pton</a:t>
            </a:r>
            <a:r>
              <a:rPr lang="en-US" sz="2000" dirty="0" smtClean="0"/>
              <a:t>(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af</a:t>
            </a:r>
            <a:r>
              <a:rPr lang="en-US" sz="2000" dirty="0" smtClean="0"/>
              <a:t>, const char *</a:t>
            </a:r>
            <a:r>
              <a:rPr lang="en-US" sz="2000" dirty="0" err="1" smtClean="0"/>
              <a:t>src</a:t>
            </a:r>
            <a:r>
              <a:rPr lang="en-US" sz="2000" dirty="0" smtClean="0"/>
              <a:t>, void *</a:t>
            </a:r>
            <a:r>
              <a:rPr lang="en-US" sz="2000" dirty="0" err="1" smtClean="0"/>
              <a:t>dst</a:t>
            </a:r>
            <a:r>
              <a:rPr lang="en-US" sz="2000" dirty="0" smtClean="0"/>
              <a:t>);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1 - </a:t>
            </a:r>
            <a:fld id="{3AE03CBD-0DB4-4DE7-B188-CD7CA771F937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INET_PTON()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 smtClean="0"/>
              <a:t>inet_pton</a:t>
            </a:r>
            <a:r>
              <a:rPr lang="en-US" sz="2400" dirty="0" smtClean="0"/>
              <a:t>() returns 1 on success. 0 is returned if </a:t>
            </a:r>
            <a:r>
              <a:rPr lang="en-US" sz="2400" dirty="0" err="1" smtClean="0"/>
              <a:t>src</a:t>
            </a:r>
            <a:r>
              <a:rPr lang="en-US" sz="2400" dirty="0" smtClean="0"/>
              <a:t> does not contain a character string representing a valid network address in the specified address family.</a:t>
            </a:r>
          </a:p>
          <a:p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1 - </a:t>
            </a:r>
            <a:fld id="{3AE03CBD-0DB4-4DE7-B188-CD7CA771F937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INET_NTOP()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 smtClean="0"/>
              <a:t>inet_ntop</a:t>
            </a:r>
            <a:r>
              <a:rPr lang="en-US" sz="2400" dirty="0" smtClean="0"/>
              <a:t> - convert IPv4 and IPv6 addresses from binary to text form</a:t>
            </a:r>
          </a:p>
          <a:p>
            <a:r>
              <a:rPr lang="en-US" sz="2400" dirty="0" smtClean="0"/>
              <a:t>This function converts the character string </a:t>
            </a:r>
            <a:r>
              <a:rPr lang="en-US" sz="2400" dirty="0" err="1" smtClean="0"/>
              <a:t>src</a:t>
            </a:r>
            <a:r>
              <a:rPr lang="en-US" sz="2400" dirty="0" smtClean="0"/>
              <a:t> into a network</a:t>
            </a:r>
          </a:p>
          <a:p>
            <a:r>
              <a:rPr lang="en-US" sz="2400" dirty="0" smtClean="0"/>
              <a:t> address structure in the </a:t>
            </a:r>
            <a:r>
              <a:rPr lang="en-US" sz="2400" dirty="0" err="1" smtClean="0"/>
              <a:t>af</a:t>
            </a:r>
            <a:r>
              <a:rPr lang="en-US" sz="2400" dirty="0" smtClean="0"/>
              <a:t> address family, then copies the network address structure to </a:t>
            </a:r>
            <a:r>
              <a:rPr lang="en-US" sz="2400" dirty="0" err="1" smtClean="0"/>
              <a:t>dst</a:t>
            </a:r>
            <a:endParaRPr lang="en-US" sz="2400" dirty="0" smtClean="0"/>
          </a:p>
          <a:p>
            <a:r>
              <a:rPr lang="en-US" sz="2400" dirty="0" smtClean="0"/>
              <a:t>Header:</a:t>
            </a:r>
          </a:p>
          <a:p>
            <a:pPr lvl="1"/>
            <a:r>
              <a:rPr lang="en-US" sz="2000" dirty="0" smtClean="0"/>
              <a:t>#include &lt;</a:t>
            </a:r>
            <a:r>
              <a:rPr lang="en-US" sz="2000" dirty="0" err="1" smtClean="0"/>
              <a:t>arpa</a:t>
            </a:r>
            <a:r>
              <a:rPr lang="en-US" sz="2000" dirty="0" smtClean="0"/>
              <a:t>/</a:t>
            </a:r>
            <a:r>
              <a:rPr lang="en-US" sz="2000" dirty="0" err="1" smtClean="0"/>
              <a:t>inet.h</a:t>
            </a:r>
            <a:r>
              <a:rPr lang="en-US" sz="2000" dirty="0" smtClean="0"/>
              <a:t>&gt;</a:t>
            </a:r>
          </a:p>
          <a:p>
            <a:r>
              <a:rPr lang="en-US" sz="2400" dirty="0" smtClean="0"/>
              <a:t>Syntax:</a:t>
            </a:r>
          </a:p>
          <a:p>
            <a:pPr lvl="1"/>
            <a:r>
              <a:rPr lang="en-US" sz="2000" dirty="0" smtClean="0"/>
              <a:t> const char *</a:t>
            </a:r>
            <a:r>
              <a:rPr lang="en-US" sz="2000" dirty="0" err="1" smtClean="0"/>
              <a:t>inet_ntop</a:t>
            </a:r>
            <a:r>
              <a:rPr lang="en-US" sz="2000" dirty="0" smtClean="0"/>
              <a:t>(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af</a:t>
            </a:r>
            <a:r>
              <a:rPr lang="en-US" sz="2000" dirty="0" smtClean="0"/>
              <a:t>, const void *</a:t>
            </a:r>
            <a:r>
              <a:rPr lang="en-US" sz="2000" dirty="0" err="1" smtClean="0"/>
              <a:t>src,char</a:t>
            </a:r>
            <a:r>
              <a:rPr lang="en-US" sz="2000" dirty="0" smtClean="0"/>
              <a:t> *</a:t>
            </a:r>
            <a:r>
              <a:rPr lang="en-US" sz="2000" dirty="0" err="1" smtClean="0"/>
              <a:t>dst</a:t>
            </a:r>
            <a:r>
              <a:rPr lang="en-US" sz="2000" dirty="0" smtClean="0"/>
              <a:t>, </a:t>
            </a:r>
            <a:r>
              <a:rPr lang="en-US" sz="2000" dirty="0" err="1" smtClean="0"/>
              <a:t>socklen_t</a:t>
            </a:r>
            <a:r>
              <a:rPr lang="en-US" sz="2000" dirty="0" smtClean="0"/>
              <a:t> size);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1 - </a:t>
            </a:r>
            <a:fld id="{3AE03CBD-0DB4-4DE7-B188-CD7CA771F937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Code-snippet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1 - </a:t>
            </a:r>
            <a:fld id="{3AE03CBD-0DB4-4DE7-B188-CD7CA771F937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pic>
        <p:nvPicPr>
          <p:cNvPr id="532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76790" y="2306473"/>
            <a:ext cx="6847620" cy="3140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1376790" y="1427163"/>
            <a:ext cx="40907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INET_NTOP() and INET_PTON()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Read()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The read function attempts to read </a:t>
            </a:r>
            <a:r>
              <a:rPr lang="en-US" sz="2400" dirty="0" err="1" smtClean="0"/>
              <a:t>nbyte</a:t>
            </a:r>
            <a:r>
              <a:rPr lang="en-US" sz="2400" dirty="0" smtClean="0"/>
              <a:t> bytes from the file associated with the open file descriptor, </a:t>
            </a:r>
            <a:r>
              <a:rPr lang="en-US" sz="2400" dirty="0" err="1" smtClean="0"/>
              <a:t>fildes</a:t>
            </a:r>
            <a:r>
              <a:rPr lang="en-US" sz="2400" dirty="0" smtClean="0"/>
              <a:t>, into the buffer pointed to by </a:t>
            </a:r>
            <a:r>
              <a:rPr lang="en-US" sz="2400" dirty="0" err="1" smtClean="0"/>
              <a:t>buf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Header file</a:t>
            </a:r>
            <a:r>
              <a:rPr lang="en-US" sz="2000" dirty="0" smtClean="0"/>
              <a:t>:#include &lt;</a:t>
            </a:r>
            <a:r>
              <a:rPr lang="en-US" sz="2000" dirty="0" err="1" smtClean="0"/>
              <a:t>unistd.h</a:t>
            </a:r>
            <a:r>
              <a:rPr lang="en-US" sz="2000" dirty="0" smtClean="0"/>
              <a:t>&gt;</a:t>
            </a:r>
          </a:p>
          <a:p>
            <a:r>
              <a:rPr lang="en-US" sz="2400" dirty="0" err="1" smtClean="0"/>
              <a:t>Syntax:</a:t>
            </a:r>
            <a:r>
              <a:rPr lang="en-US" sz="2000" dirty="0" err="1" smtClean="0"/>
              <a:t>int</a:t>
            </a:r>
            <a:r>
              <a:rPr lang="en-US" sz="2000" dirty="0" smtClean="0"/>
              <a:t> read(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fildes</a:t>
            </a:r>
            <a:r>
              <a:rPr lang="en-US" sz="2000" dirty="0" smtClean="0"/>
              <a:t>, const void *</a:t>
            </a:r>
            <a:r>
              <a:rPr lang="en-US" sz="2000" dirty="0" err="1" smtClean="0"/>
              <a:t>buf</a:t>
            </a:r>
            <a:r>
              <a:rPr lang="en-US" sz="2000" dirty="0" smtClean="0"/>
              <a:t>, 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nbyte</a:t>
            </a:r>
            <a:r>
              <a:rPr lang="en-US" sz="2000" dirty="0" smtClean="0"/>
              <a:t>);</a:t>
            </a:r>
          </a:p>
          <a:p>
            <a:r>
              <a:rPr lang="en-US" sz="2400" dirty="0" smtClean="0"/>
              <a:t>Parameters:</a:t>
            </a:r>
          </a:p>
          <a:p>
            <a:pPr lvl="1"/>
            <a:r>
              <a:rPr lang="en-US" sz="2000" dirty="0" err="1" smtClean="0"/>
              <a:t>fildes</a:t>
            </a:r>
            <a:r>
              <a:rPr lang="en-US" sz="2000" dirty="0" smtClean="0"/>
              <a:t>: is a socket descriptor returned by the socket function</a:t>
            </a:r>
          </a:p>
          <a:p>
            <a:pPr lvl="1"/>
            <a:r>
              <a:rPr lang="en-US" sz="2000" dirty="0" err="1" smtClean="0"/>
              <a:t>buf</a:t>
            </a:r>
            <a:r>
              <a:rPr lang="en-US" sz="2000" dirty="0" smtClean="0"/>
              <a:t> is the buffer to read the information into</a:t>
            </a:r>
          </a:p>
          <a:p>
            <a:pPr lvl="1"/>
            <a:r>
              <a:rPr lang="en-US" sz="2000" dirty="0" err="1" smtClean="0"/>
              <a:t>nbyte</a:t>
            </a:r>
            <a:r>
              <a:rPr lang="en-US" sz="2000" dirty="0" smtClean="0"/>
              <a:t> is the number of bytes to read.</a:t>
            </a:r>
          </a:p>
          <a:p>
            <a:pPr lvl="1"/>
            <a:endParaRPr lang="en-US" sz="1600" dirty="0" smtClean="0"/>
          </a:p>
          <a:p>
            <a:pPr>
              <a:buNone/>
            </a:pPr>
            <a:endParaRPr lang="en-US" sz="20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1 - </a:t>
            </a:r>
            <a:fld id="{3AE03CBD-0DB4-4DE7-B188-CD7CA771F937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Write()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The write function attempts to write </a:t>
            </a:r>
            <a:r>
              <a:rPr lang="en-US" sz="2400" dirty="0" err="1" smtClean="0"/>
              <a:t>nbyte</a:t>
            </a:r>
            <a:r>
              <a:rPr lang="en-US" sz="2400" dirty="0" smtClean="0"/>
              <a:t> bytes from the buffer pointed to by </a:t>
            </a:r>
            <a:r>
              <a:rPr lang="en-US" sz="2400" dirty="0" err="1" smtClean="0"/>
              <a:t>buf</a:t>
            </a:r>
            <a:r>
              <a:rPr lang="en-US" sz="2400" dirty="0" smtClean="0"/>
              <a:t> to the file associated with the open file descriptor, </a:t>
            </a:r>
            <a:r>
              <a:rPr lang="en-US" sz="2400" dirty="0" err="1" smtClean="0"/>
              <a:t>fildes</a:t>
            </a:r>
            <a:endParaRPr lang="en-US" sz="2400" dirty="0" smtClean="0"/>
          </a:p>
          <a:p>
            <a:r>
              <a:rPr lang="en-US" sz="2400" dirty="0" smtClean="0"/>
              <a:t>Header file</a:t>
            </a:r>
            <a:r>
              <a:rPr lang="en-US" sz="2000" dirty="0" smtClean="0"/>
              <a:t>:#include &lt;</a:t>
            </a:r>
            <a:r>
              <a:rPr lang="en-US" sz="2000" dirty="0" err="1" smtClean="0"/>
              <a:t>unistd.h</a:t>
            </a:r>
            <a:r>
              <a:rPr lang="en-US" sz="2000" dirty="0" smtClean="0"/>
              <a:t>&gt;</a:t>
            </a:r>
          </a:p>
          <a:p>
            <a:r>
              <a:rPr lang="en-US" sz="2400" dirty="0" err="1" smtClean="0"/>
              <a:t>Syntax</a:t>
            </a:r>
            <a:r>
              <a:rPr lang="en-US" dirty="0" err="1" smtClean="0"/>
              <a:t>:</a:t>
            </a:r>
            <a:r>
              <a:rPr lang="en-US" sz="2000" dirty="0" err="1" smtClean="0"/>
              <a:t>int</a:t>
            </a:r>
            <a:r>
              <a:rPr lang="en-US" sz="2000" dirty="0" smtClean="0"/>
              <a:t> write(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fildes</a:t>
            </a:r>
            <a:r>
              <a:rPr lang="en-US" sz="2000" dirty="0" smtClean="0"/>
              <a:t>, const void *</a:t>
            </a:r>
            <a:r>
              <a:rPr lang="en-US" sz="2000" dirty="0" err="1" smtClean="0"/>
              <a:t>buf</a:t>
            </a:r>
            <a:r>
              <a:rPr lang="en-US" sz="2000" dirty="0" smtClean="0"/>
              <a:t>, 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nbyte</a:t>
            </a:r>
            <a:r>
              <a:rPr lang="en-US" sz="2000" dirty="0" smtClean="0"/>
              <a:t>)</a:t>
            </a:r>
          </a:p>
          <a:p>
            <a:r>
              <a:rPr lang="en-US" sz="2400" dirty="0" smtClean="0"/>
              <a:t>Parameters:</a:t>
            </a:r>
          </a:p>
          <a:p>
            <a:pPr lvl="1"/>
            <a:r>
              <a:rPr lang="en-US" sz="2000" dirty="0" err="1" smtClean="0"/>
              <a:t>fildes</a:t>
            </a:r>
            <a:r>
              <a:rPr lang="en-US" sz="2000" dirty="0" smtClean="0"/>
              <a:t>: is a socket descriptor returned by the socket function.</a:t>
            </a:r>
          </a:p>
          <a:p>
            <a:pPr lvl="1"/>
            <a:r>
              <a:rPr lang="en-US" sz="2000" dirty="0" err="1" smtClean="0"/>
              <a:t>buf</a:t>
            </a:r>
            <a:r>
              <a:rPr lang="en-US" sz="2000" dirty="0" smtClean="0"/>
              <a:t> is a pointer to the data you want to send.</a:t>
            </a:r>
          </a:p>
          <a:p>
            <a:pPr lvl="1"/>
            <a:r>
              <a:rPr lang="en-US" sz="2000" dirty="0" err="1" smtClean="0"/>
              <a:t>nbyte</a:t>
            </a:r>
            <a:r>
              <a:rPr lang="en-US" sz="2000" dirty="0" smtClean="0"/>
              <a:t> is the number of bytes to be written. If </a:t>
            </a:r>
            <a:r>
              <a:rPr lang="en-US" sz="2000" dirty="0" err="1" smtClean="0"/>
              <a:t>nbyte</a:t>
            </a:r>
            <a:r>
              <a:rPr lang="en-US" sz="2000" dirty="0" smtClean="0"/>
              <a:t> is 0, write() will return 0 and have no other results if the file is a regular file; otherwise, the results are unspecified.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1 - </a:t>
            </a:r>
            <a:fld id="{3AE03CBD-0DB4-4DE7-B188-CD7CA771F937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 </a:t>
            </a:r>
            <a:r>
              <a:rPr lang="en-US" dirty="0" err="1" smtClean="0"/>
              <a:t>Memset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The </a:t>
            </a:r>
            <a:r>
              <a:rPr lang="en-US" sz="2400" dirty="0" err="1" smtClean="0"/>
              <a:t>memset</a:t>
            </a:r>
            <a:r>
              <a:rPr lang="en-US" sz="2400" dirty="0" smtClean="0"/>
              <a:t> function is also used to set structure variables in the same way as </a:t>
            </a:r>
            <a:r>
              <a:rPr lang="en-US" sz="2400" dirty="0" err="1" smtClean="0"/>
              <a:t>bzero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Header file:</a:t>
            </a:r>
            <a:r>
              <a:rPr lang="en-US" sz="2800" dirty="0" smtClean="0"/>
              <a:t> </a:t>
            </a:r>
            <a:endParaRPr lang="en-US" sz="2000" dirty="0" smtClean="0"/>
          </a:p>
          <a:p>
            <a:pPr lvl="1"/>
            <a:r>
              <a:rPr lang="en-US" sz="1600" dirty="0" smtClean="0"/>
              <a:t>#include &lt;</a:t>
            </a:r>
            <a:r>
              <a:rPr lang="en-US" sz="1600" dirty="0" err="1" smtClean="0"/>
              <a:t>string.h</a:t>
            </a:r>
            <a:r>
              <a:rPr lang="en-US" sz="1600" dirty="0" smtClean="0"/>
              <a:t>&gt;</a:t>
            </a:r>
          </a:p>
          <a:p>
            <a:r>
              <a:rPr lang="en-US" sz="2400" dirty="0" smtClean="0"/>
              <a:t>Syntax</a:t>
            </a:r>
            <a:endParaRPr lang="en-US" sz="2000" dirty="0" smtClean="0"/>
          </a:p>
          <a:p>
            <a:pPr lvl="1"/>
            <a:r>
              <a:rPr lang="en-US" sz="1600" dirty="0" smtClean="0"/>
              <a:t>void *</a:t>
            </a:r>
            <a:r>
              <a:rPr lang="en-US" sz="1600" dirty="0" err="1" smtClean="0"/>
              <a:t>memset</a:t>
            </a:r>
            <a:r>
              <a:rPr lang="en-US" sz="1600" dirty="0" smtClean="0"/>
              <a:t>(void *s, </a:t>
            </a:r>
            <a:r>
              <a:rPr lang="en-US" sz="1600" dirty="0" err="1" smtClean="0"/>
              <a:t>int</a:t>
            </a:r>
            <a:r>
              <a:rPr lang="en-US" sz="1600" dirty="0" smtClean="0"/>
              <a:t> c, 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nbyte</a:t>
            </a:r>
            <a:r>
              <a:rPr lang="en-US" sz="1600" dirty="0" smtClean="0"/>
              <a:t>);</a:t>
            </a:r>
          </a:p>
          <a:p>
            <a:r>
              <a:rPr lang="en-US" sz="2400" dirty="0" smtClean="0"/>
              <a:t>This function returns a pointer to void, in fact pointer to the set memory and you need to caste it accordingly.</a:t>
            </a:r>
          </a:p>
          <a:p>
            <a:r>
              <a:rPr lang="en-US" sz="2400" dirty="0" smtClean="0"/>
              <a:t>The </a:t>
            </a:r>
            <a:r>
              <a:rPr lang="en-US" sz="2400" dirty="0" err="1" smtClean="0"/>
              <a:t>memset</a:t>
            </a:r>
            <a:r>
              <a:rPr lang="en-US" sz="2400" dirty="0" smtClean="0"/>
              <a:t>() function fills the first n bytes of the memory area pointed to by s with the constant byte 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1 - </a:t>
            </a:r>
            <a:fld id="{3AE03CBD-0DB4-4DE7-B188-CD7CA771F937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Memset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Parameters:</a:t>
            </a:r>
          </a:p>
          <a:p>
            <a:pPr lvl="1"/>
            <a:r>
              <a:rPr lang="en-US" dirty="0" smtClean="0"/>
              <a:t>s: specifies the source to be set.</a:t>
            </a:r>
          </a:p>
          <a:p>
            <a:pPr lvl="1"/>
            <a:r>
              <a:rPr lang="en-US" dirty="0" smtClean="0"/>
              <a:t>c: specifies the character to set on </a:t>
            </a:r>
            <a:r>
              <a:rPr lang="en-US" dirty="0" err="1" smtClean="0"/>
              <a:t>nbyte</a:t>
            </a:r>
            <a:r>
              <a:rPr lang="en-US" dirty="0" smtClean="0"/>
              <a:t> places..</a:t>
            </a:r>
          </a:p>
          <a:p>
            <a:pPr lvl="1"/>
            <a:r>
              <a:rPr lang="en-US" dirty="0" err="1" smtClean="0"/>
              <a:t>nbyte</a:t>
            </a:r>
            <a:r>
              <a:rPr lang="en-US" dirty="0" smtClean="0"/>
              <a:t>: specifies the number of bytes to be set.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err="1" smtClean="0"/>
              <a:t>memset</a:t>
            </a:r>
            <a:r>
              <a:rPr lang="en-US" dirty="0" smtClean="0"/>
              <a:t> - fill memory with a constant byte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1 - </a:t>
            </a:r>
            <a:fld id="{3AE03CBD-0DB4-4DE7-B188-CD7CA771F937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Code-snippet </a:t>
            </a:r>
            <a:r>
              <a:rPr lang="en-US" dirty="0" err="1" smtClean="0"/>
              <a:t>Memset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1 - </a:t>
            </a:r>
            <a:fld id="{3AE03CBD-0DB4-4DE7-B188-CD7CA771F937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pic>
        <p:nvPicPr>
          <p:cNvPr id="522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29171" y="1765717"/>
            <a:ext cx="6742858" cy="2047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241946" y="1427163"/>
            <a:ext cx="27022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7F7FF"/>
                </a:solidFill>
              </a:rPr>
              <a:t>Client</a:t>
            </a:r>
            <a:endParaRPr lang="en-US" dirty="0">
              <a:solidFill>
                <a:srgbClr val="F7F7FF"/>
              </a:solidFill>
            </a:endParaRPr>
          </a:p>
        </p:txBody>
      </p:sp>
      <p:pic>
        <p:nvPicPr>
          <p:cNvPr id="522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9171" y="4625951"/>
            <a:ext cx="6846887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1429171" y="4189863"/>
            <a:ext cx="10679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Server: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Socket()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27163"/>
            <a:ext cx="7696200" cy="4455022"/>
          </a:xfrm>
        </p:spPr>
        <p:txBody>
          <a:bodyPr/>
          <a:lstStyle/>
          <a:p>
            <a:r>
              <a:rPr lang="en-US" sz="2400" dirty="0" smtClean="0"/>
              <a:t>Used to perform network input/output operations</a:t>
            </a:r>
          </a:p>
          <a:p>
            <a:r>
              <a:rPr lang="en-US" sz="2400" dirty="0" smtClean="0"/>
              <a:t>Socket is the which function initiates the process.</a:t>
            </a:r>
          </a:p>
          <a:p>
            <a:r>
              <a:rPr lang="en-US" sz="2400" dirty="0" smtClean="0"/>
              <a:t>Header file :#include &lt;sys/</a:t>
            </a:r>
            <a:r>
              <a:rPr lang="en-US" sz="2400" dirty="0" err="1" smtClean="0"/>
              <a:t>socket.h</a:t>
            </a:r>
            <a:r>
              <a:rPr lang="en-US" sz="2400" dirty="0" smtClean="0"/>
              <a:t>&gt;</a:t>
            </a:r>
          </a:p>
          <a:p>
            <a:r>
              <a:rPr lang="en-US" sz="2400" dirty="0" smtClean="0"/>
              <a:t>Syntax: </a:t>
            </a:r>
            <a:r>
              <a:rPr lang="en-US" sz="2400" dirty="0" err="1" smtClean="0"/>
              <a:t>int</a:t>
            </a:r>
            <a:r>
              <a:rPr lang="en-US" sz="2400" dirty="0" smtClean="0"/>
              <a:t> socket (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i="1" dirty="0" smtClean="0"/>
              <a:t>family, </a:t>
            </a:r>
            <a:r>
              <a:rPr lang="en-US" sz="2400" i="1" dirty="0" err="1" smtClean="0"/>
              <a:t>int</a:t>
            </a:r>
            <a:r>
              <a:rPr lang="en-US" sz="2400" i="1" dirty="0" smtClean="0"/>
              <a:t> type, </a:t>
            </a:r>
            <a:r>
              <a:rPr lang="en-US" sz="2400" i="1" dirty="0" err="1" smtClean="0"/>
              <a:t>int</a:t>
            </a:r>
            <a:r>
              <a:rPr lang="en-US" sz="2400" i="1" dirty="0" smtClean="0"/>
              <a:t> protocol);</a:t>
            </a:r>
            <a:endParaRPr lang="en-US" sz="2400" dirty="0" smtClean="0"/>
          </a:p>
          <a:p>
            <a:r>
              <a:rPr lang="en-US" sz="2400" dirty="0" smtClean="0"/>
              <a:t>A socket is an endpoint of an inter-process communication flow across a computer network.</a:t>
            </a:r>
          </a:p>
          <a:p>
            <a:r>
              <a:rPr lang="en-US" sz="2400" dirty="0" smtClean="0"/>
              <a:t>Type of socket for socket function:	</a:t>
            </a:r>
          </a:p>
          <a:p>
            <a:pPr marL="911225" lvl="1" indent="-457200">
              <a:buClr>
                <a:schemeClr val="tx1"/>
              </a:buClr>
              <a:buFont typeface="+mj-lt"/>
              <a:buAutoNum type="arabicPeriod"/>
            </a:pPr>
            <a:r>
              <a:rPr lang="en-US" sz="2000" dirty="0" smtClean="0"/>
              <a:t>Stream Socket  -&gt; SOCK_STREAM</a:t>
            </a:r>
          </a:p>
          <a:p>
            <a:pPr marL="911225" lvl="1" indent="-457200">
              <a:buClr>
                <a:schemeClr val="tx1"/>
              </a:buClr>
              <a:buFont typeface="+mj-lt"/>
              <a:buAutoNum type="arabicPeriod"/>
            </a:pPr>
            <a:r>
              <a:rPr lang="en-US" sz="2000" dirty="0" smtClean="0"/>
              <a:t>Datagram Socket -&gt; SOCK_DGRAM</a:t>
            </a:r>
          </a:p>
          <a:p>
            <a:pPr marL="911225" lvl="1" indent="-457200">
              <a:buClr>
                <a:schemeClr val="tx1"/>
              </a:buClr>
              <a:buFont typeface="+mj-lt"/>
              <a:buAutoNum type="arabicPeriod"/>
            </a:pPr>
            <a:r>
              <a:rPr lang="en-US" sz="2000" dirty="0" smtClean="0"/>
              <a:t>Sequenced packet socket -&gt; SOCK_SEQPACKET</a:t>
            </a:r>
          </a:p>
          <a:p>
            <a:pPr marL="911225" lvl="1" indent="-457200">
              <a:buClr>
                <a:schemeClr val="tx1"/>
              </a:buClr>
              <a:buFont typeface="+mj-lt"/>
              <a:buAutoNum type="arabicPeriod"/>
            </a:pPr>
            <a:r>
              <a:rPr lang="en-US" sz="2000" dirty="0" smtClean="0"/>
              <a:t>Raw socket -&gt; SOCK_RAW</a:t>
            </a:r>
          </a:p>
          <a:p>
            <a:endParaRPr lang="en-US" sz="2400" dirty="0" smtClean="0"/>
          </a:p>
          <a:p>
            <a:pPr marL="525463" indent="-457200">
              <a:buNone/>
            </a:pPr>
            <a:r>
              <a:rPr lang="en-US" sz="2400" dirty="0" smtClean="0"/>
              <a:t>	</a:t>
            </a:r>
          </a:p>
          <a:p>
            <a:pPr>
              <a:buNone/>
            </a:pPr>
            <a:endParaRPr lang="en-US" sz="2400" dirty="0" smtClean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1 - </a:t>
            </a:r>
            <a:fld id="{3AE03CBD-0DB4-4DE7-B188-CD7CA771F93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Send()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The system calls send() </a:t>
            </a:r>
            <a:r>
              <a:rPr lang="en-US" sz="2400" dirty="0" err="1" smtClean="0"/>
              <a:t>isused</a:t>
            </a:r>
            <a:r>
              <a:rPr lang="en-US" sz="2400" dirty="0" smtClean="0"/>
              <a:t> to transmit a message to another socket</a:t>
            </a:r>
          </a:p>
          <a:p>
            <a:r>
              <a:rPr lang="en-US" sz="2400" dirty="0" smtClean="0"/>
              <a:t>Header file</a:t>
            </a:r>
            <a:r>
              <a:rPr lang="en-US" dirty="0" smtClean="0"/>
              <a:t>: </a:t>
            </a:r>
            <a:r>
              <a:rPr lang="en-US" sz="2000" dirty="0" smtClean="0"/>
              <a:t>#include &lt;sys/</a:t>
            </a:r>
            <a:r>
              <a:rPr lang="en-US" sz="2000" dirty="0" err="1" smtClean="0"/>
              <a:t>types.h</a:t>
            </a:r>
            <a:r>
              <a:rPr lang="en-US" sz="2000" dirty="0" smtClean="0"/>
              <a:t>&gt; #include &lt;sys/</a:t>
            </a:r>
            <a:r>
              <a:rPr lang="en-US" sz="2000" dirty="0" err="1" smtClean="0"/>
              <a:t>socket.h</a:t>
            </a:r>
            <a:r>
              <a:rPr lang="en-US" sz="2000" dirty="0" smtClean="0"/>
              <a:t>&gt;</a:t>
            </a:r>
          </a:p>
          <a:p>
            <a:r>
              <a:rPr lang="en-US" sz="2400" dirty="0" smtClean="0"/>
              <a:t>Syntax</a:t>
            </a:r>
            <a:r>
              <a:rPr lang="en-US" dirty="0" smtClean="0"/>
              <a:t>: </a:t>
            </a:r>
            <a:r>
              <a:rPr lang="en-US" sz="2000" dirty="0" err="1" smtClean="0"/>
              <a:t>ssize_t</a:t>
            </a:r>
            <a:r>
              <a:rPr lang="en-US" sz="2000" dirty="0" smtClean="0"/>
              <a:t> send(</a:t>
            </a:r>
            <a:r>
              <a:rPr lang="en-US" sz="2000" dirty="0" err="1" smtClean="0"/>
              <a:t>int</a:t>
            </a:r>
            <a:r>
              <a:rPr lang="en-US" sz="2000" dirty="0" smtClean="0"/>
              <a:t> s, const void *</a:t>
            </a:r>
            <a:r>
              <a:rPr lang="en-US" sz="2000" dirty="0" err="1" smtClean="0"/>
              <a:t>buf</a:t>
            </a:r>
            <a:r>
              <a:rPr lang="en-US" sz="2000" dirty="0" smtClean="0"/>
              <a:t>, </a:t>
            </a:r>
            <a:r>
              <a:rPr lang="en-US" sz="2000" dirty="0" err="1" smtClean="0"/>
              <a:t>size_t</a:t>
            </a:r>
            <a:r>
              <a:rPr lang="en-US" sz="2000" dirty="0" smtClean="0"/>
              <a:t> </a:t>
            </a:r>
            <a:r>
              <a:rPr lang="en-US" sz="2000" dirty="0" err="1" smtClean="0"/>
              <a:t>len</a:t>
            </a:r>
            <a:r>
              <a:rPr lang="en-US" sz="2000" dirty="0" smtClean="0"/>
              <a:t>, </a:t>
            </a:r>
            <a:r>
              <a:rPr lang="en-US" sz="2000" dirty="0" err="1" smtClean="0"/>
              <a:t>int</a:t>
            </a:r>
            <a:r>
              <a:rPr lang="en-US" sz="2000" dirty="0" smtClean="0"/>
              <a:t> flags); </a:t>
            </a:r>
          </a:p>
          <a:p>
            <a:r>
              <a:rPr lang="en-US" sz="2400" dirty="0" smtClean="0"/>
              <a:t>On success, these calls return the number of characters sent. On error, -1 is returned, and </a:t>
            </a:r>
            <a:r>
              <a:rPr lang="en-US" sz="2400" dirty="0" err="1" smtClean="0"/>
              <a:t>errno</a:t>
            </a:r>
            <a:r>
              <a:rPr lang="en-US" sz="2400" dirty="0" smtClean="0"/>
              <a:t> is set appropriately.</a:t>
            </a:r>
          </a:p>
          <a:p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1 - </a:t>
            </a:r>
            <a:fld id="{3AE03CBD-0DB4-4DE7-B188-CD7CA771F937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Code-snippet Send()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1 - </a:t>
            </a:r>
            <a:fld id="{3AE03CBD-0DB4-4DE7-B188-CD7CA771F937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pic>
        <p:nvPicPr>
          <p:cNvPr id="542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75019" y="2579427"/>
            <a:ext cx="8199539" cy="2522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914400" y="1427162"/>
            <a:ext cx="4339988" cy="338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7F7FF"/>
                </a:solidFill>
              </a:rPr>
              <a:t>Server:</a:t>
            </a:r>
            <a:endParaRPr lang="en-US" dirty="0">
              <a:solidFill>
                <a:srgbClr val="F7F7FF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Recv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27163"/>
            <a:ext cx="7772400" cy="4929187"/>
          </a:xfrm>
        </p:spPr>
        <p:txBody>
          <a:bodyPr/>
          <a:lstStyle/>
          <a:p>
            <a:r>
              <a:rPr lang="en-US" sz="2300" dirty="0" smtClean="0"/>
              <a:t>The </a:t>
            </a:r>
            <a:r>
              <a:rPr lang="en-US" sz="2300" dirty="0" err="1" smtClean="0"/>
              <a:t>recv</a:t>
            </a:r>
            <a:r>
              <a:rPr lang="en-US" sz="2300" dirty="0" smtClean="0"/>
              <a:t>() calls are used to receive messages from a socket</a:t>
            </a:r>
          </a:p>
          <a:p>
            <a:r>
              <a:rPr lang="en-US" sz="2300" dirty="0" smtClean="0"/>
              <a:t>It used to receive data on both connectionless and connection-oriented sockets.</a:t>
            </a:r>
          </a:p>
          <a:p>
            <a:r>
              <a:rPr lang="en-US" sz="2300" dirty="0" smtClean="0"/>
              <a:t>The </a:t>
            </a:r>
            <a:r>
              <a:rPr lang="en-US" sz="2300" dirty="0" err="1" smtClean="0"/>
              <a:t>recv</a:t>
            </a:r>
            <a:r>
              <a:rPr lang="en-US" sz="2300" dirty="0" smtClean="0"/>
              <a:t>() call is normally used only on a connected socket</a:t>
            </a:r>
          </a:p>
          <a:p>
            <a:r>
              <a:rPr lang="en-US" sz="2300" dirty="0" smtClean="0"/>
              <a:t>Header file:</a:t>
            </a:r>
          </a:p>
          <a:p>
            <a:pPr lvl="1"/>
            <a:r>
              <a:rPr lang="en-US" sz="2300" dirty="0" smtClean="0"/>
              <a:t>#include &lt;sys/</a:t>
            </a:r>
            <a:r>
              <a:rPr lang="en-US" sz="2300" dirty="0" err="1" smtClean="0"/>
              <a:t>types.h</a:t>
            </a:r>
            <a:r>
              <a:rPr lang="en-US" sz="2300" dirty="0" smtClean="0"/>
              <a:t>&gt; ,#include &lt;sys/</a:t>
            </a:r>
            <a:r>
              <a:rPr lang="en-US" sz="2300" dirty="0" err="1" smtClean="0"/>
              <a:t>socket.h</a:t>
            </a:r>
            <a:r>
              <a:rPr lang="en-US" sz="2300" dirty="0" smtClean="0"/>
              <a:t>&gt;</a:t>
            </a:r>
          </a:p>
          <a:p>
            <a:r>
              <a:rPr lang="en-US" sz="2300" dirty="0" smtClean="0"/>
              <a:t>Syntax:</a:t>
            </a:r>
          </a:p>
          <a:p>
            <a:pPr lvl="1"/>
            <a:r>
              <a:rPr lang="en-US" sz="2300" dirty="0" err="1" smtClean="0"/>
              <a:t>ssize_t</a:t>
            </a:r>
            <a:r>
              <a:rPr lang="en-US" sz="2300" dirty="0" smtClean="0"/>
              <a:t> </a:t>
            </a:r>
            <a:r>
              <a:rPr lang="en-US" sz="2300" dirty="0" err="1" smtClean="0"/>
              <a:t>recv</a:t>
            </a:r>
            <a:r>
              <a:rPr lang="en-US" sz="2300" dirty="0" smtClean="0"/>
              <a:t>(</a:t>
            </a:r>
            <a:r>
              <a:rPr lang="en-US" sz="2300" dirty="0" err="1" smtClean="0"/>
              <a:t>int</a:t>
            </a:r>
            <a:r>
              <a:rPr lang="en-US" sz="2300" dirty="0" smtClean="0"/>
              <a:t> </a:t>
            </a:r>
            <a:r>
              <a:rPr lang="en-US" sz="2300" dirty="0" err="1" smtClean="0"/>
              <a:t>sockfd</a:t>
            </a:r>
            <a:r>
              <a:rPr lang="en-US" sz="2300" dirty="0" smtClean="0"/>
              <a:t>, void *</a:t>
            </a:r>
            <a:r>
              <a:rPr lang="en-US" sz="2300" dirty="0" err="1" smtClean="0"/>
              <a:t>buf</a:t>
            </a:r>
            <a:r>
              <a:rPr lang="en-US" sz="2300" dirty="0" smtClean="0"/>
              <a:t>, </a:t>
            </a:r>
            <a:r>
              <a:rPr lang="en-US" sz="2300" dirty="0" err="1" smtClean="0"/>
              <a:t>size_t</a:t>
            </a:r>
            <a:r>
              <a:rPr lang="en-US" sz="2300" dirty="0" smtClean="0"/>
              <a:t> </a:t>
            </a:r>
            <a:r>
              <a:rPr lang="en-US" sz="2300" dirty="0" err="1" smtClean="0"/>
              <a:t>len</a:t>
            </a:r>
            <a:r>
              <a:rPr lang="en-US" sz="2300" dirty="0" smtClean="0"/>
              <a:t>, </a:t>
            </a:r>
            <a:r>
              <a:rPr lang="en-US" sz="2300" dirty="0" err="1" smtClean="0"/>
              <a:t>int</a:t>
            </a:r>
            <a:r>
              <a:rPr lang="en-US" sz="2300" dirty="0" smtClean="0"/>
              <a:t> flags);</a:t>
            </a:r>
          </a:p>
          <a:p>
            <a:r>
              <a:rPr lang="en-US" sz="2300" dirty="0" smtClean="0"/>
              <a:t>These calls return the number of bytes received, or -1 if an error occurred. The return value will be 0 when the peer has performed an orderly shutdown.</a:t>
            </a:r>
          </a:p>
          <a:p>
            <a:pPr lvl="1"/>
            <a:endParaRPr lang="en-US" sz="2300" dirty="0" smtClean="0"/>
          </a:p>
          <a:p>
            <a:pPr lvl="1"/>
            <a:endParaRPr lang="en-US" sz="2300" dirty="0" smtClean="0"/>
          </a:p>
          <a:p>
            <a:endParaRPr lang="en-US" sz="2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1 - </a:t>
            </a:r>
            <a:fld id="{3AE03CBD-0DB4-4DE7-B188-CD7CA771F937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Code-snippet </a:t>
            </a:r>
            <a:r>
              <a:rPr lang="en-US" dirty="0" err="1" smtClean="0"/>
              <a:t>Recv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Client: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1 - </a:t>
            </a:r>
            <a:fld id="{3AE03CBD-0DB4-4DE7-B188-CD7CA771F937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04330" y="2740186"/>
            <a:ext cx="7506270" cy="2302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Output-Client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27162"/>
            <a:ext cx="7772400" cy="4929187"/>
          </a:xfrm>
        </p:spPr>
        <p:txBody>
          <a:bodyPr/>
          <a:lstStyle/>
          <a:p>
            <a:r>
              <a:rPr lang="en-US" sz="1800" dirty="0" err="1" smtClean="0"/>
              <a:t>NOTE:While</a:t>
            </a:r>
            <a:r>
              <a:rPr lang="en-US" sz="1800" dirty="0" smtClean="0"/>
              <a:t> compiling we have to use g++ -std=</a:t>
            </a:r>
            <a:r>
              <a:rPr lang="en-US" sz="1800" dirty="0" err="1" smtClean="0"/>
              <a:t>c++</a:t>
            </a:r>
            <a:r>
              <a:rPr lang="en-US" sz="1800" dirty="0" smtClean="0"/>
              <a:t>11 &lt;filename.cpp&gt;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1 - </a:t>
            </a:r>
            <a:fld id="{3AE03CBD-0DB4-4DE7-B188-CD7CA771F937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937983"/>
            <a:ext cx="7646655" cy="4225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Output-Server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1 - </a:t>
            </a:r>
            <a:fld id="{3AE03CBD-0DB4-4DE7-B188-CD7CA771F937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pic>
        <p:nvPicPr>
          <p:cNvPr id="563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05605" y="1427162"/>
            <a:ext cx="2677298" cy="4572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63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54577" y="1427164"/>
            <a:ext cx="269957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Elbow Connector 7"/>
          <p:cNvCxnSpPr>
            <a:stCxn id="56322" idx="2"/>
          </p:cNvCxnSpPr>
          <p:nvPr/>
        </p:nvCxnSpPr>
        <p:spPr>
          <a:xfrm rot="5400000" flipH="1" flipV="1">
            <a:off x="1263637" y="2636210"/>
            <a:ext cx="4743569" cy="1982337"/>
          </a:xfrm>
          <a:prstGeom prst="bentConnector3">
            <a:avLst>
              <a:gd name="adj1" fmla="val -48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hape 14"/>
          <p:cNvCxnSpPr>
            <a:endCxn id="56323" idx="0"/>
          </p:cNvCxnSpPr>
          <p:nvPr/>
        </p:nvCxnSpPr>
        <p:spPr>
          <a:xfrm>
            <a:off x="4626590" y="1255594"/>
            <a:ext cx="1777773" cy="17157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Close()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1 - </a:t>
            </a:r>
            <a:fld id="{3AE03CBD-0DB4-4DE7-B188-CD7CA771F937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914400" y="1427163"/>
            <a:ext cx="7772400" cy="4929187"/>
          </a:xfrm>
        </p:spPr>
        <p:txBody>
          <a:bodyPr/>
          <a:lstStyle/>
          <a:p>
            <a:r>
              <a:rPr lang="en-US" sz="2400" dirty="0" smtClean="0"/>
              <a:t>The normal Unix close function is also used to close a socket and terminate a TCP connection</a:t>
            </a:r>
          </a:p>
          <a:p>
            <a:r>
              <a:rPr lang="en-US" sz="2400" dirty="0" smtClean="0"/>
              <a:t>Header file</a:t>
            </a:r>
            <a:r>
              <a:rPr lang="en-US" sz="2000" dirty="0" smtClean="0"/>
              <a:t>:</a:t>
            </a:r>
          </a:p>
          <a:p>
            <a:pPr lvl="1"/>
            <a:r>
              <a:rPr lang="en-US" sz="1600" dirty="0" smtClean="0"/>
              <a:t>#include &lt;</a:t>
            </a:r>
            <a:r>
              <a:rPr lang="en-US" sz="1600" dirty="0" err="1" smtClean="0"/>
              <a:t>unistd.h</a:t>
            </a:r>
            <a:r>
              <a:rPr lang="en-US" sz="1600" dirty="0" smtClean="0"/>
              <a:t>&gt;</a:t>
            </a:r>
          </a:p>
          <a:p>
            <a:r>
              <a:rPr lang="en-US" sz="2400" dirty="0" smtClean="0"/>
              <a:t>Syntax:</a:t>
            </a:r>
          </a:p>
          <a:p>
            <a:pPr lvl="1"/>
            <a:r>
              <a:rPr lang="en-US" sz="2000" dirty="0" err="1" smtClean="0"/>
              <a:t>int</a:t>
            </a:r>
            <a:r>
              <a:rPr lang="en-US" sz="2000" dirty="0" smtClean="0"/>
              <a:t> close (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sockfd</a:t>
            </a:r>
            <a:r>
              <a:rPr lang="en-US" sz="2000" dirty="0" smtClean="0"/>
              <a:t>);</a:t>
            </a:r>
          </a:p>
          <a:p>
            <a:r>
              <a:rPr lang="en-US" sz="2400" dirty="0" smtClean="0"/>
              <a:t>Both return:</a:t>
            </a:r>
          </a:p>
          <a:p>
            <a:pPr lvl="1"/>
            <a:r>
              <a:rPr lang="en-US" sz="2000" dirty="0" smtClean="0"/>
              <a:t> 0 if OK, -1 on error</a:t>
            </a:r>
          </a:p>
          <a:p>
            <a:r>
              <a:rPr lang="en-US" sz="2400" dirty="0" smtClean="0"/>
              <a:t>The default action of close with a TCP socket is to mark the socket as closed and return to the process immediately</a:t>
            </a: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Close()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Parameters:</a:t>
            </a:r>
          </a:p>
          <a:p>
            <a:pPr lvl="1"/>
            <a:r>
              <a:rPr lang="en-US" sz="2000" dirty="0" err="1" smtClean="0"/>
              <a:t>sockfd</a:t>
            </a:r>
            <a:r>
              <a:rPr lang="en-US" sz="2000" dirty="0" smtClean="0"/>
              <a:t>: is a socket descriptor returned by the socket function</a:t>
            </a:r>
            <a:endParaRPr lang="en-US" sz="2400" dirty="0" smtClean="0"/>
          </a:p>
          <a:p>
            <a:r>
              <a:rPr lang="en-US" sz="2400" dirty="0" smtClean="0"/>
              <a:t>This call returns 0 on success otherwise it will return -1 on error.</a:t>
            </a:r>
          </a:p>
          <a:p>
            <a:pPr lvl="1">
              <a:buNone/>
            </a:pP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1 - </a:t>
            </a:r>
            <a:fld id="{3AE03CBD-0DB4-4DE7-B188-CD7CA771F937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/>
              <a:t>Getsockname</a:t>
            </a:r>
            <a:r>
              <a:rPr lang="en-US" sz="3600" dirty="0" smtClean="0"/>
              <a:t>()and </a:t>
            </a:r>
            <a:r>
              <a:rPr lang="en-US" sz="3600" dirty="0" err="1" smtClean="0"/>
              <a:t>Getpeername</a:t>
            </a:r>
            <a:r>
              <a:rPr lang="en-US" sz="3600" dirty="0" smtClean="0"/>
              <a:t>()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27163"/>
            <a:ext cx="7772400" cy="4929187"/>
          </a:xfrm>
        </p:spPr>
        <p:txBody>
          <a:bodyPr/>
          <a:lstStyle/>
          <a:p>
            <a:r>
              <a:rPr lang="en-US" sz="2400" dirty="0" smtClean="0"/>
              <a:t>These two functions return either the local protocol address associated with a socket (</a:t>
            </a:r>
            <a:r>
              <a:rPr lang="en-US" sz="2400" dirty="0" err="1" smtClean="0"/>
              <a:t>getsockname</a:t>
            </a:r>
            <a:r>
              <a:rPr lang="en-US" sz="2400" dirty="0" smtClean="0"/>
              <a:t>) or the foreign protocol address associated with a socket (</a:t>
            </a:r>
            <a:r>
              <a:rPr lang="en-US" sz="2400" dirty="0" err="1" smtClean="0"/>
              <a:t>getpeername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Header file: </a:t>
            </a:r>
            <a:r>
              <a:rPr lang="en-US" sz="2000" dirty="0" smtClean="0"/>
              <a:t>#include &lt;sys/</a:t>
            </a:r>
            <a:r>
              <a:rPr lang="en-US" sz="2000" dirty="0" err="1" smtClean="0"/>
              <a:t>socket.h</a:t>
            </a:r>
            <a:r>
              <a:rPr lang="en-US" sz="2000" dirty="0" smtClean="0"/>
              <a:t>&gt;</a:t>
            </a:r>
          </a:p>
          <a:p>
            <a:r>
              <a:rPr lang="en-US" sz="2400" dirty="0" smtClean="0"/>
              <a:t>Syntax:</a:t>
            </a:r>
          </a:p>
          <a:p>
            <a:pPr lvl="1"/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getsockname</a:t>
            </a:r>
            <a:r>
              <a:rPr lang="en-US" sz="2000" dirty="0" smtClean="0"/>
              <a:t>(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sockfd</a:t>
            </a:r>
            <a:r>
              <a:rPr lang="en-US" sz="2000" dirty="0" smtClean="0"/>
              <a:t>, </a:t>
            </a:r>
            <a:r>
              <a:rPr lang="en-US" sz="2000" dirty="0" err="1" smtClean="0"/>
              <a:t>struct</a:t>
            </a:r>
            <a:r>
              <a:rPr lang="en-US" sz="2000" dirty="0" smtClean="0"/>
              <a:t> </a:t>
            </a:r>
            <a:r>
              <a:rPr lang="en-US" sz="2000" dirty="0" err="1" smtClean="0"/>
              <a:t>sockaddr</a:t>
            </a:r>
            <a:r>
              <a:rPr lang="en-US" sz="2000" dirty="0" smtClean="0"/>
              <a:t> *</a:t>
            </a:r>
            <a:r>
              <a:rPr lang="en-US" sz="2000" dirty="0" err="1" smtClean="0"/>
              <a:t>localaddr</a:t>
            </a:r>
            <a:r>
              <a:rPr lang="en-US" sz="2000" dirty="0" smtClean="0"/>
              <a:t>, </a:t>
            </a:r>
            <a:r>
              <a:rPr lang="en-US" sz="2000" dirty="0" err="1" smtClean="0"/>
              <a:t>socklen_t</a:t>
            </a:r>
            <a:r>
              <a:rPr lang="en-US" sz="2000" dirty="0" smtClean="0"/>
              <a:t> *</a:t>
            </a:r>
            <a:r>
              <a:rPr lang="en-US" sz="2000" dirty="0" err="1" smtClean="0"/>
              <a:t>addrlen</a:t>
            </a:r>
            <a:r>
              <a:rPr lang="en-US" sz="2000" dirty="0" smtClean="0"/>
              <a:t>);</a:t>
            </a:r>
          </a:p>
          <a:p>
            <a:pPr lvl="1"/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getpeername</a:t>
            </a:r>
            <a:r>
              <a:rPr lang="en-US" sz="2000" dirty="0" smtClean="0"/>
              <a:t>(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sockfd</a:t>
            </a:r>
            <a:r>
              <a:rPr lang="en-US" sz="2000" dirty="0" smtClean="0"/>
              <a:t>, </a:t>
            </a:r>
            <a:r>
              <a:rPr lang="en-US" sz="2000" dirty="0" err="1" smtClean="0"/>
              <a:t>struct</a:t>
            </a:r>
            <a:r>
              <a:rPr lang="en-US" sz="2000" dirty="0" smtClean="0"/>
              <a:t> </a:t>
            </a:r>
            <a:r>
              <a:rPr lang="en-US" sz="2000" dirty="0" err="1" smtClean="0"/>
              <a:t>sockaddr</a:t>
            </a:r>
            <a:r>
              <a:rPr lang="en-US" sz="2000" dirty="0" smtClean="0"/>
              <a:t> *</a:t>
            </a:r>
            <a:r>
              <a:rPr lang="en-US" sz="2000" dirty="0" err="1" smtClean="0"/>
              <a:t>peeraddr</a:t>
            </a:r>
            <a:r>
              <a:rPr lang="en-US" sz="2000" dirty="0" smtClean="0"/>
              <a:t>, </a:t>
            </a:r>
            <a:r>
              <a:rPr lang="en-US" sz="2000" dirty="0" err="1" smtClean="0"/>
              <a:t>socklen_t</a:t>
            </a:r>
            <a:r>
              <a:rPr lang="en-US" sz="2000" dirty="0" smtClean="0"/>
              <a:t> *</a:t>
            </a:r>
            <a:r>
              <a:rPr lang="en-US" sz="2000" dirty="0" err="1" smtClean="0"/>
              <a:t>addrlen</a:t>
            </a:r>
            <a:r>
              <a:rPr lang="en-US" sz="2000" dirty="0" smtClean="0"/>
              <a:t>);</a:t>
            </a:r>
          </a:p>
          <a:p>
            <a:r>
              <a:rPr lang="en-US" sz="2400" dirty="0" smtClean="0"/>
              <a:t>Both return: 0 if OK, -1 on error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1 - </a:t>
            </a:r>
            <a:fld id="{3AE03CBD-0DB4-4DE7-B188-CD7CA771F937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Socket()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b="0" smtClean="0">
                <a:solidFill>
                  <a:schemeClr val="tx1"/>
                </a:solidFill>
              </a:rPr>
              <a:t>1 - </a:t>
            </a:r>
            <a:fld id="{3AE03CBD-0DB4-4DE7-B188-CD7CA771F937}" type="slidenum">
              <a:rPr lang="en-US" b="0" smtClean="0">
                <a:solidFill>
                  <a:schemeClr val="tx1"/>
                </a:solidFill>
              </a:rPr>
              <a:pPr>
                <a:defRPr/>
              </a:pPr>
              <a:t>4</a:t>
            </a:fld>
            <a:endParaRPr lang="en-US" b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90758" y="1255594"/>
            <a:ext cx="6654386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 b="0" dirty="0" smtClean="0">
                <a:solidFill>
                  <a:schemeClr val="tx1"/>
                </a:solidFill>
              </a:rPr>
              <a:t> Protocol family  constants for socket functions</a:t>
            </a:r>
            <a:endParaRPr lang="en-US" sz="2400" b="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90758" y="3889613"/>
            <a:ext cx="3358412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endParaRPr lang="en-US" dirty="0" smtClean="0">
              <a:solidFill>
                <a:schemeClr val="tx1"/>
              </a:solidFill>
            </a:endParaRPr>
          </a:p>
          <a:p>
            <a:pPr lvl="0"/>
            <a:r>
              <a:rPr lang="en-US" dirty="0" smtClean="0">
                <a:solidFill>
                  <a:schemeClr val="tx1"/>
                </a:solidFill>
              </a:rPr>
              <a:t>Protocols of socket():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1401170" y="1695053"/>
          <a:ext cx="6010096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5048"/>
                <a:gridCol w="3005048"/>
              </a:tblGrid>
              <a:tr h="316173">
                <a:tc>
                  <a:txBody>
                    <a:bodyPr/>
                    <a:lstStyle/>
                    <a:p>
                      <a:r>
                        <a:rPr lang="en-US" dirty="0" smtClean="0"/>
                        <a:t>Family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16173">
                <a:tc>
                  <a:txBody>
                    <a:bodyPr/>
                    <a:lstStyle/>
                    <a:p>
                      <a:r>
                        <a:rPr lang="en-US" dirty="0" smtClean="0"/>
                        <a:t>AF_INET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IPv4 Protocols</a:t>
                      </a:r>
                      <a:endParaRPr lang="en-US" dirty="0"/>
                    </a:p>
                  </a:txBody>
                  <a:tcPr/>
                </a:tc>
              </a:tr>
              <a:tr h="316173">
                <a:tc>
                  <a:txBody>
                    <a:bodyPr/>
                    <a:lstStyle/>
                    <a:p>
                      <a:r>
                        <a:rPr lang="en-US" dirty="0" smtClean="0"/>
                        <a:t>AF_INET6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IPv6 Protocols</a:t>
                      </a:r>
                    </a:p>
                  </a:txBody>
                  <a:tcPr/>
                </a:tc>
              </a:tr>
              <a:tr h="316173">
                <a:tc>
                  <a:txBody>
                    <a:bodyPr/>
                    <a:lstStyle/>
                    <a:p>
                      <a:r>
                        <a:rPr lang="en-US" dirty="0" smtClean="0"/>
                        <a:t>AF_LOCAL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Unix Domain Protocols</a:t>
                      </a:r>
                      <a:endParaRPr lang="en-US" dirty="0"/>
                    </a:p>
                  </a:txBody>
                  <a:tcPr/>
                </a:tc>
              </a:tr>
              <a:tr h="316173">
                <a:tc>
                  <a:txBody>
                    <a:bodyPr/>
                    <a:lstStyle/>
                    <a:p>
                      <a:r>
                        <a:rPr lang="en-US" dirty="0" smtClean="0"/>
                        <a:t>AF_ROUTE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Routing</a:t>
                      </a:r>
                      <a:r>
                        <a:rPr lang="en-US" baseline="0" dirty="0" smtClean="0"/>
                        <a:t> sockets</a:t>
                      </a:r>
                      <a:endParaRPr lang="en-US" dirty="0"/>
                    </a:p>
                  </a:txBody>
                  <a:tcPr/>
                </a:tc>
              </a:tr>
              <a:tr h="316173">
                <a:tc>
                  <a:txBody>
                    <a:bodyPr/>
                    <a:lstStyle/>
                    <a:p>
                      <a:r>
                        <a:rPr lang="en-US" dirty="0" smtClean="0"/>
                        <a:t>AF_KEY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Key </a:t>
                      </a:r>
                      <a:r>
                        <a:rPr lang="en-US" dirty="0" err="1" smtClean="0"/>
                        <a:t>SocKets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1401170" y="4582110"/>
          <a:ext cx="592419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2096"/>
                <a:gridCol w="296209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Protocols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IPROTO_TCP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TCP transport</a:t>
                      </a:r>
                      <a:r>
                        <a:rPr lang="en-US" baseline="0" dirty="0" smtClean="0"/>
                        <a:t> protocol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IPROTO_UDP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UDP transport</a:t>
                      </a:r>
                      <a:r>
                        <a:rPr lang="en-US" baseline="0" dirty="0" smtClean="0"/>
                        <a:t> protocol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IPROTO_sctp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SCTP transport</a:t>
                      </a:r>
                      <a:r>
                        <a:rPr lang="en-US" baseline="0" dirty="0" smtClean="0"/>
                        <a:t> protocol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Code-snippet Socket()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1 - </a:t>
            </a:r>
            <a:fld id="{3AE03CBD-0DB4-4DE7-B188-CD7CA771F93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32769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45936" y="1784350"/>
            <a:ext cx="6909327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Code-snippet Socket()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1 - </a:t>
            </a:r>
            <a:fld id="{3AE03CBD-0DB4-4DE7-B188-CD7CA771F93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5120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30733" y="1427163"/>
            <a:ext cx="6339733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Connect()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27163"/>
            <a:ext cx="7696200" cy="4455022"/>
          </a:xfrm>
        </p:spPr>
        <p:txBody>
          <a:bodyPr/>
          <a:lstStyle/>
          <a:p>
            <a:r>
              <a:rPr lang="en-US" sz="2300" dirty="0" smtClean="0"/>
              <a:t>The connect function is used by a TCP client to establish a connection with a TCP </a:t>
            </a:r>
            <a:r>
              <a:rPr lang="en-US" sz="2300" dirty="0" err="1" smtClean="0"/>
              <a:t>serverThis</a:t>
            </a:r>
            <a:r>
              <a:rPr lang="en-US" sz="2300" dirty="0" smtClean="0"/>
              <a:t> function call initiate the process.</a:t>
            </a:r>
          </a:p>
          <a:p>
            <a:r>
              <a:rPr lang="en-US" sz="2300" dirty="0" smtClean="0"/>
              <a:t>Header file :#include &lt;sys/</a:t>
            </a:r>
            <a:r>
              <a:rPr lang="en-US" sz="2300" dirty="0" err="1" smtClean="0"/>
              <a:t>socket.h</a:t>
            </a:r>
            <a:r>
              <a:rPr lang="en-US" sz="2300" dirty="0" smtClean="0"/>
              <a:t>&gt;, #include &lt;sys/</a:t>
            </a:r>
            <a:r>
              <a:rPr lang="en-US" sz="2300" dirty="0" err="1" smtClean="0"/>
              <a:t>types.h</a:t>
            </a:r>
            <a:r>
              <a:rPr lang="en-US" sz="2300" dirty="0" smtClean="0"/>
              <a:t>&gt;</a:t>
            </a:r>
          </a:p>
          <a:p>
            <a:r>
              <a:rPr lang="en-US" sz="2300" dirty="0" smtClean="0"/>
              <a:t>Syntax:</a:t>
            </a:r>
          </a:p>
          <a:p>
            <a:pPr lvl="1"/>
            <a:r>
              <a:rPr lang="en-US" sz="1700" dirty="0" err="1" smtClean="0"/>
              <a:t>int</a:t>
            </a:r>
            <a:r>
              <a:rPr lang="en-US" sz="1700" dirty="0" smtClean="0"/>
              <a:t> connect(</a:t>
            </a:r>
            <a:r>
              <a:rPr lang="en-US" sz="1700" dirty="0" err="1" smtClean="0"/>
              <a:t>int</a:t>
            </a:r>
            <a:r>
              <a:rPr lang="en-US" sz="1700" dirty="0" smtClean="0"/>
              <a:t> </a:t>
            </a:r>
            <a:r>
              <a:rPr lang="en-US" sz="1700" i="1" dirty="0" err="1" smtClean="0"/>
              <a:t>sockfd</a:t>
            </a:r>
            <a:r>
              <a:rPr lang="en-US" sz="1700" i="1" dirty="0" smtClean="0"/>
              <a:t>, const </a:t>
            </a:r>
            <a:r>
              <a:rPr lang="en-US" sz="1700" i="1" dirty="0" err="1" smtClean="0"/>
              <a:t>struct</a:t>
            </a:r>
            <a:r>
              <a:rPr lang="en-US" sz="1700" i="1" dirty="0" smtClean="0"/>
              <a:t> </a:t>
            </a:r>
            <a:r>
              <a:rPr lang="en-US" sz="1700" i="1" dirty="0" err="1" smtClean="0"/>
              <a:t>sockaddr</a:t>
            </a:r>
            <a:r>
              <a:rPr lang="en-US" sz="1700" i="1" dirty="0" smtClean="0"/>
              <a:t> *</a:t>
            </a:r>
            <a:r>
              <a:rPr lang="en-US" sz="1700" i="1" dirty="0" err="1" smtClean="0"/>
              <a:t>servaddr</a:t>
            </a:r>
            <a:r>
              <a:rPr lang="en-US" sz="1700" i="1" dirty="0" smtClean="0"/>
              <a:t>, </a:t>
            </a:r>
            <a:r>
              <a:rPr lang="en-US" sz="1700" i="1" dirty="0" err="1" smtClean="0"/>
              <a:t>socklen_t</a:t>
            </a:r>
            <a:r>
              <a:rPr lang="en-US" sz="1700" i="1" dirty="0" smtClean="0"/>
              <a:t> </a:t>
            </a:r>
            <a:r>
              <a:rPr lang="en-US" sz="1700" i="1" dirty="0" err="1" smtClean="0"/>
              <a:t>addrlen</a:t>
            </a:r>
            <a:r>
              <a:rPr lang="en-US" sz="1700" i="1" dirty="0" smtClean="0"/>
              <a:t>);</a:t>
            </a:r>
          </a:p>
          <a:p>
            <a:pPr lvl="1"/>
            <a:r>
              <a:rPr lang="en-US" sz="1700" dirty="0" err="1" smtClean="0"/>
              <a:t>sockfd</a:t>
            </a:r>
            <a:r>
              <a:rPr lang="en-US" sz="1700" dirty="0" smtClean="0"/>
              <a:t> is a socket descriptor returned by the socket function.</a:t>
            </a:r>
          </a:p>
          <a:p>
            <a:pPr lvl="1"/>
            <a:r>
              <a:rPr lang="en-US" sz="1700" dirty="0" smtClean="0"/>
              <a:t> The second and third arguments are a pointer to a socket address structure and its size</a:t>
            </a:r>
          </a:p>
          <a:p>
            <a:pPr lvl="1"/>
            <a:r>
              <a:rPr lang="en-US" sz="1700" dirty="0" smtClean="0"/>
              <a:t>The socket address structure contain  IP address and port number of the server</a:t>
            </a:r>
            <a:r>
              <a:rPr lang="en-US" sz="1600" dirty="0" smtClean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1 - </a:t>
            </a:r>
            <a:fld id="{3AE03CBD-0DB4-4DE7-B188-CD7CA771F93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Connect()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27163"/>
            <a:ext cx="7772400" cy="4929187"/>
          </a:xfrm>
        </p:spPr>
        <p:txBody>
          <a:bodyPr/>
          <a:lstStyle/>
          <a:p>
            <a:r>
              <a:rPr lang="en-US" dirty="0" smtClean="0"/>
              <a:t>Parameters:</a:t>
            </a:r>
          </a:p>
          <a:p>
            <a:pPr lvl="1"/>
            <a:r>
              <a:rPr lang="en-US" sz="2000" dirty="0" err="1" smtClean="0"/>
              <a:t>sockfd</a:t>
            </a:r>
            <a:r>
              <a:rPr lang="en-US" sz="2000" dirty="0" smtClean="0"/>
              <a:t>: is a socket descriptor returned by the socket function</a:t>
            </a:r>
          </a:p>
          <a:p>
            <a:pPr lvl="1"/>
            <a:r>
              <a:rPr lang="en-US" sz="2000" dirty="0" err="1" smtClean="0"/>
              <a:t>serv_addr</a:t>
            </a:r>
            <a:r>
              <a:rPr lang="en-US" sz="2000" dirty="0" smtClean="0"/>
              <a:t> is a pointer to </a:t>
            </a:r>
            <a:r>
              <a:rPr lang="en-US" sz="2000" dirty="0" err="1" smtClean="0"/>
              <a:t>struct</a:t>
            </a:r>
            <a:r>
              <a:rPr lang="en-US" sz="2000" dirty="0" smtClean="0"/>
              <a:t> </a:t>
            </a:r>
            <a:r>
              <a:rPr lang="en-US" sz="2000" dirty="0" err="1" smtClean="0"/>
              <a:t>sockaddr</a:t>
            </a:r>
            <a:r>
              <a:rPr lang="en-US" sz="2000" dirty="0" smtClean="0"/>
              <a:t> that contains destination IP address and port.</a:t>
            </a:r>
          </a:p>
          <a:p>
            <a:pPr lvl="1"/>
            <a:r>
              <a:rPr lang="en-US" sz="2000" dirty="0" err="1" smtClean="0"/>
              <a:t>addrlen</a:t>
            </a:r>
            <a:r>
              <a:rPr lang="en-US" sz="2000" dirty="0" smtClean="0"/>
              <a:t> set it to </a:t>
            </a:r>
            <a:r>
              <a:rPr lang="en-US" sz="2000" dirty="0" err="1" smtClean="0"/>
              <a:t>sizeof</a:t>
            </a:r>
            <a:r>
              <a:rPr lang="en-US" sz="2000" dirty="0" smtClean="0"/>
              <a:t>(</a:t>
            </a:r>
            <a:r>
              <a:rPr lang="en-US" sz="2000" dirty="0" err="1" smtClean="0"/>
              <a:t>struct</a:t>
            </a:r>
            <a:r>
              <a:rPr lang="en-US" sz="2000" dirty="0" smtClean="0"/>
              <a:t> </a:t>
            </a:r>
            <a:r>
              <a:rPr lang="en-US" sz="2000" dirty="0" err="1" smtClean="0"/>
              <a:t>sockaddr</a:t>
            </a:r>
            <a:r>
              <a:rPr lang="en-US" sz="2000" dirty="0" smtClean="0"/>
              <a:t>).</a:t>
            </a:r>
          </a:p>
          <a:p>
            <a:pPr lvl="1"/>
            <a:endParaRPr lang="en-US" sz="2000" dirty="0" smtClean="0"/>
          </a:p>
          <a:p>
            <a:pPr>
              <a:buClr>
                <a:schemeClr val="tx1"/>
              </a:buClr>
            </a:pPr>
            <a:r>
              <a:rPr lang="en-US" sz="2200" dirty="0" smtClean="0"/>
              <a:t>The connect function initiates TCP's three-way handshake</a:t>
            </a:r>
          </a:p>
          <a:p>
            <a:pPr>
              <a:buClr>
                <a:schemeClr val="tx1"/>
              </a:buClr>
            </a:pPr>
            <a:r>
              <a:rPr lang="en-US" sz="2200" dirty="0" smtClean="0"/>
              <a:t>If connect is successful, it returns 0. Otherwise it returns -1  and sets </a:t>
            </a:r>
            <a:r>
              <a:rPr lang="en-US" sz="2200" dirty="0" err="1" smtClean="0"/>
              <a:t>errno</a:t>
            </a:r>
            <a:r>
              <a:rPr lang="en-US" sz="2200" dirty="0" smtClean="0"/>
              <a:t>.</a:t>
            </a:r>
          </a:p>
          <a:p>
            <a:pPr>
              <a:buClr>
                <a:schemeClr val="tx1"/>
              </a:buClr>
            </a:pPr>
            <a:endParaRPr lang="en-US" sz="2200" dirty="0" smtClean="0"/>
          </a:p>
          <a:p>
            <a:pPr lvl="1">
              <a:buNone/>
            </a:pP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1 - </a:t>
            </a:r>
            <a:fld id="{3AE03CBD-0DB4-4DE7-B188-CD7CA771F93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Code-snippet Connect()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1 - </a:t>
            </a:r>
            <a:fld id="{3AE03CBD-0DB4-4DE7-B188-CD7CA771F93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29697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14651" y="2606723"/>
            <a:ext cx="6900486" cy="2866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214651" y="1651379"/>
            <a:ext cx="8963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Client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16507</TotalTime>
  <Words>1694</Words>
  <Application>Microsoft Office PowerPoint</Application>
  <PresentationFormat>On-screen Show (4:3)</PresentationFormat>
  <Paragraphs>259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Arial</vt:lpstr>
      <vt:lpstr>Consolas</vt:lpstr>
      <vt:lpstr>Corbel</vt:lpstr>
      <vt:lpstr>Times New Roman</vt:lpstr>
      <vt:lpstr>Wingdings</vt:lpstr>
      <vt:lpstr>Wingdings 2</vt:lpstr>
      <vt:lpstr>Wingdings 3</vt:lpstr>
      <vt:lpstr>Metro</vt:lpstr>
      <vt:lpstr>TCP CLIENT SERVER Application  Rahul shinde   csci 511 chico state id: 006948956  </vt:lpstr>
      <vt:lpstr>Overview</vt:lpstr>
      <vt:lpstr>Socket()</vt:lpstr>
      <vt:lpstr>Socket()</vt:lpstr>
      <vt:lpstr>Code-snippet Socket()</vt:lpstr>
      <vt:lpstr>Code-snippet Socket()</vt:lpstr>
      <vt:lpstr>Connect()</vt:lpstr>
      <vt:lpstr>Connect()</vt:lpstr>
      <vt:lpstr>Code-snippet Connect()</vt:lpstr>
      <vt:lpstr>Bind()</vt:lpstr>
      <vt:lpstr>Bind()</vt:lpstr>
      <vt:lpstr>Code-snippet Bind()</vt:lpstr>
      <vt:lpstr>Listen()</vt:lpstr>
      <vt:lpstr>Listen()</vt:lpstr>
      <vt:lpstr>Listen()</vt:lpstr>
      <vt:lpstr>Code-snippet Listen()</vt:lpstr>
      <vt:lpstr>Accept()</vt:lpstr>
      <vt:lpstr>Accept()</vt:lpstr>
      <vt:lpstr>Accept()</vt:lpstr>
      <vt:lpstr>Code-snippet Accept()</vt:lpstr>
      <vt:lpstr>INET_PTON()</vt:lpstr>
      <vt:lpstr>INET_PTON()</vt:lpstr>
      <vt:lpstr>INET_NTOP()</vt:lpstr>
      <vt:lpstr>Code-snippet</vt:lpstr>
      <vt:lpstr>Read()</vt:lpstr>
      <vt:lpstr>Write()</vt:lpstr>
      <vt:lpstr> Memset()</vt:lpstr>
      <vt:lpstr>Memset()</vt:lpstr>
      <vt:lpstr>Code-snippet Memset()</vt:lpstr>
      <vt:lpstr>Send()</vt:lpstr>
      <vt:lpstr>Code-snippet Send()</vt:lpstr>
      <vt:lpstr>Recv()</vt:lpstr>
      <vt:lpstr>Code-snippet Recv()</vt:lpstr>
      <vt:lpstr>Output-Client</vt:lpstr>
      <vt:lpstr>Output-Server</vt:lpstr>
      <vt:lpstr>Close()</vt:lpstr>
      <vt:lpstr>Close()</vt:lpstr>
      <vt:lpstr>Getsockname()and Getpeername()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1. Introduction to Data Communications</dc:title>
  <dc:creator>Dwayne Whitten</dc:creator>
  <cp:lastModifiedBy>RAHUL SHINDE</cp:lastModifiedBy>
  <cp:revision>330</cp:revision>
  <dcterms:created xsi:type="dcterms:W3CDTF">2001-01-29T12:50:58Z</dcterms:created>
  <dcterms:modified xsi:type="dcterms:W3CDTF">2014-11-15T07:07:02Z</dcterms:modified>
</cp:coreProperties>
</file>