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42" r:id="rId2"/>
    <p:sldId id="352" r:id="rId3"/>
    <p:sldId id="353" r:id="rId4"/>
    <p:sldId id="354" r:id="rId5"/>
    <p:sldId id="343" r:id="rId6"/>
    <p:sldId id="344" r:id="rId7"/>
    <p:sldId id="345" r:id="rId8"/>
    <p:sldId id="355" r:id="rId9"/>
    <p:sldId id="346" r:id="rId10"/>
    <p:sldId id="347" r:id="rId11"/>
    <p:sldId id="356" r:id="rId12"/>
    <p:sldId id="348" r:id="rId13"/>
    <p:sldId id="349" r:id="rId14"/>
    <p:sldId id="357" r:id="rId15"/>
    <p:sldId id="350" r:id="rId16"/>
    <p:sldId id="358" r:id="rId17"/>
    <p:sldId id="351" r:id="rId18"/>
    <p:sldId id="359" r:id="rId19"/>
    <p:sldId id="360" r:id="rId20"/>
    <p:sldId id="361" r:id="rId2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15000"/>
      </a:spcAft>
      <a:defRPr sz="2000" b="1" kern="1200">
        <a:solidFill>
          <a:srgbClr val="16027C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16027C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F"/>
    <a:srgbClr val="E9E9FF"/>
    <a:srgbClr val="C5C5FF"/>
    <a:srgbClr val="A3A3FF"/>
    <a:srgbClr val="AFFFAF"/>
    <a:srgbClr val="CDFFCD"/>
    <a:srgbClr val="00008C"/>
    <a:srgbClr val="E00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 autoAdjust="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177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8551108-5F76-49C6-9C78-F80DC9A18D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4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2A6F4DCF-D3EC-4FE0-B14D-6FFFEA1105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062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E9A8027C-08A5-4072-96E0-76FC10F1C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BF45A87A-215D-46E1-8EDA-D24C362395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9D1C7684-371A-4268-8DD1-59B2D257E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3AE03CBD-0DB4-4DE7-B188-CD7CA771F9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9"/>
          <p:cNvSpPr>
            <a:spLocks/>
          </p:cNvSpPr>
          <p:nvPr/>
        </p:nvSpPr>
        <p:spPr bwMode="auto">
          <a:xfrm>
            <a:off x="4829175" y="1073150"/>
            <a:ext cx="4321175" cy="5791200"/>
          </a:xfrm>
          <a:custGeom>
            <a:avLst/>
            <a:gdLst>
              <a:gd name="T0" fmla="*/ 0 w 2736"/>
              <a:gd name="T1" fmla="*/ 2147483647 h 3648"/>
              <a:gd name="T2" fmla="*/ 1795989939 w 2736"/>
              <a:gd name="T3" fmla="*/ 2147483647 h 3648"/>
              <a:gd name="T4" fmla="*/ 2147483647 w 2736"/>
              <a:gd name="T5" fmla="*/ 0 h 3648"/>
              <a:gd name="T6" fmla="*/ 2147483647 w 2736"/>
              <a:gd name="T7" fmla="*/ 241935000 h 3648"/>
              <a:gd name="T8" fmla="*/ 1855856217 w 2736"/>
              <a:gd name="T9" fmla="*/ 2147483647 h 3648"/>
              <a:gd name="T10" fmla="*/ 119732557 w 2736"/>
              <a:gd name="T11" fmla="*/ 2147483647 h 3648"/>
              <a:gd name="T12" fmla="*/ 0 w 2736"/>
              <a:gd name="T13" fmla="*/ 2147483647 h 36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36"/>
              <a:gd name="T22" fmla="*/ 0 h 3648"/>
              <a:gd name="T23" fmla="*/ 2736 w 2736"/>
              <a:gd name="T24" fmla="*/ 3648 h 36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0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20"/>
          <p:cNvSpPr>
            <a:spLocks/>
          </p:cNvSpPr>
          <p:nvPr/>
        </p:nvSpPr>
        <p:spPr bwMode="auto">
          <a:xfrm>
            <a:off x="374650" y="0"/>
            <a:ext cx="5513388" cy="6615113"/>
          </a:xfrm>
          <a:custGeom>
            <a:avLst/>
            <a:gdLst>
              <a:gd name="T0" fmla="*/ 0 w 3504"/>
              <a:gd name="T1" fmla="*/ 2147483647 h 4128"/>
              <a:gd name="T2" fmla="*/ 0 w 3504"/>
              <a:gd name="T3" fmla="*/ 2147483647 h 4128"/>
              <a:gd name="T4" fmla="*/ 2147483647 w 3504"/>
              <a:gd name="T5" fmla="*/ 2147483647 h 4128"/>
              <a:gd name="T6" fmla="*/ 2147483647 w 3504"/>
              <a:gd name="T7" fmla="*/ 0 h 4128"/>
              <a:gd name="T8" fmla="*/ 2147483647 w 3504"/>
              <a:gd name="T9" fmla="*/ 0 h 4128"/>
              <a:gd name="T10" fmla="*/ 2147483647 w 3504"/>
              <a:gd name="T11" fmla="*/ 2147483647 h 4128"/>
              <a:gd name="T12" fmla="*/ 0 w 3504"/>
              <a:gd name="T13" fmla="*/ 2147483647 h 4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504"/>
              <a:gd name="T22" fmla="*/ 0 h 4128"/>
              <a:gd name="T23" fmla="*/ 3504 w 3504"/>
              <a:gd name="T24" fmla="*/ 4128 h 4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294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366713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bIns="0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1F526FD5-0F96-4DB6-9645-3500376DD5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34777778-EC09-46DE-9136-4D16F6FEE7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1638"/>
            <a:ext cx="8867775" cy="887412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>
              <a:defRPr sz="40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EBF1DCB6-91E0-423F-B082-3C967106B6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169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337550" y="6416675"/>
            <a:ext cx="730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2A32E669-D36E-45F6-9482-5F0ED8D82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7315110A-5869-4346-BE15-573E05656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1 - </a:t>
            </a:r>
            <a:fld id="{0B820B70-BE0D-4ED9-B6A4-8CF4C686A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23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7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1"/>
            <p:cNvCxnSpPr/>
            <p:nvPr/>
          </p:nvCxnSpPr>
          <p:spPr>
            <a:xfrm rot="16200000">
              <a:off x="6663593" y="1292574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 flipH="1">
              <a:off x="6744513" y="12915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31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5"/>
            <p:cNvCxnSpPr/>
            <p:nvPr/>
          </p:nvCxnSpPr>
          <p:spPr>
            <a:xfrm rot="16200000">
              <a:off x="6663592" y="1292574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6744512" y="1291599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563"/>
            <a:ext cx="21336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563"/>
            <a:ext cx="5562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563"/>
            <a:ext cx="457200" cy="365125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271DDBAE-00D4-46AC-B006-3AC4710C41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1 - </a:t>
            </a:r>
            <a:fld id="{3A0543AE-F6D9-41D6-8645-B71AD53DD1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40" name="Line 7"/>
          <p:cNvSpPr>
            <a:spLocks noChangeShapeType="1"/>
          </p:cNvSpPr>
          <p:nvPr userDrawn="1"/>
        </p:nvSpPr>
        <p:spPr bwMode="auto">
          <a:xfrm>
            <a:off x="685800" y="1219200"/>
            <a:ext cx="7772400" cy="0"/>
          </a:xfrm>
          <a:prstGeom prst="line">
            <a:avLst/>
          </a:prstGeom>
          <a:noFill/>
          <a:ln w="57150" cmpd="thickThin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1" name="Line 8"/>
          <p:cNvSpPr>
            <a:spLocks noChangeShapeType="1"/>
          </p:cNvSpPr>
          <p:nvPr userDrawn="1"/>
        </p:nvSpPr>
        <p:spPr bwMode="auto">
          <a:xfrm>
            <a:off x="685800" y="6248400"/>
            <a:ext cx="7772400" cy="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49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0" r:id="rId8"/>
    <p:sldLayoutId id="2147483759" r:id="rId9"/>
    <p:sldLayoutId id="2147483751" r:id="rId10"/>
    <p:sldLayoutId id="214748375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rgbClr val="C1EE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C1EEFF"/>
          </a:solidFill>
          <a:latin typeface="Consolas" pitchFamily="49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Clr>
          <a:schemeClr val="tx2"/>
        </a:buClr>
        <a:buSzPct val="95000"/>
        <a:buFont typeface="Wingdings" pitchFamily="2" charset="2"/>
        <a:buChar char="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3" pitchFamily="18" charset="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FEB80A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316913" y="6416675"/>
            <a:ext cx="750887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5 - </a:t>
            </a:r>
            <a:fld id="{0E0EC191-2534-4C9B-9388-1B2415179DF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382000" cy="2057400"/>
          </a:xfrm>
        </p:spPr>
        <p:txBody>
          <a:bodyPr/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Daemons, Broadcasting Pipes Application </a:t>
            </a:r>
            <a:br>
              <a:rPr lang="en-US" dirty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Rahul </a:t>
            </a:r>
            <a:r>
              <a:rPr lang="en-US" sz="300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shinde</a:t>
            </a:r>
            <a:r>
              <a:rPr lang="en-US" sz="3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0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006948956</a:t>
            </a: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latin typeface="Times New Roman" pitchFamily="18" charset="0"/>
                <a:cs typeface="Times New Roman" pitchFamily="18" charset="0"/>
              </a:rPr>
              <a:t>CSCI 511</a:t>
            </a:r>
            <a: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  <a:t/>
            </a:r>
            <a:br>
              <a:rPr lang="en-US" sz="1600" dirty="0" smtClean="0">
                <a:solidFill>
                  <a:schemeClr val="tx2">
                    <a:satMod val="200000"/>
                  </a:schemeClr>
                </a:solidFill>
                <a:cs typeface="Times New Roman" pitchFamily="18" charset="0"/>
              </a:rPr>
            </a:br>
            <a:endParaRPr lang="en-US" dirty="0" smtClean="0">
              <a:solidFill>
                <a:schemeClr val="tx2">
                  <a:satMod val="200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437347"/>
            <a:ext cx="7772400" cy="914400"/>
          </a:xfrm>
        </p:spPr>
        <p:txBody>
          <a:bodyPr/>
          <a:lstStyle/>
          <a:p>
            <a:r>
              <a:rPr lang="en-US" dirty="0" err="1" smtClean="0"/>
              <a:t>Recvfrom</a:t>
            </a:r>
            <a:r>
              <a:rPr lang="en-US" dirty="0" smtClean="0"/>
              <a:t>() </a:t>
            </a:r>
            <a:r>
              <a:rPr lang="en-US" sz="1500" dirty="0" smtClean="0"/>
              <a:t>(continued)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94" y="1282045"/>
            <a:ext cx="8484123" cy="4819779"/>
          </a:xfrm>
        </p:spPr>
        <p:txBody>
          <a:bodyPr/>
          <a:lstStyle/>
          <a:p>
            <a:r>
              <a:rPr lang="en-US" i="1" dirty="0" smtClean="0"/>
              <a:t>Buffer </a:t>
            </a:r>
            <a:r>
              <a:rPr lang="en-US" i="1" dirty="0"/>
              <a:t>: </a:t>
            </a:r>
            <a:r>
              <a:rPr lang="en-US" dirty="0"/>
              <a:t>Points to the buffer where the message should be stored</a:t>
            </a:r>
            <a:r>
              <a:rPr lang="en-US" dirty="0" smtClean="0"/>
              <a:t>.</a:t>
            </a:r>
          </a:p>
          <a:p>
            <a:r>
              <a:rPr lang="en-US" i="1" dirty="0"/>
              <a:t>Length : </a:t>
            </a:r>
            <a:r>
              <a:rPr lang="en-US" dirty="0"/>
              <a:t>Specifies the length in bytes of the buffer pointed to by the buffer argument</a:t>
            </a:r>
            <a:r>
              <a:rPr lang="en-US" dirty="0" smtClean="0"/>
              <a:t>.</a:t>
            </a:r>
          </a:p>
          <a:p>
            <a:r>
              <a:rPr lang="en-US" i="1" dirty="0"/>
              <a:t>Flags : </a:t>
            </a:r>
            <a:r>
              <a:rPr lang="en-US" dirty="0"/>
              <a:t>Specifies the type of message reception</a:t>
            </a:r>
            <a:r>
              <a:rPr lang="en-US" dirty="0" smtClean="0"/>
              <a:t>.</a:t>
            </a:r>
          </a:p>
          <a:p>
            <a:r>
              <a:rPr lang="en-US" i="1" dirty="0"/>
              <a:t>Address : </a:t>
            </a:r>
            <a:r>
              <a:rPr lang="en-US" dirty="0"/>
              <a:t>A null pointer, or points to a </a:t>
            </a:r>
            <a:r>
              <a:rPr lang="en-US" dirty="0" err="1"/>
              <a:t>sockaddr</a:t>
            </a:r>
            <a:r>
              <a:rPr lang="en-US" dirty="0"/>
              <a:t> structure in which the sending address is to be stored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address_len</a:t>
            </a:r>
            <a:r>
              <a:rPr lang="en-US" i="1" dirty="0"/>
              <a:t> : </a:t>
            </a:r>
            <a:r>
              <a:rPr lang="en-US" dirty="0"/>
              <a:t>Specifies the length of the </a:t>
            </a:r>
            <a:r>
              <a:rPr lang="en-US" dirty="0" err="1"/>
              <a:t>sockaddr</a:t>
            </a:r>
            <a:r>
              <a:rPr lang="en-US" dirty="0"/>
              <a:t> structure pointed to by the address argument.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3" y="512763"/>
            <a:ext cx="7772400" cy="914400"/>
          </a:xfrm>
        </p:spPr>
        <p:txBody>
          <a:bodyPr/>
          <a:lstStyle/>
          <a:p>
            <a:r>
              <a:rPr lang="en-US" dirty="0" err="1" smtClean="0"/>
              <a:t>Recvfrom</a:t>
            </a:r>
            <a:r>
              <a:rPr lang="en-US" dirty="0" smtClean="0"/>
              <a:t>()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859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456201"/>
            <a:ext cx="7772400" cy="914400"/>
          </a:xfrm>
        </p:spPr>
        <p:txBody>
          <a:bodyPr/>
          <a:lstStyle/>
          <a:p>
            <a:r>
              <a:rPr lang="en-US" dirty="0" err="1" smtClean="0"/>
              <a:t>Sendto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47" y="1322436"/>
            <a:ext cx="8455844" cy="4572000"/>
          </a:xfrm>
        </p:spPr>
        <p:txBody>
          <a:bodyPr/>
          <a:lstStyle/>
          <a:p>
            <a:r>
              <a:rPr lang="en-US" dirty="0"/>
              <a:t>send a message on a </a:t>
            </a:r>
            <a:r>
              <a:rPr lang="en-US" dirty="0" smtClean="0"/>
              <a:t>socket</a:t>
            </a:r>
          </a:p>
          <a:p>
            <a:r>
              <a:rPr lang="en-US" dirty="0" smtClean="0"/>
              <a:t>Syntax : </a:t>
            </a:r>
          </a:p>
          <a:p>
            <a:pPr marL="68263" indent="0" algn="ctr">
              <a:buNone/>
            </a:pP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ssize_t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sendto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socket,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void *message,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length,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flags,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sockaddr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*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dest_addr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socklen_t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dest_len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);</a:t>
            </a:r>
          </a:p>
          <a:p>
            <a:r>
              <a:rPr lang="en-US" dirty="0"/>
              <a:t>The </a:t>
            </a:r>
            <a:r>
              <a:rPr lang="en-US" dirty="0" err="1"/>
              <a:t>sendto</a:t>
            </a:r>
            <a:r>
              <a:rPr lang="en-US" dirty="0"/>
              <a:t>() function shall send a message through a connection-mode or connectionless-mode socket.</a:t>
            </a:r>
            <a:endParaRPr lang="en-US" dirty="0" smtClean="0"/>
          </a:p>
          <a:p>
            <a:r>
              <a:rPr lang="en-US" i="1" dirty="0"/>
              <a:t>Socket : </a:t>
            </a:r>
            <a:r>
              <a:rPr lang="en-US" dirty="0"/>
              <a:t>Specifies the socket file descriptor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0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1" y="475055"/>
            <a:ext cx="7772400" cy="914400"/>
          </a:xfrm>
        </p:spPr>
        <p:txBody>
          <a:bodyPr/>
          <a:lstStyle/>
          <a:p>
            <a:r>
              <a:rPr lang="en-US" dirty="0" err="1" smtClean="0"/>
              <a:t>Sendto</a:t>
            </a:r>
            <a:r>
              <a:rPr lang="en-US" dirty="0" smtClean="0"/>
              <a:t>() </a:t>
            </a:r>
            <a:r>
              <a:rPr lang="en-US" sz="1500" dirty="0" smtClean="0"/>
              <a:t>(continued)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8" y="1461155"/>
            <a:ext cx="8587032" cy="4979324"/>
          </a:xfrm>
        </p:spPr>
        <p:txBody>
          <a:bodyPr/>
          <a:lstStyle/>
          <a:p>
            <a:r>
              <a:rPr lang="en-US" i="1" dirty="0"/>
              <a:t>Message : </a:t>
            </a:r>
            <a:r>
              <a:rPr lang="en-US" dirty="0"/>
              <a:t>Points to a buffer containing the message to be sent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Length : </a:t>
            </a:r>
            <a:r>
              <a:rPr lang="en-US" dirty="0"/>
              <a:t>Specifies the size of the message in bytes</a:t>
            </a:r>
            <a:r>
              <a:rPr lang="en-US" dirty="0" smtClean="0"/>
              <a:t>.</a:t>
            </a:r>
          </a:p>
          <a:p>
            <a:r>
              <a:rPr lang="en-US" i="1" dirty="0"/>
              <a:t>Flags : </a:t>
            </a:r>
            <a:r>
              <a:rPr lang="en-US" dirty="0"/>
              <a:t>Specifies the type of message transmission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dest_addr</a:t>
            </a:r>
            <a:r>
              <a:rPr lang="en-US" i="1" dirty="0"/>
              <a:t> : </a:t>
            </a:r>
            <a:r>
              <a:rPr lang="en-US" dirty="0"/>
              <a:t>Points to a </a:t>
            </a:r>
            <a:r>
              <a:rPr lang="en-US" dirty="0" err="1"/>
              <a:t>sockaddr</a:t>
            </a:r>
            <a:r>
              <a:rPr lang="en-US" dirty="0"/>
              <a:t> structure containing the destination address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dest_len</a:t>
            </a:r>
            <a:r>
              <a:rPr lang="en-US" i="1" dirty="0"/>
              <a:t> : </a:t>
            </a:r>
            <a:r>
              <a:rPr lang="en-US" dirty="0"/>
              <a:t>Specifies the length of the </a:t>
            </a:r>
            <a:r>
              <a:rPr lang="en-US" dirty="0" err="1"/>
              <a:t>sockaddr</a:t>
            </a:r>
            <a:r>
              <a:rPr lang="en-US" dirty="0"/>
              <a:t> structure pointed to by the </a:t>
            </a:r>
            <a:r>
              <a:rPr lang="en-US" dirty="0" err="1"/>
              <a:t>dest_addr</a:t>
            </a:r>
            <a:r>
              <a:rPr lang="en-US" dirty="0"/>
              <a:t>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9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2" y="484482"/>
            <a:ext cx="7772400" cy="914400"/>
          </a:xfrm>
        </p:spPr>
        <p:txBody>
          <a:bodyPr/>
          <a:lstStyle/>
          <a:p>
            <a:r>
              <a:rPr lang="en-US" dirty="0" err="1" smtClean="0"/>
              <a:t>Sendto</a:t>
            </a:r>
            <a:r>
              <a:rPr lang="en-US" dirty="0" smtClean="0"/>
              <a:t>()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481137"/>
            <a:ext cx="78009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5" y="503336"/>
            <a:ext cx="7772400" cy="914400"/>
          </a:xfrm>
        </p:spPr>
        <p:txBody>
          <a:bodyPr/>
          <a:lstStyle/>
          <a:p>
            <a:r>
              <a:rPr lang="en-US" dirty="0" err="1" smtClean="0"/>
              <a:t>Bzero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5" y="1407279"/>
            <a:ext cx="7772400" cy="4572000"/>
          </a:xfrm>
        </p:spPr>
        <p:txBody>
          <a:bodyPr/>
          <a:lstStyle/>
          <a:p>
            <a:r>
              <a:rPr lang="en-US" dirty="0"/>
              <a:t>memory </a:t>
            </a:r>
            <a:r>
              <a:rPr lang="en-US" dirty="0" smtClean="0"/>
              <a:t>operations</a:t>
            </a:r>
          </a:p>
          <a:p>
            <a:r>
              <a:rPr lang="en-US" dirty="0" smtClean="0"/>
              <a:t>Syntax : </a:t>
            </a:r>
          </a:p>
          <a:p>
            <a:pPr marL="68263" indent="0" algn="ctr">
              <a:buNone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void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bzero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(void *s,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n);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i="1" dirty="0" err="1"/>
              <a:t>bzero</a:t>
            </a:r>
            <a:r>
              <a:rPr lang="en-US" dirty="0"/>
              <a:t>() function shall place </a:t>
            </a:r>
            <a:r>
              <a:rPr lang="en-US" i="1" dirty="0"/>
              <a:t>n</a:t>
            </a:r>
            <a:r>
              <a:rPr lang="en-US" dirty="0"/>
              <a:t> zero-valued bytes in the area pointed to by </a:t>
            </a:r>
            <a:r>
              <a:rPr lang="en-US" i="1" dirty="0"/>
              <a:t>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bzero</a:t>
            </a:r>
            <a:r>
              <a:rPr lang="en-US" dirty="0"/>
              <a:t>() function shall not return a value.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1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475055"/>
            <a:ext cx="7772400" cy="914400"/>
          </a:xfrm>
        </p:spPr>
        <p:txBody>
          <a:bodyPr/>
          <a:lstStyle/>
          <a:p>
            <a:r>
              <a:rPr lang="en-US" dirty="0" err="1" smtClean="0"/>
              <a:t>Bzero</a:t>
            </a:r>
            <a:r>
              <a:rPr lang="en-US" dirty="0" smtClean="0"/>
              <a:t>() Source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583" y="1545155"/>
            <a:ext cx="7772400" cy="38814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5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6" y="475055"/>
            <a:ext cx="7772400" cy="914400"/>
          </a:xfrm>
        </p:spPr>
        <p:txBody>
          <a:bodyPr/>
          <a:lstStyle/>
          <a:p>
            <a:r>
              <a:rPr lang="en-US" dirty="0" err="1" smtClean="0"/>
              <a:t>Gethostbyname</a:t>
            </a:r>
            <a:r>
              <a:rPr lang="en-US" dirty="0" smtClean="0"/>
              <a:t>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6" y="1407278"/>
            <a:ext cx="7772400" cy="4572000"/>
          </a:xfrm>
        </p:spPr>
        <p:txBody>
          <a:bodyPr/>
          <a:lstStyle/>
          <a:p>
            <a:r>
              <a:rPr lang="en-US" dirty="0"/>
              <a:t>network host database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Syntax : </a:t>
            </a:r>
          </a:p>
          <a:p>
            <a:pPr marL="68263" indent="0" algn="ctr">
              <a:buNone/>
            </a:pP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hostent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*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gethostbyname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char *name);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This </a:t>
            </a:r>
            <a:r>
              <a:rPr lang="en-US" dirty="0" smtClean="0"/>
              <a:t>function </a:t>
            </a:r>
            <a:r>
              <a:rPr lang="en-US" dirty="0"/>
              <a:t>shall retrieve information about hosts.</a:t>
            </a:r>
            <a:endParaRPr lang="en-US" dirty="0" smtClean="0"/>
          </a:p>
          <a:p>
            <a:r>
              <a:rPr lang="en-US" dirty="0"/>
              <a:t>The  </a:t>
            </a:r>
            <a:r>
              <a:rPr lang="en-US" dirty="0" err="1"/>
              <a:t>gethostbyname</a:t>
            </a:r>
            <a:r>
              <a:rPr lang="en-US" dirty="0"/>
              <a:t>() function shall return an entry containing addresses of address family AF_INET for the host with name </a:t>
            </a:r>
            <a:r>
              <a:rPr lang="en-US" dirty="0" err="1"/>
              <a:t>name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63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7" y="512763"/>
            <a:ext cx="7772400" cy="914400"/>
          </a:xfrm>
        </p:spPr>
        <p:txBody>
          <a:bodyPr/>
          <a:lstStyle/>
          <a:p>
            <a:r>
              <a:rPr lang="en-US" dirty="0" err="1" smtClean="0"/>
              <a:t>Gethostbyname</a:t>
            </a:r>
            <a:r>
              <a:rPr lang="en-US" dirty="0" smtClean="0"/>
              <a:t>()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633537"/>
            <a:ext cx="78009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4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2" y="512763"/>
            <a:ext cx="7772400" cy="9144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142" y="1529826"/>
            <a:ext cx="7772400" cy="4572000"/>
          </a:xfrm>
        </p:spPr>
        <p:txBody>
          <a:bodyPr/>
          <a:lstStyle/>
          <a:p>
            <a:r>
              <a:rPr lang="en-US" dirty="0" smtClean="0"/>
              <a:t>Running Daemon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82" y="2130457"/>
            <a:ext cx="7772400" cy="40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22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0" y="512763"/>
            <a:ext cx="7772400" cy="914400"/>
          </a:xfrm>
        </p:spPr>
        <p:txBody>
          <a:bodyPr/>
          <a:lstStyle/>
          <a:p>
            <a:r>
              <a:rPr lang="en-US" dirty="0" smtClean="0"/>
              <a:t>Socket()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581" y="1492120"/>
            <a:ext cx="7772400" cy="4572000"/>
          </a:xfrm>
        </p:spPr>
        <p:txBody>
          <a:bodyPr/>
          <a:lstStyle/>
          <a:p>
            <a:r>
              <a:rPr lang="en-US" dirty="0"/>
              <a:t>create an endpoint for </a:t>
            </a:r>
            <a:r>
              <a:rPr lang="en-US" dirty="0" smtClean="0"/>
              <a:t>communication</a:t>
            </a:r>
          </a:p>
          <a:p>
            <a:r>
              <a:rPr lang="en-US" dirty="0" smtClean="0"/>
              <a:t>Syntax :</a:t>
            </a:r>
          </a:p>
          <a:p>
            <a:pPr marL="68263" indent="0" algn="ctr">
              <a:buNone/>
            </a:pP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socket(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domain,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type,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protocol);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The socket() function shall create an unbound socket in a communications domain, and return a file descriptor that can be used in later function calls that operate on sockets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75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6" y="484482"/>
            <a:ext cx="7772400" cy="9144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6" y="1508289"/>
            <a:ext cx="7772400" cy="4819780"/>
          </a:xfrm>
        </p:spPr>
        <p:txBody>
          <a:bodyPr/>
          <a:lstStyle/>
          <a:p>
            <a:r>
              <a:rPr lang="en-US" dirty="0" smtClean="0"/>
              <a:t>Output of UDP 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6" y="2073898"/>
            <a:ext cx="7772400" cy="409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9" y="475055"/>
            <a:ext cx="7772400" cy="914400"/>
          </a:xfrm>
        </p:spPr>
        <p:txBody>
          <a:bodyPr/>
          <a:lstStyle/>
          <a:p>
            <a:r>
              <a:rPr lang="en-US" dirty="0" smtClean="0"/>
              <a:t>Socket() </a:t>
            </a:r>
            <a:r>
              <a:rPr lang="en-US" sz="1500" dirty="0" smtClean="0"/>
              <a:t>(continued)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89" y="1492119"/>
            <a:ext cx="8144759" cy="4572000"/>
          </a:xfrm>
        </p:spPr>
        <p:txBody>
          <a:bodyPr/>
          <a:lstStyle/>
          <a:p>
            <a:r>
              <a:rPr lang="en-US" i="1" dirty="0"/>
              <a:t>Domain : </a:t>
            </a:r>
            <a:r>
              <a:rPr lang="en-US" dirty="0"/>
              <a:t>Specifies the communications domain in which a socket is to be created</a:t>
            </a:r>
            <a:r>
              <a:rPr lang="en-US" dirty="0" smtClean="0"/>
              <a:t>.</a:t>
            </a:r>
          </a:p>
          <a:p>
            <a:r>
              <a:rPr lang="en-US" i="1" dirty="0"/>
              <a:t>Type : </a:t>
            </a:r>
            <a:r>
              <a:rPr lang="en-US" dirty="0"/>
              <a:t>Specifies the type of socket to be created</a:t>
            </a:r>
            <a:r>
              <a:rPr lang="en-US" dirty="0" smtClean="0"/>
              <a:t>.</a:t>
            </a:r>
          </a:p>
          <a:p>
            <a:r>
              <a:rPr lang="en-US" i="1" dirty="0"/>
              <a:t>Protocol : </a:t>
            </a:r>
            <a:r>
              <a:rPr lang="en-US" dirty="0"/>
              <a:t>Specifies a particular protocol to be used with the socket</a:t>
            </a:r>
            <a:r>
              <a:rPr lang="en-US" dirty="0" smtClean="0"/>
              <a:t>.</a:t>
            </a:r>
          </a:p>
          <a:p>
            <a:r>
              <a:rPr lang="en-US" dirty="0"/>
              <a:t>Upon successful completion, socket() shall return a non-negative integer, the socket file descriptor. Otherwise, a value of -1 shall be returned and </a:t>
            </a:r>
            <a:r>
              <a:rPr lang="en-US" dirty="0" err="1"/>
              <a:t>errno</a:t>
            </a:r>
            <a:r>
              <a:rPr lang="en-US" dirty="0"/>
              <a:t> set to indicate the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08" y="512763"/>
            <a:ext cx="7772400" cy="914400"/>
          </a:xfrm>
        </p:spPr>
        <p:txBody>
          <a:bodyPr/>
          <a:lstStyle/>
          <a:p>
            <a:r>
              <a:rPr lang="en-US" dirty="0" smtClean="0"/>
              <a:t>Socket()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77615"/>
            <a:ext cx="7772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730" y="446774"/>
            <a:ext cx="7772400" cy="914400"/>
          </a:xfrm>
        </p:spPr>
        <p:txBody>
          <a:bodyPr/>
          <a:lstStyle/>
          <a:p>
            <a:r>
              <a:rPr lang="en-US" dirty="0" err="1" smtClean="0"/>
              <a:t>Setsockopt</a:t>
            </a:r>
            <a:r>
              <a:rPr lang="en-US" dirty="0" smtClean="0"/>
              <a:t>()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3" y="1341287"/>
            <a:ext cx="7772400" cy="4572000"/>
          </a:xfrm>
        </p:spPr>
        <p:txBody>
          <a:bodyPr/>
          <a:lstStyle/>
          <a:p>
            <a:r>
              <a:rPr lang="en-US" dirty="0"/>
              <a:t>set options on </a:t>
            </a:r>
            <a:r>
              <a:rPr lang="en-US" dirty="0" smtClean="0"/>
              <a:t>sockets</a:t>
            </a:r>
          </a:p>
          <a:p>
            <a:r>
              <a:rPr lang="en-US" dirty="0" smtClean="0"/>
              <a:t>Syntax:</a:t>
            </a:r>
          </a:p>
          <a:p>
            <a:pPr marL="68263" indent="0">
              <a:buNone/>
            </a:pPr>
            <a:r>
              <a:rPr lang="en-US" dirty="0"/>
              <a:t>	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setsockopt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sockfd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level,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optname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void *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optval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socklen_t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optlen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);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b="1" dirty="0" err="1"/>
              <a:t>setsockopt</a:t>
            </a:r>
            <a:r>
              <a:rPr lang="en-US" dirty="0"/>
              <a:t>() manipulate options for the socket referred to by the file descriptor </a:t>
            </a:r>
            <a:r>
              <a:rPr lang="en-US" i="1" dirty="0" err="1"/>
              <a:t>sockfd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Options may exist at multiple protocol levels; they are always present at the uppermost socket level.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155" y="465628"/>
            <a:ext cx="7772400" cy="914400"/>
          </a:xfrm>
        </p:spPr>
        <p:txBody>
          <a:bodyPr/>
          <a:lstStyle/>
          <a:p>
            <a:r>
              <a:rPr lang="en-US" dirty="0" smtClean="0"/>
              <a:t>Bind()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155" y="1397844"/>
            <a:ext cx="7772400" cy="4572000"/>
          </a:xfrm>
        </p:spPr>
        <p:txBody>
          <a:bodyPr/>
          <a:lstStyle/>
          <a:p>
            <a:r>
              <a:rPr lang="en-US" dirty="0"/>
              <a:t>bind a name to a </a:t>
            </a:r>
            <a:r>
              <a:rPr lang="en-US" dirty="0" smtClean="0"/>
              <a:t>socket</a:t>
            </a:r>
          </a:p>
          <a:p>
            <a:r>
              <a:rPr lang="en-US" dirty="0" smtClean="0"/>
              <a:t>Syntax:</a:t>
            </a:r>
          </a:p>
          <a:p>
            <a:pPr marL="68263" indent="0" algn="ctr">
              <a:buNone/>
            </a:pP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bind(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socket,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const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sockaddr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*address,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socklen_t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address_len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);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i="1" dirty="0"/>
              <a:t>bind</a:t>
            </a:r>
            <a:r>
              <a:rPr lang="en-US" dirty="0"/>
              <a:t>() function shall assign a local socket address </a:t>
            </a:r>
            <a:r>
              <a:rPr lang="en-US" i="1" dirty="0" err="1"/>
              <a:t>address</a:t>
            </a:r>
            <a:r>
              <a:rPr lang="en-US" dirty="0"/>
              <a:t> to a socket identified by descriptor </a:t>
            </a:r>
            <a:r>
              <a:rPr lang="en-US" i="1" dirty="0"/>
              <a:t>socket</a:t>
            </a:r>
            <a:r>
              <a:rPr lang="en-US" dirty="0"/>
              <a:t> that has no local socket address assigned.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6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731" y="512763"/>
            <a:ext cx="7772400" cy="914400"/>
          </a:xfrm>
        </p:spPr>
        <p:txBody>
          <a:bodyPr/>
          <a:lstStyle/>
          <a:p>
            <a:r>
              <a:rPr lang="en-US" dirty="0" smtClean="0"/>
              <a:t>Bind() </a:t>
            </a:r>
            <a:r>
              <a:rPr lang="en-US" sz="1500" dirty="0" smtClean="0"/>
              <a:t>(continued)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731" y="1397852"/>
            <a:ext cx="7772400" cy="4572000"/>
          </a:xfrm>
        </p:spPr>
        <p:txBody>
          <a:bodyPr/>
          <a:lstStyle/>
          <a:p>
            <a:r>
              <a:rPr lang="en-US" i="1" dirty="0"/>
              <a:t>Socket : </a:t>
            </a:r>
            <a:r>
              <a:rPr lang="en-US" dirty="0"/>
              <a:t>Specifies the file descriptor of the socket to be bound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Address : </a:t>
            </a:r>
            <a:r>
              <a:rPr lang="en-US" dirty="0"/>
              <a:t>Points to a </a:t>
            </a:r>
            <a:r>
              <a:rPr lang="en-US" b="1" dirty="0" err="1"/>
              <a:t>sockaddr</a:t>
            </a:r>
            <a:r>
              <a:rPr lang="en-US" dirty="0"/>
              <a:t> structure containing the address to be bound to the socket</a:t>
            </a:r>
            <a:r>
              <a:rPr lang="en-US" dirty="0" smtClean="0"/>
              <a:t>.</a:t>
            </a:r>
          </a:p>
          <a:p>
            <a:r>
              <a:rPr lang="en-US" i="1" dirty="0" err="1" smtClean="0"/>
              <a:t>address_len</a:t>
            </a:r>
            <a:r>
              <a:rPr lang="en-US" i="1" dirty="0" smtClean="0"/>
              <a:t> : </a:t>
            </a:r>
            <a:r>
              <a:rPr lang="en-US" dirty="0"/>
              <a:t>Specifies the length of the </a:t>
            </a:r>
            <a:r>
              <a:rPr lang="en-US" b="1" dirty="0" err="1"/>
              <a:t>sockaddr</a:t>
            </a:r>
            <a:r>
              <a:rPr lang="en-US" dirty="0"/>
              <a:t> structure pointed to by the </a:t>
            </a:r>
            <a:r>
              <a:rPr lang="en-US" i="1" dirty="0"/>
              <a:t>address</a:t>
            </a:r>
            <a:r>
              <a:rPr lang="en-US" dirty="0"/>
              <a:t> argument.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Specifies the file descriptor of the socket to be bound.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82" y="512763"/>
            <a:ext cx="7772400" cy="914400"/>
          </a:xfrm>
        </p:spPr>
        <p:txBody>
          <a:bodyPr/>
          <a:lstStyle/>
          <a:p>
            <a:r>
              <a:rPr lang="en-US" dirty="0" smtClean="0"/>
              <a:t>Bind() Source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43062"/>
            <a:ext cx="7772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63" y="390216"/>
            <a:ext cx="7772400" cy="914400"/>
          </a:xfrm>
        </p:spPr>
        <p:txBody>
          <a:bodyPr/>
          <a:lstStyle/>
          <a:p>
            <a:r>
              <a:rPr lang="en-US" dirty="0" err="1" smtClean="0"/>
              <a:t>Recvfrom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63" y="1539253"/>
            <a:ext cx="7772400" cy="4572000"/>
          </a:xfrm>
        </p:spPr>
        <p:txBody>
          <a:bodyPr/>
          <a:lstStyle/>
          <a:p>
            <a:r>
              <a:rPr lang="en-US" dirty="0"/>
              <a:t>receive a message from a </a:t>
            </a:r>
            <a:r>
              <a:rPr lang="en-US" dirty="0" smtClean="0"/>
              <a:t>socket</a:t>
            </a:r>
          </a:p>
          <a:p>
            <a:r>
              <a:rPr lang="en-US" dirty="0" smtClean="0"/>
              <a:t>Syntax:</a:t>
            </a:r>
          </a:p>
          <a:p>
            <a:pPr marL="68263" indent="0" algn="ctr">
              <a:buNone/>
            </a:pP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ssize_t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recvfrom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socket, void *restrict buffer,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size_t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length,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flags,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struct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sockaddr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*restrict address,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socklen_t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 *restrict </a:t>
            </a:r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address_len</a:t>
            </a:r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);</a:t>
            </a:r>
            <a:endParaRPr lang="en-US" i="1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dirty="0"/>
              <a:t>The </a:t>
            </a:r>
            <a:r>
              <a:rPr lang="en-US" i="1" dirty="0" err="1"/>
              <a:t>recvfrom</a:t>
            </a:r>
            <a:r>
              <a:rPr lang="en-US" dirty="0"/>
              <a:t>() function shall receive a message from a connection-mode or connectionless-mode socket</a:t>
            </a:r>
            <a:r>
              <a:rPr lang="en-US" dirty="0" smtClean="0"/>
              <a:t>.</a:t>
            </a:r>
          </a:p>
          <a:p>
            <a:r>
              <a:rPr lang="en-US" i="1" dirty="0"/>
              <a:t>Socket : </a:t>
            </a:r>
            <a:r>
              <a:rPr lang="en-US" dirty="0"/>
              <a:t>Specifies the socket file descriptor.</a:t>
            </a:r>
          </a:p>
          <a:p>
            <a:endParaRPr lang="en-US" dirty="0" smtClean="0"/>
          </a:p>
          <a:p>
            <a:pPr marL="68263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1 - </a:t>
            </a:r>
            <a:fld id="{3AE03CBD-0DB4-4DE7-B188-CD7CA771F93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1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15308</TotalTime>
  <Words>698</Words>
  <Application>Microsoft Office PowerPoint</Application>
  <PresentationFormat>On-screen Show (4:3)</PresentationFormat>
  <Paragraphs>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Consolas</vt:lpstr>
      <vt:lpstr>Corbel</vt:lpstr>
      <vt:lpstr>Times New Roman</vt:lpstr>
      <vt:lpstr>Wingdings</vt:lpstr>
      <vt:lpstr>Wingdings 2</vt:lpstr>
      <vt:lpstr>Wingdings 3</vt:lpstr>
      <vt:lpstr>Metro</vt:lpstr>
      <vt:lpstr>Daemons, Broadcasting Pipes Application   Rahul shinde 006948956 CSCI 511 </vt:lpstr>
      <vt:lpstr>Socket()</vt:lpstr>
      <vt:lpstr>Socket() (continued)</vt:lpstr>
      <vt:lpstr>Socket() Source Code</vt:lpstr>
      <vt:lpstr>Setsockopt() </vt:lpstr>
      <vt:lpstr>Bind()</vt:lpstr>
      <vt:lpstr>Bind() (continued)</vt:lpstr>
      <vt:lpstr>Bind() Source Code</vt:lpstr>
      <vt:lpstr>Recvfrom()</vt:lpstr>
      <vt:lpstr>Recvfrom() (continued)</vt:lpstr>
      <vt:lpstr>Recvfrom() Source Code</vt:lpstr>
      <vt:lpstr>Sendto()</vt:lpstr>
      <vt:lpstr>Sendto() (continued)</vt:lpstr>
      <vt:lpstr>Sendto() Source Code</vt:lpstr>
      <vt:lpstr>Bzero()</vt:lpstr>
      <vt:lpstr>Bzero() Source Code</vt:lpstr>
      <vt:lpstr>Gethostbyname() </vt:lpstr>
      <vt:lpstr>Gethostbyname() Source Code</vt:lpstr>
      <vt:lpstr>Output</vt:lpstr>
      <vt:lpstr>Output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Introduction to Data Communications</dc:title>
  <dc:creator>Dwayne Whitten</dc:creator>
  <cp:lastModifiedBy>RAHUL SHINDE</cp:lastModifiedBy>
  <cp:revision>156</cp:revision>
  <dcterms:created xsi:type="dcterms:W3CDTF">2001-01-29T12:50:58Z</dcterms:created>
  <dcterms:modified xsi:type="dcterms:W3CDTF">2014-11-29T06:56:20Z</dcterms:modified>
</cp:coreProperties>
</file>