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42" r:id="rId2"/>
    <p:sldId id="444" r:id="rId3"/>
    <p:sldId id="463" r:id="rId4"/>
    <p:sldId id="464" r:id="rId5"/>
    <p:sldId id="451" r:id="rId6"/>
    <p:sldId id="445" r:id="rId7"/>
    <p:sldId id="446" r:id="rId8"/>
    <p:sldId id="447" r:id="rId9"/>
    <p:sldId id="448" r:id="rId10"/>
    <p:sldId id="449" r:id="rId11"/>
    <p:sldId id="450" r:id="rId12"/>
    <p:sldId id="452" r:id="rId13"/>
    <p:sldId id="453" r:id="rId14"/>
    <p:sldId id="465" r:id="rId15"/>
    <p:sldId id="454" r:id="rId16"/>
    <p:sldId id="466" r:id="rId17"/>
    <p:sldId id="467" r:id="rId18"/>
    <p:sldId id="455" r:id="rId19"/>
    <p:sldId id="456" r:id="rId20"/>
    <p:sldId id="457" r:id="rId2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F"/>
    <a:srgbClr val="E9E9FF"/>
    <a:srgbClr val="C5C5FF"/>
    <a:srgbClr val="A3A3FF"/>
    <a:srgbClr val="AFFFAF"/>
    <a:srgbClr val="CDFFCD"/>
    <a:srgbClr val="00008C"/>
    <a:srgbClr val="E0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551108-5F76-49C6-9C78-F80DC9A18D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A6F4DCF-D3EC-4FE0-B14D-6FFFEA1105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87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E9A8027C-08A5-4072-96E0-76FC10F1C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BF45A87A-215D-46E1-8EDA-D24C36239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9D1C7684-371A-4268-8DD1-59B2D257E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3AE03CBD-0DB4-4DE7-B188-CD7CA771F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9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2147483647 h 3648"/>
              <a:gd name="T2" fmla="*/ 1795989939 w 2736"/>
              <a:gd name="T3" fmla="*/ 2147483647 h 3648"/>
              <a:gd name="T4" fmla="*/ 2147483647 w 2736"/>
              <a:gd name="T5" fmla="*/ 0 h 3648"/>
              <a:gd name="T6" fmla="*/ 2147483647 w 2736"/>
              <a:gd name="T7" fmla="*/ 241935000 h 3648"/>
              <a:gd name="T8" fmla="*/ 1855856217 w 2736"/>
              <a:gd name="T9" fmla="*/ 2147483647 h 3648"/>
              <a:gd name="T10" fmla="*/ 119732557 w 2736"/>
              <a:gd name="T11" fmla="*/ 2147483647 h 3648"/>
              <a:gd name="T12" fmla="*/ 0 w 2736"/>
              <a:gd name="T13" fmla="*/ 2147483647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2147483647 h 4128"/>
              <a:gd name="T2" fmla="*/ 0 w 3504"/>
              <a:gd name="T3" fmla="*/ 2147483647 h 4128"/>
              <a:gd name="T4" fmla="*/ 2147483647 w 3504"/>
              <a:gd name="T5" fmla="*/ 2147483647 h 4128"/>
              <a:gd name="T6" fmla="*/ 2147483647 w 3504"/>
              <a:gd name="T7" fmla="*/ 0 h 4128"/>
              <a:gd name="T8" fmla="*/ 2147483647 w 3504"/>
              <a:gd name="T9" fmla="*/ 0 h 4128"/>
              <a:gd name="T10" fmla="*/ 2147483647 w 3504"/>
              <a:gd name="T11" fmla="*/ 2147483647 h 4128"/>
              <a:gd name="T12" fmla="*/ 0 w 3504"/>
              <a:gd name="T13" fmla="*/ 2147483647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1F526FD5-0F96-4DB6-9645-3500376DD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34777778-EC09-46DE-9136-4D16F6FEE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EBF1DCB6-91E0-423F-B082-3C967106B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169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337550" y="6416675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2A32E669-D36E-45F6-9482-5F0ED8D82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7315110A-5869-4346-BE15-573E05656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0B820B70-BE0D-4ED9-B6A4-8CF4C686A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3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1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2574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1599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271DDBAE-00D4-46AC-B006-3AC4710C4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3A0543AE-F6D9-41D6-8645-B71AD53DD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0" name="Line 7"/>
          <p:cNvSpPr>
            <a:spLocks noChangeShapeType="1"/>
          </p:cNvSpPr>
          <p:nvPr userDrawn="1"/>
        </p:nvSpPr>
        <p:spPr bwMode="auto">
          <a:xfrm>
            <a:off x="685800" y="1219200"/>
            <a:ext cx="7772400" cy="0"/>
          </a:xfrm>
          <a:prstGeom prst="line">
            <a:avLst/>
          </a:prstGeom>
          <a:noFill/>
          <a:ln w="57150" cmpd="thickThin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" name="Line 8"/>
          <p:cNvSpPr>
            <a:spLocks noChangeShapeType="1"/>
          </p:cNvSpPr>
          <p:nvPr userDrawn="1"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49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0" r:id="rId8"/>
    <p:sldLayoutId id="2147483759" r:id="rId9"/>
    <p:sldLayoutId id="2147483751" r:id="rId10"/>
    <p:sldLayoutId id="21474837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246189" y="6416675"/>
            <a:ext cx="1821611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Pipe -</a:t>
            </a:r>
            <a:fld id="{0E0EC191-2534-4C9B-9388-1B2415179DF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8150" y="1485900"/>
            <a:ext cx="8382000" cy="2947307"/>
          </a:xfrm>
        </p:spPr>
        <p:txBody>
          <a:bodyPr/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600" dirty="0" smtClean="0"/>
              <a:t>20.10 a </a:t>
            </a:r>
            <a:r>
              <a:rPr lang="en-US" sz="3600" dirty="0"/>
              <a:t>pipe as IPC from </a:t>
            </a:r>
            <a:r>
              <a:rPr lang="en-US" sz="3600" dirty="0" smtClean="0"/>
              <a:t>signal handler</a:t>
            </a: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Rahul </a:t>
            </a:r>
            <a:r>
              <a:rPr lang="en-US" sz="1600" dirty="0" err="1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shidne</a:t>
            </a:r>
            <a:r>
              <a:rPr lang="en-US" sz="160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006948956</a:t>
            </a: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CSCI 511</a:t>
            </a: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tx2">
                    <a:satMod val="200000"/>
                  </a:schemeClr>
                </a:solidFill>
                <a:cs typeface="Times New Roman" pitchFamily="18" charset="0"/>
              </a:rPr>
            </a:b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cs typeface="Times New Roman" pitchFamily="18" charset="0"/>
              </a:rPr>
              <a:t>20.10</a:t>
            </a:r>
            <a:endParaRPr lang="en-US" dirty="0" smtClean="0">
              <a:solidFill>
                <a:schemeClr val="tx2">
                  <a:satMod val="20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000" dirty="0"/>
              <a:t>The </a:t>
            </a:r>
            <a:r>
              <a:rPr lang="en-US" altLang="en-US" sz="2000" i="1" dirty="0"/>
              <a:t>&lt;sys/</a:t>
            </a:r>
            <a:r>
              <a:rPr lang="en-US" altLang="en-US" sz="2000" i="1" dirty="0" err="1"/>
              <a:t>wait.h</a:t>
            </a:r>
            <a:r>
              <a:rPr lang="en-US" altLang="en-US" sz="2000" i="1" dirty="0"/>
              <a:t>&gt;</a:t>
            </a:r>
            <a:r>
              <a:rPr lang="en-US" altLang="en-US" sz="2000" dirty="0"/>
              <a:t> header shall define the following macros for analysis of process status values</a:t>
            </a:r>
            <a:r>
              <a:rPr lang="en-US" altLang="en-US" sz="2000" dirty="0" smtClean="0"/>
              <a:t>: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lang="en-US" altLang="en-US" sz="2000" dirty="0"/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lang="en-US" altLang="en-US" sz="2000" dirty="0" smtClean="0"/>
              <a:t>WEXITSTATUS: Return </a:t>
            </a:r>
            <a:r>
              <a:rPr lang="en-US" altLang="en-US" sz="2000" dirty="0"/>
              <a:t>exit status</a:t>
            </a:r>
            <a:r>
              <a:rPr lang="en-US" altLang="en-US" sz="2000" dirty="0" smtClean="0"/>
              <a:t>.</a:t>
            </a:r>
          </a:p>
          <a:p>
            <a:pPr marL="285750" indent="-285750">
              <a:spcBef>
                <a:spcPct val="0"/>
              </a:spcBef>
              <a:buClrTx/>
              <a:buSzTx/>
            </a:pPr>
            <a:endParaRPr lang="en-US" altLang="en-US" sz="2000" dirty="0"/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lang="en-US" altLang="en-US" sz="2000" dirty="0" smtClean="0"/>
              <a:t>WIFCONTINUED:  </a:t>
            </a:r>
            <a:r>
              <a:rPr lang="en-US" altLang="en-US" sz="2000" dirty="0"/>
              <a:t>True if child has been continued.   </a:t>
            </a:r>
            <a:endParaRPr lang="en-US" altLang="en-US" sz="2000" dirty="0" smtClean="0"/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sz="2000" dirty="0" smtClean="0"/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lang="en-US" altLang="en-US" sz="2000" dirty="0" smtClean="0"/>
              <a:t>WIFEXITED: True </a:t>
            </a:r>
            <a:r>
              <a:rPr lang="en-US" altLang="en-US" sz="2000" dirty="0"/>
              <a:t>if child exited </a:t>
            </a:r>
            <a:r>
              <a:rPr lang="en-US" altLang="en-US" sz="2000" dirty="0" smtClean="0"/>
              <a:t>normally.</a:t>
            </a:r>
          </a:p>
          <a:p>
            <a:pPr marL="285750" indent="-285750">
              <a:spcBef>
                <a:spcPct val="0"/>
              </a:spcBef>
              <a:buClrTx/>
              <a:buSzTx/>
            </a:pPr>
            <a:endParaRPr lang="en-US" altLang="en-US" sz="2000" dirty="0" smtClean="0"/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lang="en-US" altLang="en-US" sz="2000" dirty="0" smtClean="0"/>
              <a:t>WIFSIGNALED: True </a:t>
            </a:r>
            <a:r>
              <a:rPr lang="en-US" altLang="en-US" sz="2000" dirty="0"/>
              <a:t>if child exited due to uncaught signal</a:t>
            </a:r>
            <a:r>
              <a:rPr lang="en-US" altLang="en-US" sz="2000" dirty="0" smtClean="0"/>
              <a:t>.</a:t>
            </a:r>
          </a:p>
          <a:p>
            <a:pPr marL="285750" indent="-285750">
              <a:spcBef>
                <a:spcPct val="0"/>
              </a:spcBef>
              <a:buClrTx/>
              <a:buSzTx/>
            </a:pPr>
            <a:endParaRPr lang="en-US" altLang="en-US" sz="2000" dirty="0" smtClean="0"/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lang="en-US" altLang="en-US" sz="2000" dirty="0" smtClean="0"/>
              <a:t>WIFSTOPPED: True </a:t>
            </a:r>
            <a:r>
              <a:rPr lang="en-US" altLang="en-US" sz="2000" dirty="0"/>
              <a:t>if child is currently stopped</a:t>
            </a:r>
            <a:r>
              <a:rPr lang="en-US" altLang="en-US" sz="2000" dirty="0" smtClean="0"/>
              <a:t>.</a:t>
            </a:r>
          </a:p>
          <a:p>
            <a:pPr marL="285750" indent="-285750">
              <a:spcBef>
                <a:spcPct val="0"/>
              </a:spcBef>
              <a:buClrTx/>
              <a:buSzTx/>
            </a:pPr>
            <a:endParaRPr lang="en-US" altLang="en-US" sz="2000" dirty="0" smtClean="0"/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lang="en-US" altLang="en-US" sz="2000" dirty="0" smtClean="0"/>
              <a:t>WSTOPSIG: Return </a:t>
            </a:r>
            <a:r>
              <a:rPr lang="en-US" altLang="en-US" sz="2000" dirty="0"/>
              <a:t>signal number that caused process to stop</a:t>
            </a:r>
            <a:r>
              <a:rPr lang="en-US" altLang="en-US" sz="2000" dirty="0" smtClean="0"/>
              <a:t>.</a:t>
            </a:r>
          </a:p>
          <a:p>
            <a:pPr marL="285750" indent="-285750">
              <a:spcBef>
                <a:spcPct val="0"/>
              </a:spcBef>
              <a:buClrTx/>
              <a:buSzTx/>
            </a:pPr>
            <a:endParaRPr lang="en-US" altLang="en-US" sz="2000" dirty="0" smtClean="0"/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lang="en-US" altLang="en-US" sz="2000" dirty="0" smtClean="0"/>
              <a:t>WTERMSIG: Return </a:t>
            </a:r>
            <a:r>
              <a:rPr lang="en-US" altLang="en-US" sz="2000" dirty="0"/>
              <a:t>signal number that caused process to terminate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99" name="Picture 27" descr="[Option Start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-869950"/>
            <a:ext cx="1428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 descr="[Option End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-869950"/>
            <a:ext cx="13335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6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380309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01856" y="1356121"/>
            <a:ext cx="8572731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following symbolic constants shall be defined as possible values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argument to </a:t>
            </a:r>
            <a:r>
              <a:rPr kumimoji="0" lang="en-US" altLang="en-US" sz="2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waitid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():</a:t>
            </a:r>
          </a:p>
          <a:p>
            <a:pPr marL="342900">
              <a:spcBef>
                <a:spcPct val="0"/>
              </a:spcBef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WEXITED: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Wait for processes that have exited.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>
              <a:spcBef>
                <a:spcPct val="0"/>
              </a:spcBef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WSTOPPED: Status is returned for any child that has stopped upon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receipt of a signal.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>
              <a:spcBef>
                <a:spcPct val="0"/>
              </a:spcBef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WCONTINUED: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Status is returned for any child that was stopped and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has been continued.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>
              <a:spcBef>
                <a:spcPct val="0"/>
              </a:spcBef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WNOHANG: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Return immediately if there are no children to wait for.</a:t>
            </a:r>
          </a:p>
          <a:p>
            <a:pPr marL="342900">
              <a:spcBef>
                <a:spcPct val="0"/>
              </a:spcBef>
              <a:buClrTx/>
              <a:buSzTx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>
              <a:spcBef>
                <a:spcPct val="0"/>
              </a:spcBef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WNOWAIT: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Keep the process whose status is returned in </a:t>
            </a:r>
            <a:r>
              <a:rPr kumimoji="0" lang="en-US" altLang="en-US" sz="2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infop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a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waitable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9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200" dirty="0" smtClean="0"/>
              <a:t>The </a:t>
            </a:r>
            <a:r>
              <a:rPr lang="en-US" altLang="en-US" sz="2200" dirty="0"/>
              <a:t>following symbolic constants shall be defined for file streams:</a:t>
            </a:r>
          </a:p>
          <a:p>
            <a:pPr marL="342900">
              <a:spcBef>
                <a:spcPct val="0"/>
              </a:spcBef>
              <a:buClrTx/>
              <a:buSzTx/>
            </a:pPr>
            <a:r>
              <a:rPr lang="en-US" altLang="en-US" sz="2200" dirty="0" smtClean="0"/>
              <a:t>STDERR_FILENO: File </a:t>
            </a:r>
            <a:r>
              <a:rPr lang="en-US" altLang="en-US" sz="2200" dirty="0"/>
              <a:t>number of </a:t>
            </a:r>
            <a:r>
              <a:rPr lang="en-US" altLang="en-US" sz="2200" dirty="0" err="1" smtClean="0"/>
              <a:t>stderr</a:t>
            </a:r>
            <a:r>
              <a:rPr lang="en-US" altLang="en-US" sz="2200" dirty="0"/>
              <a:t>.</a:t>
            </a:r>
          </a:p>
          <a:p>
            <a:pPr marL="342900">
              <a:spcBef>
                <a:spcPct val="0"/>
              </a:spcBef>
              <a:buClrTx/>
              <a:buSzTx/>
            </a:pPr>
            <a:endParaRPr lang="en-US" altLang="en-US" sz="2200" dirty="0" smtClean="0"/>
          </a:p>
          <a:p>
            <a:pPr marL="342900">
              <a:spcBef>
                <a:spcPct val="0"/>
              </a:spcBef>
              <a:buClrTx/>
              <a:buSzTx/>
            </a:pPr>
            <a:r>
              <a:rPr lang="en-US" altLang="en-US" sz="2200" dirty="0" smtClean="0"/>
              <a:t>STDIN_FILENO: File </a:t>
            </a:r>
            <a:r>
              <a:rPr lang="en-US" altLang="en-US" sz="2200" dirty="0"/>
              <a:t>number of </a:t>
            </a:r>
            <a:r>
              <a:rPr lang="en-US" altLang="en-US" sz="2200" dirty="0" err="1" smtClean="0"/>
              <a:t>stdin</a:t>
            </a:r>
            <a:r>
              <a:rPr lang="en-US" altLang="en-US" sz="2200" dirty="0" smtClean="0"/>
              <a:t>.</a:t>
            </a:r>
            <a:endParaRPr lang="en-US" altLang="en-US" sz="2200" dirty="0"/>
          </a:p>
          <a:p>
            <a:pPr marL="342900">
              <a:spcBef>
                <a:spcPct val="0"/>
              </a:spcBef>
              <a:buClrTx/>
              <a:buSzTx/>
            </a:pPr>
            <a:endParaRPr lang="en-US" altLang="en-US" sz="2200" dirty="0" smtClean="0"/>
          </a:p>
          <a:p>
            <a:pPr marL="342900">
              <a:spcBef>
                <a:spcPct val="0"/>
              </a:spcBef>
              <a:buClrTx/>
              <a:buSzTx/>
            </a:pPr>
            <a:r>
              <a:rPr lang="en-US" altLang="en-US" sz="2200" dirty="0" smtClean="0"/>
              <a:t>STDOUT_FILENO: File </a:t>
            </a:r>
            <a:r>
              <a:rPr lang="en-US" altLang="en-US" sz="2200" dirty="0"/>
              <a:t>number of </a:t>
            </a:r>
            <a:r>
              <a:rPr lang="en-US" altLang="en-US" sz="2200" dirty="0" err="1" smtClean="0"/>
              <a:t>stdout</a:t>
            </a:r>
            <a:r>
              <a:rPr lang="en-US" altLang="en-US" sz="2200" dirty="0" smtClean="0"/>
              <a:t>.</a:t>
            </a:r>
          </a:p>
          <a:p>
            <a:pPr marL="671512" lvl="1">
              <a:spcBef>
                <a:spcPct val="0"/>
              </a:spcBef>
              <a:buClrTx/>
              <a:buSzTx/>
            </a:pPr>
            <a:r>
              <a:rPr lang="en-US" altLang="en-US" sz="2200" dirty="0" smtClean="0"/>
              <a:t>This macro has value 1, which is the file descriptor for standard output</a:t>
            </a:r>
            <a:r>
              <a:rPr lang="en-US" altLang="en-US" sz="1800" dirty="0" smtClean="0"/>
              <a:t>.</a:t>
            </a:r>
            <a:endParaRPr lang="en-US" altLang="en-US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STDOUT_FILENO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92333"/>
            <a:ext cx="2263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The close is used for stopping the pipe process.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It is initialized as an integer.</a:t>
            </a:r>
          </a:p>
          <a:p>
            <a:pPr>
              <a:lnSpc>
                <a:spcPct val="150000"/>
              </a:lnSpc>
            </a:pPr>
            <a:r>
              <a:rPr lang="en-US" sz="2600" dirty="0" err="1">
                <a:cs typeface="Times New Roman" pitchFamily="18" charset="0"/>
              </a:rPr>
              <a:t>Pipefd</a:t>
            </a:r>
            <a:r>
              <a:rPr lang="en-US" sz="2600" dirty="0">
                <a:cs typeface="Times New Roman" pitchFamily="18" charset="0"/>
              </a:rPr>
              <a:t>[0] is used to point to an unused write end.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Close(</a:t>
            </a:r>
            <a:r>
              <a:rPr lang="en-US" sz="2600" dirty="0" err="1" smtClean="0">
                <a:cs typeface="Times New Roman" pitchFamily="18" charset="0"/>
              </a:rPr>
              <a:t>pipefd</a:t>
            </a:r>
            <a:r>
              <a:rPr lang="en-US" sz="2600" dirty="0" smtClean="0">
                <a:cs typeface="Times New Roman" pitchFamily="18" charset="0"/>
              </a:rPr>
              <a:t>[0]) </a:t>
            </a:r>
            <a:r>
              <a:rPr lang="en-US" sz="2600" dirty="0">
                <a:cs typeface="Times New Roman" pitchFamily="18" charset="0"/>
              </a:rPr>
              <a:t>is used to </a:t>
            </a:r>
            <a:r>
              <a:rPr lang="en-US" sz="2600" dirty="0" smtClean="0">
                <a:cs typeface="Times New Roman" pitchFamily="18" charset="0"/>
              </a:rPr>
              <a:t>close </a:t>
            </a:r>
            <a:r>
              <a:rPr lang="en-US" sz="2600" dirty="0">
                <a:cs typeface="Times New Roman" pitchFamily="18" charset="0"/>
              </a:rPr>
              <a:t>an unused write end.</a:t>
            </a:r>
          </a:p>
          <a:p>
            <a:pPr marL="68263" indent="0">
              <a:lnSpc>
                <a:spcPct val="150000"/>
              </a:lnSpc>
              <a:buNone/>
            </a:pPr>
            <a:endParaRPr lang="en-US" sz="2600" dirty="0" err="1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pipefd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0])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0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The close is used for stopping the pipe process.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It is initialized as an integer.</a:t>
            </a:r>
          </a:p>
          <a:p>
            <a:pPr>
              <a:lnSpc>
                <a:spcPct val="150000"/>
              </a:lnSpc>
            </a:pPr>
            <a:r>
              <a:rPr lang="en-US" sz="2600" dirty="0" err="1" smtClean="0">
                <a:cs typeface="Times New Roman" pitchFamily="18" charset="0"/>
              </a:rPr>
              <a:t>Pipefd</a:t>
            </a:r>
            <a:r>
              <a:rPr lang="en-US" sz="2600" dirty="0" smtClean="0">
                <a:cs typeface="Times New Roman" pitchFamily="18" charset="0"/>
              </a:rPr>
              <a:t>[1] </a:t>
            </a:r>
            <a:r>
              <a:rPr lang="en-US" sz="2600" dirty="0">
                <a:cs typeface="Times New Roman" pitchFamily="18" charset="0"/>
              </a:rPr>
              <a:t>is used to point to an unused </a:t>
            </a:r>
            <a:r>
              <a:rPr lang="en-US" sz="2600" dirty="0" smtClean="0">
                <a:cs typeface="Times New Roman" pitchFamily="18" charset="0"/>
              </a:rPr>
              <a:t>read </a:t>
            </a:r>
            <a:r>
              <a:rPr lang="en-US" sz="2600" dirty="0">
                <a:cs typeface="Times New Roman" pitchFamily="18" charset="0"/>
              </a:rPr>
              <a:t>end.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Close(</a:t>
            </a:r>
            <a:r>
              <a:rPr lang="en-US" sz="2600" dirty="0" err="1" smtClean="0">
                <a:cs typeface="Times New Roman" pitchFamily="18" charset="0"/>
              </a:rPr>
              <a:t>pipefd</a:t>
            </a:r>
            <a:r>
              <a:rPr lang="en-US" sz="2600" dirty="0" smtClean="0">
                <a:cs typeface="Times New Roman" pitchFamily="18" charset="0"/>
              </a:rPr>
              <a:t>[0]) </a:t>
            </a:r>
            <a:r>
              <a:rPr lang="en-US" sz="2600" dirty="0">
                <a:cs typeface="Times New Roman" pitchFamily="18" charset="0"/>
              </a:rPr>
              <a:t>is used to </a:t>
            </a:r>
            <a:r>
              <a:rPr lang="en-US" sz="2600" dirty="0" smtClean="0">
                <a:cs typeface="Times New Roman" pitchFamily="18" charset="0"/>
              </a:rPr>
              <a:t>close </a:t>
            </a:r>
            <a:r>
              <a:rPr lang="en-US" sz="2600" dirty="0">
                <a:cs typeface="Times New Roman" pitchFamily="18" charset="0"/>
              </a:rPr>
              <a:t>an </a:t>
            </a:r>
            <a:r>
              <a:rPr lang="en-US" sz="2600" dirty="0" smtClean="0">
                <a:cs typeface="Times New Roman" pitchFamily="18" charset="0"/>
              </a:rPr>
              <a:t>read </a:t>
            </a:r>
            <a:r>
              <a:rPr lang="en-US" sz="2600" dirty="0">
                <a:cs typeface="Times New Roman" pitchFamily="18" charset="0"/>
              </a:rPr>
              <a:t>write end.</a:t>
            </a:r>
          </a:p>
          <a:p>
            <a:pPr marL="68263" indent="0">
              <a:lnSpc>
                <a:spcPct val="150000"/>
              </a:lnSpc>
              <a:buNone/>
            </a:pPr>
            <a:endParaRPr lang="en-US" sz="2600" dirty="0" err="1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pipefd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7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6" y="1437161"/>
            <a:ext cx="6927012" cy="433391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0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Code(contd..)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92" y="1342755"/>
            <a:ext cx="7280695" cy="4868264"/>
          </a:xfrm>
        </p:spPr>
      </p:pic>
    </p:spTree>
    <p:extLst>
      <p:ext uri="{BB962C8B-B14F-4D97-AF65-F5344CB8AC3E}">
        <p14:creationId xmlns:p14="http://schemas.microsoft.com/office/powerpoint/2010/main" val="3272351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Code(contd..)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49" y="1544128"/>
            <a:ext cx="7151298" cy="4641012"/>
          </a:xfrm>
        </p:spPr>
      </p:pic>
    </p:spTree>
    <p:extLst>
      <p:ext uri="{BB962C8B-B14F-4D97-AF65-F5344CB8AC3E}">
        <p14:creationId xmlns:p14="http://schemas.microsoft.com/office/powerpoint/2010/main" val="94877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The source code shows how the pipe is created foe </a:t>
            </a:r>
            <a:r>
              <a:rPr lang="en-US" sz="2600" dirty="0" err="1" smtClean="0">
                <a:cs typeface="Times New Roman" pitchFamily="18" charset="0"/>
              </a:rPr>
              <a:t>unix</a:t>
            </a:r>
            <a:r>
              <a:rPr lang="en-US" sz="26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If the program  is run without any string it shows directly that a string is needed to execute accordingly.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cs typeface="Times New Roman" pitchFamily="18" charset="0"/>
              </a:rPr>
              <a:t>The program echoes the string and creates a process to write it on the console and kills the process too.</a:t>
            </a:r>
          </a:p>
          <a:p>
            <a:pPr>
              <a:lnSpc>
                <a:spcPct val="150000"/>
              </a:lnSpc>
              <a:buNone/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7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59" y="1496928"/>
            <a:ext cx="6902121" cy="136704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094" y="3629597"/>
            <a:ext cx="8423396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0" dirty="0" smtClean="0">
                <a:solidFill>
                  <a:schemeClr val="tx1"/>
                </a:solidFill>
                <a:latin typeface="+mn-lt"/>
              </a:rPr>
              <a:t>We compile the pipes program specifically using the </a:t>
            </a:r>
            <a:r>
              <a:rPr lang="en-US" sz="2200" b="0" dirty="0" err="1" smtClean="0">
                <a:solidFill>
                  <a:schemeClr val="tx1"/>
                </a:solidFill>
                <a:latin typeface="+mn-lt"/>
              </a:rPr>
              <a:t>c++</a:t>
            </a:r>
            <a:r>
              <a:rPr lang="en-US" sz="2200" b="0" dirty="0" smtClean="0">
                <a:solidFill>
                  <a:schemeClr val="tx1"/>
                </a:solidFill>
                <a:latin typeface="+mn-lt"/>
              </a:rPr>
              <a:t>11 standard.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0" dirty="0" smtClean="0">
                <a:solidFill>
                  <a:schemeClr val="tx1"/>
                </a:solidFill>
                <a:latin typeface="+mn-lt"/>
              </a:rPr>
              <a:t>We use the –o and name the output file as pipe.</a:t>
            </a:r>
            <a:endParaRPr 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69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Unix commands alone are </a:t>
            </a:r>
            <a:r>
              <a:rPr lang="en-US" sz="2800" dirty="0" smtClean="0"/>
              <a:t>powerful.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When we </a:t>
            </a:r>
            <a:r>
              <a:rPr lang="en-US" sz="2800" dirty="0"/>
              <a:t>combine them together, </a:t>
            </a:r>
            <a:r>
              <a:rPr lang="en-US" sz="2800" dirty="0" smtClean="0"/>
              <a:t>we </a:t>
            </a:r>
            <a:r>
              <a:rPr lang="en-US" sz="2800" dirty="0"/>
              <a:t>can accomplish complex tasks with ease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The way </a:t>
            </a:r>
            <a:r>
              <a:rPr lang="en-US" sz="2800" dirty="0" smtClean="0"/>
              <a:t>we </a:t>
            </a:r>
            <a:r>
              <a:rPr lang="en-US" sz="2800" dirty="0"/>
              <a:t>combine Unix commands is through using pipes and filters.</a:t>
            </a: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8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78" y="1404488"/>
            <a:ext cx="6676387" cy="40840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97" y="1812895"/>
            <a:ext cx="2496149" cy="438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186" y="2490624"/>
            <a:ext cx="8044190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solidFill>
                  <a:schemeClr val="tx1"/>
                </a:solidFill>
                <a:latin typeface="+mn-lt"/>
              </a:rPr>
              <a:t>After inserting a string in front of the output file it echoes the string.</a:t>
            </a:r>
            <a:endParaRPr lang="en-US" sz="22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7" y="3041253"/>
            <a:ext cx="6516058" cy="5473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97" y="3759492"/>
            <a:ext cx="6455673" cy="6831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0186" y="4923138"/>
            <a:ext cx="7532575" cy="75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solidFill>
                  <a:schemeClr val="tx1"/>
                </a:solidFill>
                <a:latin typeface="+mn-lt"/>
              </a:rPr>
              <a:t>Typically in pipes we can use multiple instructions and combine </a:t>
            </a:r>
          </a:p>
          <a:p>
            <a:r>
              <a:rPr lang="en-US" sz="2200" b="0" dirty="0" smtClean="0">
                <a:solidFill>
                  <a:schemeClr val="tx1"/>
                </a:solidFill>
                <a:latin typeface="+mn-lt"/>
              </a:rPr>
              <a:t>Them to form a complex statement,‘</a:t>
            </a:r>
            <a:r>
              <a:rPr lang="en-US" sz="2200" b="0" dirty="0" err="1" smtClean="0">
                <a:solidFill>
                  <a:schemeClr val="tx1"/>
                </a:solidFill>
                <a:latin typeface="+mn-lt"/>
              </a:rPr>
              <a:t>wc</a:t>
            </a:r>
            <a:r>
              <a:rPr lang="en-US" sz="2200" b="0" dirty="0" smtClean="0">
                <a:solidFill>
                  <a:schemeClr val="tx1"/>
                </a:solidFill>
                <a:latin typeface="+mn-lt"/>
              </a:rPr>
              <a:t>’ stands for word count.</a:t>
            </a:r>
            <a:endParaRPr 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0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9327" y="1370775"/>
            <a:ext cx="8328071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Pipelines can be created under program control. The Unix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pipe()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system call asks the operating system to construct a new anonymous pipe object. </a:t>
            </a:r>
          </a:p>
          <a:p>
            <a:pPr marL="0" indent="0">
              <a:buClrTx/>
              <a:buSzTx/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342900"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This results in two new, opened file descriptors in the process: the read-only end of the pipe, and the write-only end.</a:t>
            </a:r>
          </a:p>
          <a:p>
            <a:pPr marL="0" indent="0">
              <a:buClrTx/>
              <a:buSzTx/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342900"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The pipe ends appear to be normal, anonymous file descriptors, except that they have no ability to seek.</a:t>
            </a:r>
          </a:p>
          <a:p>
            <a:pPr marL="342900">
              <a:buClrTx/>
              <a:buSzTx/>
            </a:pPr>
            <a:endParaRPr lang="en-US" altLang="en-US" sz="2200" dirty="0">
              <a:latin typeface="+mn-lt"/>
              <a:ea typeface="Times New Roman" panose="02020603050405020304" pitchFamily="18" charset="0"/>
            </a:endParaRPr>
          </a:p>
          <a:p>
            <a:pPr marL="342900"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To avoid deadlock and exploit parallelism, the Unix process with one or more new pipes will then, generally, call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fork()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to create new processes. </a:t>
            </a:r>
          </a:p>
        </p:txBody>
      </p:sp>
    </p:spTree>
    <p:extLst>
      <p:ext uri="{BB962C8B-B14F-4D97-AF65-F5344CB8AC3E}">
        <p14:creationId xmlns:p14="http://schemas.microsoft.com/office/powerpoint/2010/main" val="21256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 marL="342900">
              <a:buClrTx/>
              <a:buSzTx/>
            </a:pPr>
            <a:r>
              <a:rPr lang="en-US" altLang="en-US" sz="2200" dirty="0">
                <a:ea typeface="Times New Roman" panose="02020603050405020304" pitchFamily="18" charset="0"/>
              </a:rPr>
              <a:t>Each process will then close the end(s) of the pipe that it will not be using before producing or consuming any data. </a:t>
            </a:r>
            <a:endParaRPr lang="en-US" altLang="en-US" sz="2200" dirty="0" smtClean="0">
              <a:ea typeface="Times New Roman" panose="02020603050405020304" pitchFamily="18" charset="0"/>
            </a:endParaRPr>
          </a:p>
          <a:p>
            <a:pPr marL="342900">
              <a:buClrTx/>
              <a:buSzTx/>
            </a:pPr>
            <a:endParaRPr lang="en-US" altLang="en-US" sz="2200" dirty="0" smtClean="0">
              <a:ea typeface="Times New Roman" panose="02020603050405020304" pitchFamily="18" charset="0"/>
            </a:endParaRPr>
          </a:p>
          <a:p>
            <a:pPr marL="342900">
              <a:buClrTx/>
              <a:buSzTx/>
            </a:pPr>
            <a:r>
              <a:rPr lang="en-US" altLang="en-US" sz="2200" dirty="0" smtClean="0">
                <a:ea typeface="Times New Roman" panose="02020603050405020304" pitchFamily="18" charset="0"/>
              </a:rPr>
              <a:t>Alternatively</a:t>
            </a:r>
            <a:r>
              <a:rPr lang="en-US" altLang="en-US" sz="2200" dirty="0">
                <a:ea typeface="Times New Roman" panose="02020603050405020304" pitchFamily="18" charset="0"/>
              </a:rPr>
              <a:t>, a process might create a new thread and use the pipe to communicate between </a:t>
            </a:r>
            <a:r>
              <a:rPr lang="en-US" altLang="en-US" sz="2200" dirty="0" smtClean="0">
                <a:ea typeface="Times New Roman" panose="02020603050405020304" pitchFamily="18" charset="0"/>
              </a:rPr>
              <a:t>them.</a:t>
            </a:r>
          </a:p>
          <a:p>
            <a:pPr marL="342900">
              <a:buClrTx/>
              <a:buSzTx/>
            </a:pPr>
            <a:endParaRPr lang="en-US" altLang="en-US" sz="2200" i="1" dirty="0" smtClean="0">
              <a:ea typeface="Times New Roman" panose="02020603050405020304" pitchFamily="18" charset="0"/>
            </a:endParaRPr>
          </a:p>
          <a:p>
            <a:pPr marL="342900">
              <a:buClrTx/>
              <a:buSzTx/>
            </a:pPr>
            <a:r>
              <a:rPr lang="en-US" altLang="en-US" sz="2200" i="1" dirty="0" smtClean="0">
                <a:ea typeface="Times New Roman" panose="02020603050405020304" pitchFamily="18" charset="0"/>
              </a:rPr>
              <a:t>Named </a:t>
            </a:r>
            <a:r>
              <a:rPr lang="en-US" altLang="en-US" sz="2200" i="1" dirty="0">
                <a:ea typeface="Times New Roman" panose="02020603050405020304" pitchFamily="18" charset="0"/>
              </a:rPr>
              <a:t>pipes</a:t>
            </a:r>
            <a:r>
              <a:rPr lang="en-US" altLang="en-US" sz="2200" dirty="0">
                <a:ea typeface="Times New Roman" panose="02020603050405020304" pitchFamily="18" charset="0"/>
              </a:rPr>
              <a:t> may also be created using </a:t>
            </a:r>
            <a:r>
              <a:rPr lang="en-US" altLang="en-US" sz="22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mkfifo</a:t>
            </a:r>
            <a:r>
              <a:rPr lang="en-US" altLang="en-US" sz="2200" dirty="0"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altLang="en-US" sz="2200" dirty="0">
                <a:ea typeface="Times New Roman" panose="02020603050405020304" pitchFamily="18" charset="0"/>
              </a:rPr>
              <a:t> or </a:t>
            </a:r>
            <a:r>
              <a:rPr lang="en-US" altLang="en-US" sz="22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mknod</a:t>
            </a:r>
            <a:r>
              <a:rPr lang="en-US" altLang="en-US" sz="2200" dirty="0"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altLang="en-US" sz="2200" dirty="0">
                <a:ea typeface="Times New Roman" panose="02020603050405020304" pitchFamily="18" charset="0"/>
              </a:rPr>
              <a:t> and then presented as the input or output file to programs as they are invoked. </a:t>
            </a:r>
            <a:endParaRPr lang="en-US" altLang="en-US" sz="2200" dirty="0" smtClean="0">
              <a:ea typeface="Times New Roman" panose="02020603050405020304" pitchFamily="18" charset="0"/>
            </a:endParaRPr>
          </a:p>
          <a:p>
            <a:pPr marL="342900">
              <a:buClrTx/>
              <a:buSzTx/>
            </a:pPr>
            <a:endParaRPr lang="en-US" altLang="en-US" sz="2200" dirty="0">
              <a:ea typeface="Times New Roman" panose="02020603050405020304" pitchFamily="18" charset="0"/>
            </a:endParaRPr>
          </a:p>
          <a:p>
            <a:pPr marL="342900">
              <a:buClrTx/>
              <a:buSzTx/>
            </a:pPr>
            <a:r>
              <a:rPr lang="en-US" altLang="en-US" sz="2200" dirty="0" smtClean="0">
                <a:ea typeface="Times New Roman" panose="02020603050405020304" pitchFamily="18" charset="0"/>
              </a:rPr>
              <a:t>They </a:t>
            </a:r>
            <a:r>
              <a:rPr lang="en-US" altLang="en-US" sz="2200" dirty="0">
                <a:ea typeface="Times New Roman" panose="02020603050405020304" pitchFamily="18" charset="0"/>
              </a:rPr>
              <a:t>allow multi-path pipes to be created, and are especially effective when combined with standard error redirection, or with </a:t>
            </a:r>
            <a:r>
              <a:rPr lang="en-US" altLang="en-US" sz="2200" dirty="0">
                <a:ea typeface="Times New Roman" panose="02020603050405020304" pitchFamily="18" charset="0"/>
                <a:cs typeface="Courier New" panose="02070309020205020404" pitchFamily="49" charset="0"/>
              </a:rPr>
              <a:t>tee</a:t>
            </a:r>
            <a:r>
              <a:rPr lang="en-US" altLang="en-US" sz="2200" dirty="0">
                <a:ea typeface="Times New Roman" panose="02020603050405020304" pitchFamily="18" charset="0"/>
              </a:rPr>
              <a:t>.</a:t>
            </a:r>
            <a:endParaRPr lang="en-US" alt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cpid</a:t>
            </a:r>
            <a:r>
              <a:rPr lang="en-US" dirty="0"/>
              <a:t>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01856" y="1281200"/>
            <a:ext cx="784181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pid_t</a:t>
            </a:r>
            <a:r>
              <a:rPr lang="en-US" altLang="en-US" sz="2200" dirty="0" smtClean="0"/>
              <a:t>: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Used for process IDs and process group IDs.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6" y="1884972"/>
            <a:ext cx="7841812" cy="41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8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/>
              <a:t>It creates </a:t>
            </a:r>
            <a:r>
              <a:rPr lang="en-US" sz="2800" dirty="0"/>
              <a:t>a new process by duplicating the calling process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The new process, referred to as the child, is an exact duplicate of the calling process, referred to as the </a:t>
            </a:r>
            <a:r>
              <a:rPr lang="en-US" sz="2800" dirty="0" smtClean="0"/>
              <a:t>parent.</a:t>
            </a: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Fork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61" y="1411849"/>
            <a:ext cx="3780151" cy="86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5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Fork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74152" y="1497791"/>
            <a:ext cx="8769848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14338">
              <a:spcBef>
                <a:spcPct val="0"/>
              </a:spcBef>
              <a:buClrTx/>
              <a:buSzTx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child has its own unique process ID, and this PID does not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the ID of any existing process group.</a:t>
            </a:r>
          </a:p>
          <a:p>
            <a:pPr marL="71438" indent="0">
              <a:spcBef>
                <a:spcPct val="0"/>
              </a:spcBef>
              <a:buClrTx/>
              <a:buSzTx/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14338">
              <a:spcBef>
                <a:spcPct val="0"/>
              </a:spcBef>
              <a:buClrTx/>
              <a:buSzTx/>
            </a:pPr>
            <a:r>
              <a:rPr lang="en-US" sz="2400" dirty="0" smtClean="0"/>
              <a:t>The </a:t>
            </a:r>
            <a:r>
              <a:rPr lang="en-US" sz="2400" dirty="0"/>
              <a:t>child's parent process ID is the same as the parent's process </a:t>
            </a:r>
            <a:r>
              <a:rPr lang="en-US" sz="2400" dirty="0" smtClean="0"/>
              <a:t>ID.</a:t>
            </a:r>
            <a:br>
              <a:rPr lang="en-US" sz="2400" dirty="0" smtClean="0"/>
            </a:br>
            <a:endParaRPr lang="en-US" sz="2400" dirty="0" smtClean="0"/>
          </a:p>
          <a:p>
            <a:pPr marL="414338">
              <a:spcBef>
                <a:spcPct val="0"/>
              </a:spcBef>
              <a:buClrTx/>
              <a:buSzTx/>
            </a:pPr>
            <a:r>
              <a:rPr lang="en-US" sz="2400" dirty="0" smtClean="0"/>
              <a:t>The </a:t>
            </a:r>
            <a:r>
              <a:rPr lang="en-US" sz="2400" dirty="0"/>
              <a:t>child does not inherit its parent's memory </a:t>
            </a:r>
            <a:r>
              <a:rPr lang="en-US" sz="2400" dirty="0" smtClean="0"/>
              <a:t>locks.</a:t>
            </a:r>
          </a:p>
          <a:p>
            <a:pPr marL="414338">
              <a:spcBef>
                <a:spcPct val="0"/>
              </a:spcBef>
              <a:buClrTx/>
              <a:buSzTx/>
            </a:pPr>
            <a:endParaRPr lang="en-US" sz="2400" dirty="0"/>
          </a:p>
          <a:p>
            <a:pPr marL="414338">
              <a:spcBef>
                <a:spcPct val="0"/>
              </a:spcBef>
              <a:buClrTx/>
              <a:buSzTx/>
            </a:pPr>
            <a:r>
              <a:rPr lang="en-US" sz="2400" dirty="0" smtClean="0"/>
              <a:t>Process </a:t>
            </a:r>
            <a:r>
              <a:rPr lang="en-US" sz="2400" dirty="0"/>
              <a:t>resource utilizations </a:t>
            </a:r>
            <a:r>
              <a:rPr lang="en-US" sz="2400" dirty="0" smtClean="0"/>
              <a:t>and </a:t>
            </a:r>
            <a:r>
              <a:rPr lang="en-US" sz="2400" dirty="0"/>
              <a:t>CPU time counters </a:t>
            </a:r>
            <a:r>
              <a:rPr lang="en-US" sz="2400" dirty="0" smtClean="0"/>
              <a:t>are </a:t>
            </a:r>
            <a:r>
              <a:rPr lang="en-US" sz="2400" dirty="0"/>
              <a:t>reset to zero in the child. </a:t>
            </a:r>
          </a:p>
          <a:p>
            <a:pPr marL="414338">
              <a:spcBef>
                <a:spcPct val="0"/>
              </a:spcBef>
              <a:buClrTx/>
              <a:buSzTx/>
            </a:pPr>
            <a:endParaRPr lang="en-US" sz="2400" dirty="0" smtClean="0"/>
          </a:p>
          <a:p>
            <a:pPr marL="414338">
              <a:spcBef>
                <a:spcPct val="0"/>
              </a:spcBef>
              <a:buClrTx/>
              <a:buSzTx/>
            </a:pPr>
            <a:r>
              <a:rPr lang="en-US" sz="2400" dirty="0" smtClean="0"/>
              <a:t>The </a:t>
            </a:r>
            <a:r>
              <a:rPr lang="en-US" sz="2400" dirty="0"/>
              <a:t>child's set of pending signals is initially </a:t>
            </a:r>
            <a:r>
              <a:rPr lang="en-US" sz="2400" dirty="0" smtClean="0"/>
              <a:t>empty.</a:t>
            </a:r>
          </a:p>
          <a:p>
            <a:pPr marL="414338">
              <a:spcBef>
                <a:spcPct val="0"/>
              </a:spcBef>
              <a:buClrTx/>
              <a:buSzTx/>
            </a:pPr>
            <a:endParaRPr lang="en-US" sz="2400" dirty="0"/>
          </a:p>
          <a:p>
            <a:pPr marL="128588" indent="0">
              <a:spcBef>
                <a:spcPct val="0"/>
              </a:spcBef>
              <a:buClrTx/>
              <a:buSzTx/>
              <a:buNone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2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 marL="471488">
              <a:spcBef>
                <a:spcPct val="0"/>
              </a:spcBef>
              <a:buClrTx/>
              <a:buSzTx/>
            </a:pPr>
            <a:r>
              <a:rPr lang="en-US" sz="2200" dirty="0"/>
              <a:t>The child does not inherit record locks from its parent</a:t>
            </a:r>
            <a:r>
              <a:rPr lang="en-US" sz="2200" dirty="0" smtClean="0"/>
              <a:t>.</a:t>
            </a:r>
          </a:p>
          <a:p>
            <a:pPr marL="128588" indent="0">
              <a:spcBef>
                <a:spcPct val="0"/>
              </a:spcBef>
              <a:buClrTx/>
              <a:buSzTx/>
              <a:buNone/>
            </a:pPr>
            <a:endParaRPr lang="en-US" sz="2200" dirty="0"/>
          </a:p>
          <a:p>
            <a:pPr marL="471488">
              <a:spcBef>
                <a:spcPct val="0"/>
              </a:spcBef>
              <a:buClrTx/>
              <a:buSzTx/>
            </a:pPr>
            <a:r>
              <a:rPr lang="en-US" sz="2200" dirty="0"/>
              <a:t>The child does not inherit timers from its parent</a:t>
            </a:r>
            <a:r>
              <a:rPr lang="en-US" sz="2200" dirty="0" smtClean="0"/>
              <a:t>.</a:t>
            </a:r>
          </a:p>
          <a:p>
            <a:pPr marL="128588" indent="0">
              <a:spcBef>
                <a:spcPct val="0"/>
              </a:spcBef>
              <a:buClrTx/>
              <a:buSzTx/>
              <a:buNone/>
            </a:pPr>
            <a:endParaRPr lang="en-US" sz="2200" dirty="0"/>
          </a:p>
          <a:p>
            <a:pPr marL="471488">
              <a:spcBef>
                <a:spcPct val="0"/>
              </a:spcBef>
              <a:buClrTx/>
              <a:buSzTx/>
            </a:pPr>
            <a:r>
              <a:rPr lang="en-US" sz="2200" dirty="0"/>
              <a:t>The child does not inherit outstanding asynchronous I/O operations from its </a:t>
            </a:r>
            <a:r>
              <a:rPr lang="en-US" sz="2200" dirty="0" smtClean="0"/>
              <a:t>parent.</a:t>
            </a:r>
          </a:p>
          <a:p>
            <a:pPr marL="471488">
              <a:spcBef>
                <a:spcPct val="0"/>
              </a:spcBef>
              <a:buClrTx/>
              <a:buSzTx/>
            </a:pPr>
            <a:endParaRPr lang="en-US" sz="2200" dirty="0"/>
          </a:p>
          <a:p>
            <a:pPr marL="471488">
              <a:spcBef>
                <a:spcPct val="0"/>
              </a:spcBef>
              <a:buClrTx/>
              <a:buSzTx/>
            </a:pPr>
            <a:r>
              <a:rPr lang="en-US" sz="2200" dirty="0" smtClean="0"/>
              <a:t>Also it does not </a:t>
            </a:r>
            <a:r>
              <a:rPr lang="en-US" sz="2200" dirty="0"/>
              <a:t>inherit any asynchronous I/O contexts from its parent</a:t>
            </a:r>
            <a:r>
              <a:rPr lang="en-US" sz="2200" dirty="0" smtClean="0"/>
              <a:t>.</a:t>
            </a:r>
          </a:p>
          <a:p>
            <a:pPr marL="128588" indent="0">
              <a:spcBef>
                <a:spcPct val="0"/>
              </a:spcBef>
              <a:buClrTx/>
              <a:buSzTx/>
              <a:buNone/>
            </a:pPr>
            <a:endParaRPr lang="en-US" sz="2200" dirty="0" smtClean="0"/>
          </a:p>
          <a:p>
            <a:pPr marL="471488">
              <a:spcBef>
                <a:spcPct val="0"/>
              </a:spcBef>
              <a:buClrTx/>
              <a:buSzTx/>
            </a:pPr>
            <a:r>
              <a:rPr lang="en-US" sz="2200" dirty="0"/>
              <a:t>The child does not inherit semaphore adjustments from its parent.</a:t>
            </a:r>
          </a:p>
          <a:p>
            <a:pPr marL="128588" indent="0">
              <a:spcBef>
                <a:spcPct val="0"/>
              </a:spcBef>
              <a:buClrTx/>
              <a:buSzTx/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7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6151"/>
            <a:ext cx="7772400" cy="481415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The &lt;sys/</a:t>
            </a:r>
            <a:r>
              <a:rPr lang="en-US" sz="2800" dirty="0" err="1"/>
              <a:t>wait.h</a:t>
            </a:r>
            <a:r>
              <a:rPr lang="en-US" sz="2800" dirty="0"/>
              <a:t>&gt; header </a:t>
            </a:r>
            <a:r>
              <a:rPr lang="en-US" sz="2800" dirty="0" smtClean="0"/>
              <a:t>defines </a:t>
            </a:r>
            <a:r>
              <a:rPr lang="en-US" sz="2800" dirty="0"/>
              <a:t>the </a:t>
            </a:r>
            <a:r>
              <a:rPr lang="en-US" sz="2800" dirty="0" smtClean="0"/>
              <a:t>following symbolic </a:t>
            </a:r>
            <a:r>
              <a:rPr lang="en-US" sz="2800" dirty="0"/>
              <a:t>constants for </a:t>
            </a:r>
            <a:r>
              <a:rPr lang="en-US" sz="2800" dirty="0" smtClean="0"/>
              <a:t>process id:</a:t>
            </a:r>
          </a:p>
          <a:p>
            <a:pPr lvl="0"/>
            <a:r>
              <a:rPr lang="en-US" sz="2800" dirty="0" smtClean="0"/>
              <a:t>WNOHANG: Do </a:t>
            </a:r>
            <a:r>
              <a:rPr lang="en-US" sz="2800" dirty="0"/>
              <a:t>not hang if no status is available; return immediately</a:t>
            </a:r>
            <a:r>
              <a:rPr lang="en-US" sz="2800" dirty="0" smtClean="0"/>
              <a:t>.</a:t>
            </a:r>
          </a:p>
          <a:p>
            <a:pPr marL="68263" lvl="0" indent="0">
              <a:buNone/>
            </a:pPr>
            <a:endParaRPr lang="en-US" sz="2800" dirty="0"/>
          </a:p>
          <a:p>
            <a:pPr lvl="0"/>
            <a:r>
              <a:rPr lang="en-US" sz="2800" dirty="0" smtClean="0"/>
              <a:t>WUNTRACED:</a:t>
            </a:r>
            <a:r>
              <a:rPr lang="en-US" sz="2800" dirty="0"/>
              <a:t> </a:t>
            </a:r>
            <a:r>
              <a:rPr lang="en-US" sz="2800" dirty="0" smtClean="0"/>
              <a:t>Report </a:t>
            </a:r>
            <a:r>
              <a:rPr lang="en-US" sz="2800" dirty="0"/>
              <a:t>status of stopped child process.</a:t>
            </a:r>
          </a:p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0694" y="6416675"/>
            <a:ext cx="1787106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Pipes - </a:t>
            </a:r>
            <a:fld id="{3AE03CBD-0DB4-4DE7-B188-CD7CA771F93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1856" y="428355"/>
            <a:ext cx="8229600" cy="914400"/>
          </a:xfrm>
        </p:spPr>
        <p:txBody>
          <a:bodyPr/>
          <a:lstStyle/>
          <a:p>
            <a:pPr algn="ctr"/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4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15620</TotalTime>
  <Words>935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Corbel</vt:lpstr>
      <vt:lpstr>Courier New</vt:lpstr>
      <vt:lpstr>Times New Roman</vt:lpstr>
      <vt:lpstr>Wingdings</vt:lpstr>
      <vt:lpstr>Wingdings 2</vt:lpstr>
      <vt:lpstr>Wingdings 3</vt:lpstr>
      <vt:lpstr>Metro</vt:lpstr>
      <vt:lpstr>20.10 a pipe as IPC from signal handler    Rahul shidne 006948956 CSCI 511 20.10</vt:lpstr>
      <vt:lpstr>Pipes </vt:lpstr>
      <vt:lpstr>Pipes </vt:lpstr>
      <vt:lpstr>Pipes </vt:lpstr>
      <vt:lpstr> pid_t cpid;</vt:lpstr>
      <vt:lpstr>Fork </vt:lpstr>
      <vt:lpstr>Fork </vt:lpstr>
      <vt:lpstr>Fork</vt:lpstr>
      <vt:lpstr>#include &lt;sys/wait.h&gt;</vt:lpstr>
      <vt:lpstr>#include &lt;sys/wait.h&gt;</vt:lpstr>
      <vt:lpstr>#include &lt;sys/wait.h&gt;</vt:lpstr>
      <vt:lpstr>STDOUT_FILENO</vt:lpstr>
      <vt:lpstr>Close(pipefd[0]) </vt:lpstr>
      <vt:lpstr>Close(pipefd[1]) </vt:lpstr>
      <vt:lpstr>Source Code</vt:lpstr>
      <vt:lpstr>Source Code(contd..)</vt:lpstr>
      <vt:lpstr>Source Code(contd..)</vt:lpstr>
      <vt:lpstr>Source Code</vt:lpstr>
      <vt:lpstr>Output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Introduction to Data Communications</dc:title>
  <dc:creator>Dwayne Whitten</dc:creator>
  <cp:lastModifiedBy>RAHUL SHINDE</cp:lastModifiedBy>
  <cp:revision>391</cp:revision>
  <dcterms:created xsi:type="dcterms:W3CDTF">2001-01-29T12:50:58Z</dcterms:created>
  <dcterms:modified xsi:type="dcterms:W3CDTF">2014-11-29T06:54:48Z</dcterms:modified>
</cp:coreProperties>
</file>