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1D782-28CE-43CC-9E7C-D756D679A497}" v="5" dt="2023-07-07T05:45:27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sharma" userId="95945a611db5f823" providerId="LiveId" clId="{A951D782-28CE-43CC-9E7C-D756D679A497}"/>
    <pc:docChg chg="modSld">
      <pc:chgData name="GAUTAM sharma" userId="95945a611db5f823" providerId="LiveId" clId="{A951D782-28CE-43CC-9E7C-D756D679A497}" dt="2023-07-07T05:45:30.523" v="51"/>
      <pc:docMkLst>
        <pc:docMk/>
      </pc:docMkLst>
      <pc:sldChg chg="addSp delSp modSp mod">
        <pc:chgData name="GAUTAM sharma" userId="95945a611db5f823" providerId="LiveId" clId="{A951D782-28CE-43CC-9E7C-D756D679A497}" dt="2023-07-07T05:45:30.523" v="51"/>
        <pc:sldMkLst>
          <pc:docMk/>
          <pc:sldMk cId="3794637409" sldId="258"/>
        </pc:sldMkLst>
        <pc:spChg chg="add mod">
          <ac:chgData name="GAUTAM sharma" userId="95945a611db5f823" providerId="LiveId" clId="{A951D782-28CE-43CC-9E7C-D756D679A497}" dt="2023-07-07T05:43:12.480" v="20" actId="255"/>
          <ac:spMkLst>
            <pc:docMk/>
            <pc:sldMk cId="3794637409" sldId="258"/>
            <ac:spMk id="5" creationId="{7C7D4DFE-BEC4-7824-FC12-6B9252871152}"/>
          </ac:spMkLst>
        </pc:spChg>
        <pc:spChg chg="add mod">
          <ac:chgData name="GAUTAM sharma" userId="95945a611db5f823" providerId="LiveId" clId="{A951D782-28CE-43CC-9E7C-D756D679A497}" dt="2023-07-07T05:43:04.314" v="19" actId="1076"/>
          <ac:spMkLst>
            <pc:docMk/>
            <pc:sldMk cId="3794637409" sldId="258"/>
            <ac:spMk id="6" creationId="{118A2C51-75AF-D3D0-3F45-56F59B144C00}"/>
          </ac:spMkLst>
        </pc:spChg>
        <pc:spChg chg="add mod">
          <ac:chgData name="GAUTAM sharma" userId="95945a611db5f823" providerId="LiveId" clId="{A951D782-28CE-43CC-9E7C-D756D679A497}" dt="2023-07-07T05:43:42.233" v="28" actId="1076"/>
          <ac:spMkLst>
            <pc:docMk/>
            <pc:sldMk cId="3794637409" sldId="258"/>
            <ac:spMk id="7" creationId="{C6EB6DA7-592B-BF02-749F-4F2A8E297D93}"/>
          </ac:spMkLst>
        </pc:spChg>
        <pc:spChg chg="add mod">
          <ac:chgData name="GAUTAM sharma" userId="95945a611db5f823" providerId="LiveId" clId="{A951D782-28CE-43CC-9E7C-D756D679A497}" dt="2023-07-07T05:45:18.053" v="48" actId="14100"/>
          <ac:spMkLst>
            <pc:docMk/>
            <pc:sldMk cId="3794637409" sldId="258"/>
            <ac:spMk id="8" creationId="{1A6A5CB9-6285-9CDC-C5BB-94EBD4B7179B}"/>
          </ac:spMkLst>
        </pc:spChg>
        <pc:spChg chg="add del mod">
          <ac:chgData name="GAUTAM sharma" userId="95945a611db5f823" providerId="LiveId" clId="{A951D782-28CE-43CC-9E7C-D756D679A497}" dt="2023-07-07T05:45:30.523" v="51"/>
          <ac:spMkLst>
            <pc:docMk/>
            <pc:sldMk cId="3794637409" sldId="258"/>
            <ac:spMk id="9" creationId="{B31EC373-BECA-D096-D7B7-293394252D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A84-4B7A-D09E-26CB-89D7E51E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887" y="2327278"/>
            <a:ext cx="11509377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 BABASAHEB AMBEDKAR TECHNOLOGICAL UNIVERSITY ,LONERE</a:t>
            </a:r>
            <a:b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DA82-2A9F-A97C-2661-2F3092C6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967" y="4700589"/>
            <a:ext cx="9869488" cy="1655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+mj-lt"/>
              </a:rPr>
              <a:t>DEPARTMENT Of </a:t>
            </a:r>
            <a:r>
              <a:rPr lang="en-IN" sz="3600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IN" sz="4000" dirty="0">
                <a:solidFill>
                  <a:schemeClr val="bg1"/>
                </a:solidFill>
                <a:latin typeface="+mj-lt"/>
              </a:rPr>
              <a:t>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81690-9A37-9B45-5669-A4C386BB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24" y="117754"/>
            <a:ext cx="1580952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17F8D-60BD-98E2-E2A7-D8706DD8B579}"/>
              </a:ext>
            </a:extLst>
          </p:cNvPr>
          <p:cNvSpPr txBox="1"/>
          <p:nvPr/>
        </p:nvSpPr>
        <p:spPr>
          <a:xfrm>
            <a:off x="2787650" y="901700"/>
            <a:ext cx="220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External CSS:-</a:t>
            </a:r>
          </a:p>
        </p:txBody>
      </p:sp>
      <p:pic>
        <p:nvPicPr>
          <p:cNvPr id="2050" name="Picture 2" descr="Breaking down CSS Methods Lesson | Uxcel">
            <a:extLst>
              <a:ext uri="{FF2B5EF4-FFF2-40B4-BE49-F238E27FC236}">
                <a16:creationId xmlns:a16="http://schemas.microsoft.com/office/drawing/2014/main" id="{03CD6450-C0AA-D320-6D29-B8C125BC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57" y="1466910"/>
            <a:ext cx="3504486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7BBBD-02FF-DD3E-18D1-554480365AA2}"/>
              </a:ext>
            </a:extLst>
          </p:cNvPr>
          <p:cNvSpPr txBox="1"/>
          <p:nvPr/>
        </p:nvSpPr>
        <p:spPr>
          <a:xfrm>
            <a:off x="1695450" y="244287"/>
            <a:ext cx="459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CSS PROPERTIES AND STYLING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8840B-31A5-8D60-03B6-94EA77E0703C}"/>
              </a:ext>
            </a:extLst>
          </p:cNvPr>
          <p:cNvSpPr txBox="1"/>
          <p:nvPr/>
        </p:nvSpPr>
        <p:spPr>
          <a:xfrm>
            <a:off x="2216150" y="940192"/>
            <a:ext cx="201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PROPETIES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A7D37-C803-3897-4202-428FB378A4FE}"/>
              </a:ext>
            </a:extLst>
          </p:cNvPr>
          <p:cNvSpPr txBox="1"/>
          <p:nvPr/>
        </p:nvSpPr>
        <p:spPr>
          <a:xfrm>
            <a:off x="2613024" y="1574542"/>
            <a:ext cx="87915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Colors:- -Sets the color of text or foreground elements.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Font:- Controls the styling of fonts, including size, weight, and family.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Margin :- Margin sets the space around an element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Padding:-Gives space around element content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Background:- Controls the background color or image of an element.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Border:- Sets the border properties of an element, including width, style, and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    color.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Display:- Specifies how an element is rendered, such as block, inline, or flex.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4BC78-F0A2-4944-4F4C-199F05355767}"/>
              </a:ext>
            </a:extLst>
          </p:cNvPr>
          <p:cNvSpPr txBox="1"/>
          <p:nvPr/>
        </p:nvSpPr>
        <p:spPr>
          <a:xfrm>
            <a:off x="2203450" y="622300"/>
            <a:ext cx="201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STYLING:-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A9A2-766B-C574-B8B1-57C8CB93E349}"/>
              </a:ext>
            </a:extLst>
          </p:cNvPr>
          <p:cNvSpPr txBox="1"/>
          <p:nvPr/>
        </p:nvSpPr>
        <p:spPr>
          <a:xfrm>
            <a:off x="2774950" y="1022410"/>
            <a:ext cx="8515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Text Styling:- Color, font-size, font-family, and text-align enable you to control  appearance of text.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Background styling:- Background color or image of elements.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Border styling:- Border-width, border style, and border-color allows to create borders around elements.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Margin :- Margin sets the space outside an element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Box shadow and :- Properties like box shadow and border-radius enable you to add shadow effects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Rounded corners:- border-radius enables rounded corners to elements.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1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13FF3-CF1E-1F2E-B130-416B5A3B8682}"/>
              </a:ext>
            </a:extLst>
          </p:cNvPr>
          <p:cNvSpPr txBox="1"/>
          <p:nvPr/>
        </p:nvSpPr>
        <p:spPr>
          <a:xfrm>
            <a:off x="1847850" y="558800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CSS ADVANCED STYLING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45C26-73D1-F1EC-4890-958E8E9629FD}"/>
              </a:ext>
            </a:extLst>
          </p:cNvPr>
          <p:cNvSpPr txBox="1"/>
          <p:nvPr/>
        </p:nvSpPr>
        <p:spPr>
          <a:xfrm>
            <a:off x="2390774" y="1263650"/>
            <a:ext cx="652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Rounded Corner:- </a:t>
            </a:r>
            <a:r>
              <a:rPr lang="en-US" sz="2000" dirty="0">
                <a:solidFill>
                  <a:schemeClr val="bg1"/>
                </a:solidFill>
              </a:rPr>
              <a:t>Create elements with rounded corners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B414D-A86F-C4FE-039B-B93C16ECCB11}"/>
              </a:ext>
            </a:extLst>
          </p:cNvPr>
          <p:cNvSpPr txBox="1"/>
          <p:nvPr/>
        </p:nvSpPr>
        <p:spPr>
          <a:xfrm>
            <a:off x="2390774" y="2008545"/>
            <a:ext cx="652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Gradients:- </a:t>
            </a:r>
            <a:r>
              <a:rPr lang="en-US" sz="2000" dirty="0">
                <a:solidFill>
                  <a:schemeClr val="bg1"/>
                </a:solidFill>
              </a:rPr>
              <a:t>Backgrounds  the linear gradient() and radial-gradient()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Transformation:- Ability to manipulate elements in 2D and 3D space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5E8A-295C-D9A0-57FE-E4CE0DEE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9" y="3696177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3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721BD-BC58-A5E6-2B31-19D8FBD26A0F}"/>
              </a:ext>
            </a:extLst>
          </p:cNvPr>
          <p:cNvSpPr txBox="1"/>
          <p:nvPr/>
        </p:nvSpPr>
        <p:spPr>
          <a:xfrm>
            <a:off x="1771650" y="330200"/>
            <a:ext cx="296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JS (JAVASCRIPT)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79394-CE94-288A-3D44-3C85998F57FA}"/>
              </a:ext>
            </a:extLst>
          </p:cNvPr>
          <p:cNvSpPr txBox="1"/>
          <p:nvPr/>
        </p:nvSpPr>
        <p:spPr>
          <a:xfrm>
            <a:off x="2101850" y="1104900"/>
            <a:ext cx="545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high-level, interpreted programming language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167A-12DB-131C-8C07-2ADD016A7671}"/>
              </a:ext>
            </a:extLst>
          </p:cNvPr>
          <p:cNvSpPr txBox="1"/>
          <p:nvPr/>
        </p:nvSpPr>
        <p:spPr>
          <a:xfrm>
            <a:off x="2101850" y="1873933"/>
            <a:ext cx="640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Used for interactive and dynamic behavior to web pages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D71F7-E2D0-A98A-16ED-EF11C4DD841F}"/>
              </a:ext>
            </a:extLst>
          </p:cNvPr>
          <p:cNvSpPr txBox="1"/>
          <p:nvPr/>
        </p:nvSpPr>
        <p:spPr>
          <a:xfrm>
            <a:off x="2101850" y="2581616"/>
            <a:ext cx="655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Runs on user’s web browser rather than the web server.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34B9D-C1DB-E4A5-2682-218D73D9E4E5}"/>
              </a:ext>
            </a:extLst>
          </p:cNvPr>
          <p:cNvSpPr txBox="1"/>
          <p:nvPr/>
        </p:nvSpPr>
        <p:spPr>
          <a:xfrm>
            <a:off x="2089150" y="3289299"/>
            <a:ext cx="296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Here is how JavaScript:-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F293F-B34B-EF93-523D-5653AF6D2FAD}"/>
              </a:ext>
            </a:extLst>
          </p:cNvPr>
          <p:cNvSpPr txBox="1"/>
          <p:nvPr/>
        </p:nvSpPr>
        <p:spPr>
          <a:xfrm>
            <a:off x="2698750" y="3876275"/>
            <a:ext cx="823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Embedding JavaScript:- Placed in ”head” tag section or at end of ”body” tag section of the HTML file.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8C542-4AB9-350F-A3BA-5E3EFE6290C0}"/>
              </a:ext>
            </a:extLst>
          </p:cNvPr>
          <p:cNvSpPr txBox="1"/>
          <p:nvPr/>
        </p:nvSpPr>
        <p:spPr>
          <a:xfrm>
            <a:off x="2698750" y="4709719"/>
            <a:ext cx="823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Variables and Data Types:- </a:t>
            </a:r>
            <a:r>
              <a:rPr lang="en-US" sz="2000" dirty="0">
                <a:solidFill>
                  <a:schemeClr val="bg1"/>
                </a:solidFill>
              </a:rPr>
              <a:t>Declare variables using keywords like var, let, or const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08C06-9592-59C7-46F6-BA631C678092}"/>
              </a:ext>
            </a:extLst>
          </p:cNvPr>
          <p:cNvSpPr txBox="1"/>
          <p:nvPr/>
        </p:nvSpPr>
        <p:spPr>
          <a:xfrm>
            <a:off x="2698750" y="5581419"/>
            <a:ext cx="861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DOM Manipulation:- </a:t>
            </a:r>
            <a:r>
              <a:rPr lang="en-US" sz="2000" dirty="0">
                <a:solidFill>
                  <a:schemeClr val="bg1"/>
                </a:solidFill>
              </a:rPr>
              <a:t>Provides methods and properties to access and manipulate HTML elements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7BBE34-A334-498C-AFF8-E8E4BECE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1338052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9E2DF-70E7-9ADD-F90F-6F38ECCCE60B}"/>
              </a:ext>
            </a:extLst>
          </p:cNvPr>
          <p:cNvSpPr txBox="1"/>
          <p:nvPr/>
        </p:nvSpPr>
        <p:spPr>
          <a:xfrm>
            <a:off x="1670050" y="342900"/>
            <a:ext cx="488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METHODS AND PROPERTIES IN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AC54C-9DC2-CCED-3312-F12322F95475}"/>
              </a:ext>
            </a:extLst>
          </p:cNvPr>
          <p:cNvSpPr txBox="1"/>
          <p:nvPr/>
        </p:nvSpPr>
        <p:spPr>
          <a:xfrm>
            <a:off x="2216150" y="1092200"/>
            <a:ext cx="2381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METHODS:-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6489D-92BF-E1FD-DD22-2DE0D5F59AEF}"/>
              </a:ext>
            </a:extLst>
          </p:cNvPr>
          <p:cNvSpPr txBox="1"/>
          <p:nvPr/>
        </p:nvSpPr>
        <p:spPr>
          <a:xfrm>
            <a:off x="2851150" y="1579890"/>
            <a:ext cx="282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STRING METHOD:-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E57F5-E593-8DFF-AA0F-4385D67D7594}"/>
              </a:ext>
            </a:extLst>
          </p:cNvPr>
          <p:cNvSpPr txBox="1"/>
          <p:nvPr/>
        </p:nvSpPr>
        <p:spPr>
          <a:xfrm>
            <a:off x="3248024" y="2089210"/>
            <a:ext cx="76231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concat():- Concatenates two or more strings.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toUpperCase():-Converts a string to uppercase. 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length:- Returns the length of a string.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indexOf():- Returns the index of a specified substring within a string.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split():- Splits a string into an array of substrings based on a specified delimiter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6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EE6C6-E573-3462-5591-919E57684DEE}"/>
              </a:ext>
            </a:extLst>
          </p:cNvPr>
          <p:cNvSpPr txBox="1"/>
          <p:nvPr/>
        </p:nvSpPr>
        <p:spPr>
          <a:xfrm>
            <a:off x="1927098" y="425121"/>
            <a:ext cx="589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Math Object Methods:-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0603-C127-1593-BDA4-60E83A3C27DB}"/>
              </a:ext>
            </a:extLst>
          </p:cNvPr>
          <p:cNvSpPr txBox="1"/>
          <p:nvPr/>
        </p:nvSpPr>
        <p:spPr>
          <a:xfrm>
            <a:off x="2536698" y="1093698"/>
            <a:ext cx="626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random():- Returns a random number between 0 and 1.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BF02E-F6A1-C3AA-A74A-43B932AFF8AD}"/>
              </a:ext>
            </a:extLst>
          </p:cNvPr>
          <p:cNvSpPr txBox="1"/>
          <p:nvPr/>
        </p:nvSpPr>
        <p:spPr>
          <a:xfrm>
            <a:off x="2536698" y="1790879"/>
            <a:ext cx="5540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ceil():- Rounds a number up to the nearest integer.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EEA90-168F-5075-3E7B-30BB8AB4FE72}"/>
              </a:ext>
            </a:extLst>
          </p:cNvPr>
          <p:cNvSpPr txBox="1"/>
          <p:nvPr/>
        </p:nvSpPr>
        <p:spPr>
          <a:xfrm>
            <a:off x="2536698" y="2423244"/>
            <a:ext cx="636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max():- Returns the maximum value from a set of numbers.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60EC7-1454-2EBE-ED63-97E132E5E614}"/>
              </a:ext>
            </a:extLst>
          </p:cNvPr>
          <p:cNvSpPr txBox="1"/>
          <p:nvPr/>
        </p:nvSpPr>
        <p:spPr>
          <a:xfrm>
            <a:off x="2536698" y="3060068"/>
            <a:ext cx="744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pow():- Returns the result of raising a number to a specified power.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B31CF-576D-C92F-0EA1-68BE43B182FD}"/>
              </a:ext>
            </a:extLst>
          </p:cNvPr>
          <p:cNvSpPr txBox="1"/>
          <p:nvPr/>
        </p:nvSpPr>
        <p:spPr>
          <a:xfrm>
            <a:off x="1927098" y="3883651"/>
            <a:ext cx="363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Document Objected Method:-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7A3C5-E0E4-1BFC-A279-CEDAF378C847}"/>
              </a:ext>
            </a:extLst>
          </p:cNvPr>
          <p:cNvSpPr txBox="1"/>
          <p:nvPr/>
        </p:nvSpPr>
        <p:spPr>
          <a:xfrm>
            <a:off x="2536698" y="4516016"/>
            <a:ext cx="569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getElementById():- Retrieves an element by its ID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0DC6A-68BA-5D8B-8C49-5A16A886118D}"/>
              </a:ext>
            </a:extLst>
          </p:cNvPr>
          <p:cNvSpPr txBox="1"/>
          <p:nvPr/>
        </p:nvSpPr>
        <p:spPr>
          <a:xfrm>
            <a:off x="2536698" y="5233219"/>
            <a:ext cx="721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getElementsByClassName():- Retrieves elements by their class name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F45E2-AF79-8A6B-C4EA-220D07EFC4B4}"/>
              </a:ext>
            </a:extLst>
          </p:cNvPr>
          <p:cNvSpPr txBox="1"/>
          <p:nvPr/>
        </p:nvSpPr>
        <p:spPr>
          <a:xfrm>
            <a:off x="7175500" y="618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27B3E-2CFE-6886-6A93-E5096965E69E}"/>
              </a:ext>
            </a:extLst>
          </p:cNvPr>
          <p:cNvSpPr txBox="1"/>
          <p:nvPr/>
        </p:nvSpPr>
        <p:spPr>
          <a:xfrm>
            <a:off x="2536698" y="5925047"/>
            <a:ext cx="75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getElementsByTagName():- Retrieves elements by their tag name.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5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79307-5C71-819E-E0C8-C998AFC59231}"/>
              </a:ext>
            </a:extLst>
          </p:cNvPr>
          <p:cNvSpPr txBox="1"/>
          <p:nvPr/>
        </p:nvSpPr>
        <p:spPr>
          <a:xfrm>
            <a:off x="2543174" y="838200"/>
            <a:ext cx="7718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querySelector():- Selects the first element that matches a CSS selector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querySelectorAll():- Selects all elements that match a CSS selector.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createElement():- Creates a new element. 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appendChild():- Appends a child element to a parent element.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removeChild():- Removes a child element from its parent.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8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5EA44-B960-3430-D232-AC36C10EF17B}"/>
              </a:ext>
            </a:extLst>
          </p:cNvPr>
          <p:cNvSpPr txBox="1"/>
          <p:nvPr/>
        </p:nvSpPr>
        <p:spPr>
          <a:xfrm>
            <a:off x="1301750" y="266700"/>
            <a:ext cx="984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APPLICATIONS OF HTML CSS AND 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E906B-C2D4-2152-0D0C-5C0DC4FBFC7C}"/>
              </a:ext>
            </a:extLst>
          </p:cNvPr>
          <p:cNvSpPr txBox="1"/>
          <p:nvPr/>
        </p:nvSpPr>
        <p:spPr>
          <a:xfrm>
            <a:off x="1644650" y="1473200"/>
            <a:ext cx="332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Website Development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0CD9E-5D8B-7217-FF0B-63F950AF7F1F}"/>
              </a:ext>
            </a:extLst>
          </p:cNvPr>
          <p:cNvSpPr txBox="1"/>
          <p:nvPr/>
        </p:nvSpPr>
        <p:spPr>
          <a:xfrm>
            <a:off x="1644650" y="2017980"/>
            <a:ext cx="307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Web Applications</a:t>
            </a:r>
            <a:br>
              <a:rPr lang="en-IN" sz="2000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44445-9238-B210-1C23-E1C1FE286F34}"/>
              </a:ext>
            </a:extLst>
          </p:cNvPr>
          <p:cNvSpPr txBox="1"/>
          <p:nvPr/>
        </p:nvSpPr>
        <p:spPr>
          <a:xfrm>
            <a:off x="1644650" y="2525811"/>
            <a:ext cx="324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Responsive Web Design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F2B59-5BEF-9495-804E-1E28A10F4462}"/>
              </a:ext>
            </a:extLst>
          </p:cNvPr>
          <p:cNvSpPr txBox="1"/>
          <p:nvPr/>
        </p:nvSpPr>
        <p:spPr>
          <a:xfrm>
            <a:off x="1644650" y="3088272"/>
            <a:ext cx="301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Data Visualization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BF464-E958-061A-64A5-FEEFC164349A}"/>
              </a:ext>
            </a:extLst>
          </p:cNvPr>
          <p:cNvSpPr txBox="1"/>
          <p:nvPr/>
        </p:nvSpPr>
        <p:spPr>
          <a:xfrm>
            <a:off x="1644650" y="3739634"/>
            <a:ext cx="262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Web Accessibility: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8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EA78A-3380-7DC9-D51A-3A124D125FDC}"/>
              </a:ext>
            </a:extLst>
          </p:cNvPr>
          <p:cNvSpPr txBox="1"/>
          <p:nvPr/>
        </p:nvSpPr>
        <p:spPr>
          <a:xfrm>
            <a:off x="1835150" y="1244600"/>
            <a:ext cx="4260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94290-62E5-637A-1D1D-68D154409DB6}"/>
              </a:ext>
            </a:extLst>
          </p:cNvPr>
          <p:cNvSpPr txBox="1"/>
          <p:nvPr/>
        </p:nvSpPr>
        <p:spPr>
          <a:xfrm>
            <a:off x="2533650" y="2844225"/>
            <a:ext cx="882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Made By :- RAHUL SIDDHARTH WANKHEDE</a:t>
            </a:r>
          </a:p>
        </p:txBody>
      </p:sp>
    </p:spTree>
    <p:extLst>
      <p:ext uri="{BB962C8B-B14F-4D97-AF65-F5344CB8AC3E}">
        <p14:creationId xmlns:p14="http://schemas.microsoft.com/office/powerpoint/2010/main" val="10507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4C71-EDCB-DEE7-904E-D55E266E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13" y="38722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/>
              <a:t>GATE WEBSITE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EB0B42-4250-3EA7-1792-00F5EC67E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1" y="1351570"/>
            <a:ext cx="4916487" cy="277971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E60FD6-134A-755B-28A2-ABD034AC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7" y="1790700"/>
            <a:ext cx="4811712" cy="2921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0CDBD4-B25D-B243-71C0-7EE0C255DA4D}"/>
              </a:ext>
            </a:extLst>
          </p:cNvPr>
          <p:cNvSpPr txBox="1"/>
          <p:nvPr/>
        </p:nvSpPr>
        <p:spPr>
          <a:xfrm>
            <a:off x="954883" y="5077767"/>
            <a:ext cx="391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NAME:-RAHUL SIDDHARTH WANKHEDE </a:t>
            </a:r>
            <a:br>
              <a:rPr lang="en-IN" dirty="0"/>
            </a:br>
            <a:r>
              <a:rPr lang="en-IN" dirty="0"/>
              <a:t>BRANCH:-COMPUTER ENGINEERING </a:t>
            </a:r>
            <a:br>
              <a:rPr lang="en-IN" dirty="0"/>
            </a:br>
            <a:r>
              <a:rPr lang="en-IN" dirty="0"/>
              <a:t>PRN:-2130331245008</a:t>
            </a:r>
          </a:p>
          <a:p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8A6FD-4B94-047D-3779-9E2B5A80E786}"/>
              </a:ext>
            </a:extLst>
          </p:cNvPr>
          <p:cNvCxnSpPr>
            <a:cxnSpLocks/>
          </p:cNvCxnSpPr>
          <p:nvPr/>
        </p:nvCxnSpPr>
        <p:spPr>
          <a:xfrm>
            <a:off x="806450" y="6074896"/>
            <a:ext cx="3917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D68B06-E38F-6A2F-A7E1-9EB4C4193FED}"/>
              </a:ext>
            </a:extLst>
          </p:cNvPr>
          <p:cNvSpPr txBox="1"/>
          <p:nvPr/>
        </p:nvSpPr>
        <p:spPr>
          <a:xfrm>
            <a:off x="7319168" y="5077767"/>
            <a:ext cx="391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Guided by : Asst. Prof. Harsha Gaikwad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8AA78C-F450-FA70-C7D5-79E3E97723BD}"/>
              </a:ext>
            </a:extLst>
          </p:cNvPr>
          <p:cNvCxnSpPr>
            <a:cxnSpLocks/>
          </p:cNvCxnSpPr>
          <p:nvPr/>
        </p:nvCxnSpPr>
        <p:spPr>
          <a:xfrm flipH="1">
            <a:off x="954882" y="5077767"/>
            <a:ext cx="10319" cy="1200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76E165-3D94-77B3-5962-5FFC4F2DB88D}"/>
              </a:ext>
            </a:extLst>
          </p:cNvPr>
          <p:cNvCxnSpPr>
            <a:cxnSpLocks/>
          </p:cNvCxnSpPr>
          <p:nvPr/>
        </p:nvCxnSpPr>
        <p:spPr>
          <a:xfrm>
            <a:off x="7188200" y="5733027"/>
            <a:ext cx="416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69EAD6-7E00-FEAC-0C4D-8BC1A2F7DC92}"/>
              </a:ext>
            </a:extLst>
          </p:cNvPr>
          <p:cNvCxnSpPr>
            <a:cxnSpLocks/>
          </p:cNvCxnSpPr>
          <p:nvPr/>
        </p:nvCxnSpPr>
        <p:spPr>
          <a:xfrm>
            <a:off x="11201399" y="4904600"/>
            <a:ext cx="0" cy="103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3C9D-DCA4-4CB8-D4BE-081830F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3" y="0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DFB4-3DDF-3AEC-C324-378C41E3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12" y="1300770"/>
            <a:ext cx="9905999" cy="354171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Introduction to My Gate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F1339-00A1-FAB8-D2D9-DD6C629540F4}"/>
              </a:ext>
            </a:extLst>
          </p:cNvPr>
          <p:cNvSpPr txBox="1"/>
          <p:nvPr/>
        </p:nvSpPr>
        <p:spPr>
          <a:xfrm>
            <a:off x="1052512" y="1930400"/>
            <a:ext cx="39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TOOLS USED FOR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D4DFE-BEC4-7824-FC12-6B9252871152}"/>
              </a:ext>
            </a:extLst>
          </p:cNvPr>
          <p:cNvSpPr txBox="1"/>
          <p:nvPr/>
        </p:nvSpPr>
        <p:spPr>
          <a:xfrm>
            <a:off x="1901031" y="2392065"/>
            <a:ext cx="225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A2C51-75AF-D3D0-3F45-56F59B144C00}"/>
              </a:ext>
            </a:extLst>
          </p:cNvPr>
          <p:cNvSpPr txBox="1"/>
          <p:nvPr/>
        </p:nvSpPr>
        <p:spPr>
          <a:xfrm>
            <a:off x="1901031" y="2838382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B6DA7-592B-BF02-749F-4F2A8E297D93}"/>
              </a:ext>
            </a:extLst>
          </p:cNvPr>
          <p:cNvSpPr txBox="1"/>
          <p:nvPr/>
        </p:nvSpPr>
        <p:spPr>
          <a:xfrm>
            <a:off x="1901031" y="3300047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A5CB9-6285-9CDC-C5BB-94EBD4B7179B}"/>
              </a:ext>
            </a:extLst>
          </p:cNvPr>
          <p:cNvSpPr txBox="1"/>
          <p:nvPr/>
        </p:nvSpPr>
        <p:spPr>
          <a:xfrm>
            <a:off x="1052512" y="4208029"/>
            <a:ext cx="660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APPLICATIONS OF HTML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379463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65E6-2BD4-087E-CA52-4EAA85880DAC}"/>
              </a:ext>
            </a:extLst>
          </p:cNvPr>
          <p:cNvSpPr txBox="1"/>
          <p:nvPr/>
        </p:nvSpPr>
        <p:spPr>
          <a:xfrm>
            <a:off x="1817687" y="396606"/>
            <a:ext cx="855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INTRODUCTION TO MY GATE 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28AC4-8F2A-8414-1101-EC8D334C57AB}"/>
              </a:ext>
            </a:extLst>
          </p:cNvPr>
          <p:cNvSpPr txBox="1"/>
          <p:nvPr/>
        </p:nvSpPr>
        <p:spPr>
          <a:xfrm>
            <a:off x="1123950" y="1511300"/>
            <a:ext cx="904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Graduate Aptitude Test in Engineering(GATE)  offers a wide learning platform for Gate Aspirants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0D25C-64BB-ACAD-9F98-8A7543A1A14E}"/>
              </a:ext>
            </a:extLst>
          </p:cNvPr>
          <p:cNvSpPr txBox="1"/>
          <p:nvPr/>
        </p:nvSpPr>
        <p:spPr>
          <a:xfrm>
            <a:off x="1123950" y="2543888"/>
            <a:ext cx="827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Services provided by our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1E33A-BD35-5BA0-E394-7543C68B7AB3}"/>
              </a:ext>
            </a:extLst>
          </p:cNvPr>
          <p:cNvSpPr txBox="1"/>
          <p:nvPr/>
        </p:nvSpPr>
        <p:spPr>
          <a:xfrm>
            <a:off x="1882775" y="3268700"/>
            <a:ext cx="3765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Subject wise important topics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Quiz related to each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PYQ’s for each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PYQ for overall all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Provide contact details for any Query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DA179-90CC-DFF9-4F56-2E069A54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2667000"/>
            <a:ext cx="568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0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93155-8BB9-0A7B-4C63-5A66B02D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863601"/>
            <a:ext cx="45974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94FA7-BDC7-09E9-AD7F-4B14B5D0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759201"/>
            <a:ext cx="4622800" cy="2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4FB935-484F-1D5C-692A-CEE559A79CFF}"/>
              </a:ext>
            </a:extLst>
          </p:cNvPr>
          <p:cNvSpPr txBox="1"/>
          <p:nvPr/>
        </p:nvSpPr>
        <p:spPr>
          <a:xfrm>
            <a:off x="2520950" y="177800"/>
            <a:ext cx="667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TOOLS USED FOR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3C75E-C31B-6B6E-FA79-6812BF00CA2D}"/>
              </a:ext>
            </a:extLst>
          </p:cNvPr>
          <p:cNvSpPr txBox="1"/>
          <p:nvPr/>
        </p:nvSpPr>
        <p:spPr>
          <a:xfrm>
            <a:off x="1492250" y="1103699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E417F-33DD-95D7-2044-639724E8B82C}"/>
              </a:ext>
            </a:extLst>
          </p:cNvPr>
          <p:cNvSpPr txBox="1"/>
          <p:nvPr/>
        </p:nvSpPr>
        <p:spPr>
          <a:xfrm>
            <a:off x="1784350" y="1856229"/>
            <a:ext cx="532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Full  Form :- HYPER TEXT MARKUP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F00B3-10DF-F4D6-A559-46167CE0532F}"/>
              </a:ext>
            </a:extLst>
          </p:cNvPr>
          <p:cNvSpPr txBox="1"/>
          <p:nvPr/>
        </p:nvSpPr>
        <p:spPr>
          <a:xfrm>
            <a:off x="1784350" y="2453143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reating and structuring web pages on the internet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BFBE-F169-1A38-01E5-50A8C14315A5}"/>
              </a:ext>
            </a:extLst>
          </p:cNvPr>
          <p:cNvSpPr txBox="1"/>
          <p:nvPr/>
        </p:nvSpPr>
        <p:spPr>
          <a:xfrm>
            <a:off x="1784350" y="3050057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It gives  structure to website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23E3B-8431-7155-C435-AF21F8E95490}"/>
              </a:ext>
            </a:extLst>
          </p:cNvPr>
          <p:cNvSpPr txBox="1"/>
          <p:nvPr/>
        </p:nvSpPr>
        <p:spPr>
          <a:xfrm>
            <a:off x="1784350" y="3643869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Tags Used for Website are:-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C578E-E138-8DA8-90BC-FE0CEA7385B0}"/>
              </a:ext>
            </a:extLst>
          </p:cNvPr>
          <p:cNvSpPr txBox="1"/>
          <p:nvPr/>
        </p:nvSpPr>
        <p:spPr>
          <a:xfrm>
            <a:off x="2536825" y="4270107"/>
            <a:ext cx="628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&lt;html&gt; tag :- </a:t>
            </a:r>
            <a:r>
              <a:rPr lang="en-US" sz="2000" dirty="0">
                <a:solidFill>
                  <a:schemeClr val="bg1"/>
                </a:solidFill>
              </a:rPr>
              <a:t>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ncloses all other elements in the document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92AC0-5F34-37C5-C9D7-34D53759F005}"/>
              </a:ext>
            </a:extLst>
          </p:cNvPr>
          <p:cNvSpPr txBox="1"/>
          <p:nvPr/>
        </p:nvSpPr>
        <p:spPr>
          <a:xfrm>
            <a:off x="2536825" y="4782271"/>
            <a:ext cx="766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&lt;body&gt; tag:- Contains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visible content including headings, paragraphs,    images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2CF60-0A31-1C0B-3B45-1E9EB72FB918}"/>
              </a:ext>
            </a:extLst>
          </p:cNvPr>
          <p:cNvSpPr txBox="1"/>
          <p:nvPr/>
        </p:nvSpPr>
        <p:spPr>
          <a:xfrm>
            <a:off x="2536824" y="5539926"/>
            <a:ext cx="6111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&lt;title&gt; tag:- 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ppears as the title of the web page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7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50EFAF-A7EB-87DC-3141-2868542C7649}"/>
              </a:ext>
            </a:extLst>
          </p:cNvPr>
          <p:cNvSpPr txBox="1"/>
          <p:nvPr/>
        </p:nvSpPr>
        <p:spPr>
          <a:xfrm>
            <a:off x="2241550" y="510313"/>
            <a:ext cx="720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</a:t>
            </a:r>
            <a:r>
              <a:rPr lang="en-IN" sz="2000" dirty="0" err="1">
                <a:solidFill>
                  <a:schemeClr val="bg1"/>
                </a:solidFill>
              </a:rPr>
              <a:t>img</a:t>
            </a:r>
            <a:r>
              <a:rPr lang="en-IN" sz="2000" dirty="0">
                <a:solidFill>
                  <a:schemeClr val="bg1"/>
                </a:solidFill>
              </a:rPr>
              <a:t>&gt; tag:- </a:t>
            </a:r>
            <a:r>
              <a:rPr lang="en-US" sz="2000" dirty="0">
                <a:solidFill>
                  <a:schemeClr val="bg1"/>
                </a:solidFill>
              </a:rPr>
              <a:t>Image tag used to embed image into HTML document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1295-F656-341D-0CD0-A9FC1F937012}"/>
              </a:ext>
            </a:extLst>
          </p:cNvPr>
          <p:cNvSpPr txBox="1"/>
          <p:nvPr/>
        </p:nvSpPr>
        <p:spPr>
          <a:xfrm>
            <a:off x="2241550" y="1062947"/>
            <a:ext cx="669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</a:t>
            </a:r>
            <a:r>
              <a:rPr lang="en-IN" sz="2000" dirty="0" err="1">
                <a:solidFill>
                  <a:schemeClr val="bg1"/>
                </a:solidFill>
              </a:rPr>
              <a:t>ul</a:t>
            </a:r>
            <a:r>
              <a:rPr lang="en-IN" sz="2000" dirty="0">
                <a:solidFill>
                  <a:schemeClr val="bg1"/>
                </a:solidFill>
              </a:rPr>
              <a:t>&gt;,&lt;</a:t>
            </a:r>
            <a:r>
              <a:rPr lang="en-IN" sz="2000" dirty="0" err="1">
                <a:solidFill>
                  <a:schemeClr val="bg1"/>
                </a:solidFill>
              </a:rPr>
              <a:t>ol</a:t>
            </a:r>
            <a:r>
              <a:rPr lang="en-IN" sz="2000" dirty="0">
                <a:solidFill>
                  <a:schemeClr val="bg1"/>
                </a:solidFill>
              </a:rPr>
              <a:t>&gt;,&lt;li&gt; tag:- </a:t>
            </a:r>
            <a:r>
              <a:rPr lang="en-US" sz="2000" dirty="0">
                <a:solidFill>
                  <a:schemeClr val="bg1"/>
                </a:solidFill>
              </a:rPr>
              <a:t>Used as creating list in HTML document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7C069-BAF5-66CB-1AA0-0F0E65FF1652}"/>
              </a:ext>
            </a:extLst>
          </p:cNvPr>
          <p:cNvSpPr txBox="1"/>
          <p:nvPr/>
        </p:nvSpPr>
        <p:spPr>
          <a:xfrm>
            <a:off x="3105020" y="1619433"/>
            <a:ext cx="4221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&lt;</a:t>
            </a:r>
            <a:r>
              <a:rPr lang="en-IN" sz="2000" dirty="0" err="1">
                <a:solidFill>
                  <a:schemeClr val="bg1"/>
                </a:solidFill>
              </a:rPr>
              <a:t>ul</a:t>
            </a:r>
            <a:r>
              <a:rPr lang="en-IN" sz="2000" dirty="0">
                <a:solidFill>
                  <a:schemeClr val="bg1"/>
                </a:solidFill>
              </a:rPr>
              <a:t>&gt;:- </a:t>
            </a:r>
            <a:r>
              <a:rPr lang="en-US" sz="2000" dirty="0">
                <a:solidFill>
                  <a:schemeClr val="bg1"/>
                </a:solidFill>
              </a:rPr>
              <a:t>Used to create unordered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ol</a:t>
            </a:r>
            <a:r>
              <a:rPr lang="en-US" sz="2000" dirty="0">
                <a:solidFill>
                  <a:schemeClr val="bg1"/>
                </a:solidFill>
              </a:rPr>
              <a:t>&gt;:- Used to create ordered list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&lt;li&gt;:- Used to create list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D3D5B-7C54-89D3-BB42-0E084A6579D9}"/>
              </a:ext>
            </a:extLst>
          </p:cNvPr>
          <p:cNvSpPr txBox="1"/>
          <p:nvPr/>
        </p:nvSpPr>
        <p:spPr>
          <a:xfrm>
            <a:off x="2241550" y="2804539"/>
            <a:ext cx="771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&lt;table&gt;,&lt;tr&gt;,&lt;td&gt;:- Used to create table in HTML document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947F8-7E04-B8F9-FA9C-5E644F8753A0}"/>
              </a:ext>
            </a:extLst>
          </p:cNvPr>
          <p:cNvSpPr txBox="1"/>
          <p:nvPr/>
        </p:nvSpPr>
        <p:spPr>
          <a:xfrm>
            <a:off x="3105020" y="3263835"/>
            <a:ext cx="467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&lt;table&gt;:- Used to create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&lt;tr&gt;:- Used to give rows to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&lt;td&gt;:- Used to represent individual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D8FE0-D83A-C8F4-346E-ED8945DE6420}"/>
              </a:ext>
            </a:extLst>
          </p:cNvPr>
          <p:cNvSpPr txBox="1"/>
          <p:nvPr/>
        </p:nvSpPr>
        <p:spPr>
          <a:xfrm>
            <a:off x="2241550" y="4346076"/>
            <a:ext cx="720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&lt;div&gt; tag:-  Used  </a:t>
            </a:r>
            <a:r>
              <a:rPr lang="en-US" sz="2000" dirty="0">
                <a:solidFill>
                  <a:schemeClr val="bg1"/>
                </a:solidFill>
              </a:rPr>
              <a:t>for grouping other HTML elements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52670-8634-045F-3802-99101E1FC905}"/>
              </a:ext>
            </a:extLst>
          </p:cNvPr>
          <p:cNvSpPr txBox="1"/>
          <p:nvPr/>
        </p:nvSpPr>
        <p:spPr>
          <a:xfrm>
            <a:off x="2241550" y="4979023"/>
            <a:ext cx="696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&lt;p&gt; tag:- Used to display readable content in html  document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EB55E-17A2-7018-B11D-E8D772152BEC}"/>
              </a:ext>
            </a:extLst>
          </p:cNvPr>
          <p:cNvSpPr txBox="1"/>
          <p:nvPr/>
        </p:nvSpPr>
        <p:spPr>
          <a:xfrm>
            <a:off x="2241550" y="5533670"/>
            <a:ext cx="814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&lt;h1&gt;,&lt;h2&gt;,&lt;h3&gt;,&lt;h4&gt;,&lt;h5&gt;,&lt;h6&gt; tag:- Used for heading in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28146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0A054-1BEB-2C72-8C03-A5DF18D92553}"/>
              </a:ext>
            </a:extLst>
          </p:cNvPr>
          <p:cNvSpPr txBox="1"/>
          <p:nvPr/>
        </p:nvSpPr>
        <p:spPr>
          <a:xfrm>
            <a:off x="1555750" y="571500"/>
            <a:ext cx="502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CSS(Cascading Style Sheets)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DE3E3-2B0B-9886-2FF9-78CE971C706E}"/>
              </a:ext>
            </a:extLst>
          </p:cNvPr>
          <p:cNvSpPr txBox="1"/>
          <p:nvPr/>
        </p:nvSpPr>
        <p:spPr>
          <a:xfrm>
            <a:off x="1984375" y="1358900"/>
            <a:ext cx="766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Styling language used for presentation and layout of HTML document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3AA65-29EF-208A-FAD3-EFE120A14FE1}"/>
              </a:ext>
            </a:extLst>
          </p:cNvPr>
          <p:cNvSpPr txBox="1"/>
          <p:nvPr/>
        </p:nvSpPr>
        <p:spPr>
          <a:xfrm>
            <a:off x="1984374" y="2023190"/>
            <a:ext cx="666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Allows developers and designer to control appearance.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12078-5286-28EC-A9C6-2CCE7A42CC92}"/>
              </a:ext>
            </a:extLst>
          </p:cNvPr>
          <p:cNvSpPr txBox="1"/>
          <p:nvPr/>
        </p:nvSpPr>
        <p:spPr>
          <a:xfrm>
            <a:off x="1984374" y="2693890"/>
            <a:ext cx="318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CSS works as follows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5F71C-47BC-7BDE-4C2D-094662109165}"/>
              </a:ext>
            </a:extLst>
          </p:cNvPr>
          <p:cNvSpPr txBox="1"/>
          <p:nvPr/>
        </p:nvSpPr>
        <p:spPr>
          <a:xfrm>
            <a:off x="2362198" y="3228945"/>
            <a:ext cx="7286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Selectors: Uses to target specific HTML elements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Rules and Declaration:-</a:t>
            </a:r>
            <a:r>
              <a:rPr lang="en-US" sz="2000" dirty="0">
                <a:solidFill>
                  <a:schemeClr val="bg1"/>
                </a:solidFill>
              </a:rPr>
              <a:t>It define the styles to be applied to the selected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Specificity and Inheritance:- It is used when multiple CSS target the same elements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9BBDF-02FD-6BE4-873C-E236FFF3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37" y="2022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04E0A-3456-FD29-E3A6-A112DF871AFE}"/>
              </a:ext>
            </a:extLst>
          </p:cNvPr>
          <p:cNvSpPr txBox="1"/>
          <p:nvPr/>
        </p:nvSpPr>
        <p:spPr>
          <a:xfrm>
            <a:off x="2203450" y="376283"/>
            <a:ext cx="285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Types of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6D278-F493-103B-53A8-5BCE10B56529}"/>
              </a:ext>
            </a:extLst>
          </p:cNvPr>
          <p:cNvSpPr txBox="1"/>
          <p:nvPr/>
        </p:nvSpPr>
        <p:spPr>
          <a:xfrm>
            <a:off x="2787650" y="1145520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Inline CSS:-</a:t>
            </a:r>
          </a:p>
        </p:txBody>
      </p:sp>
      <p:pic>
        <p:nvPicPr>
          <p:cNvPr id="1026" name="Picture 2" descr="Inline CSS - myprograming">
            <a:extLst>
              <a:ext uri="{FF2B5EF4-FFF2-40B4-BE49-F238E27FC236}">
                <a16:creationId xmlns:a16="http://schemas.microsoft.com/office/drawing/2014/main" id="{DF0602EC-49C7-1E0F-7ED2-84D9EA0A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1545630"/>
            <a:ext cx="343535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7C68F-6B04-4709-CD5C-043B655D5607}"/>
              </a:ext>
            </a:extLst>
          </p:cNvPr>
          <p:cNvSpPr txBox="1"/>
          <p:nvPr/>
        </p:nvSpPr>
        <p:spPr>
          <a:xfrm>
            <a:off x="2759075" y="3761840"/>
            <a:ext cx="285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Internal CSS:-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C84A-F5D3-9CC7-702B-0B6A2DD5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4" y="4161950"/>
            <a:ext cx="3435349" cy="2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6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320</TotalTime>
  <Words>930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Tw Cen MT</vt:lpstr>
      <vt:lpstr>Wingdings</vt:lpstr>
      <vt:lpstr>Circuit</vt:lpstr>
      <vt:lpstr>Dr BABASAHEB AMBEDKAR TECHNOLOGICAL UNIVERSITY ,LONERE </vt:lpstr>
      <vt:lpstr>GATE WEBSITE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BABASAHEB AMBEDKAR TECHNOLOGICAL UNIVERSITY ,LONERE </dc:title>
  <dc:creator>GAUTAM sharma</dc:creator>
  <cp:lastModifiedBy>GAUTAM sharma</cp:lastModifiedBy>
  <cp:revision>3</cp:revision>
  <dcterms:created xsi:type="dcterms:W3CDTF">2023-07-06T04:12:55Z</dcterms:created>
  <dcterms:modified xsi:type="dcterms:W3CDTF">2023-07-07T05:45:34Z</dcterms:modified>
</cp:coreProperties>
</file>