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2" r:id="rId14"/>
    <p:sldId id="273" r:id="rId15"/>
    <p:sldId id="270" r:id="rId16"/>
    <p:sldId id="274" r:id="rId17"/>
    <p:sldId id="269" r:id="rId18"/>
    <p:sldId id="267" r:id="rId19"/>
    <p:sldId id="279" r:id="rId20"/>
    <p:sldId id="271"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152F4-5156-490D-A16F-442B670A27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7A3BC36-34FD-4B0E-BEF3-688945FFABF7}">
      <dgm:prSet/>
      <dgm:spPr/>
      <dgm:t>
        <a:bodyPr/>
        <a:lstStyle/>
        <a:p>
          <a:r>
            <a:rPr lang="en-IN"/>
            <a:t>ADMIN LOGIN</a:t>
          </a:r>
          <a:endParaRPr lang="en-US"/>
        </a:p>
      </dgm:t>
    </dgm:pt>
    <dgm:pt modelId="{E3B73B20-C2ED-415B-9A37-ECF241124E28}" type="parTrans" cxnId="{E801932E-C260-4344-BD3B-8B4A52609B40}">
      <dgm:prSet/>
      <dgm:spPr/>
      <dgm:t>
        <a:bodyPr/>
        <a:lstStyle/>
        <a:p>
          <a:endParaRPr lang="en-US"/>
        </a:p>
      </dgm:t>
    </dgm:pt>
    <dgm:pt modelId="{4DDC551A-5D61-4789-AA5E-CCB014C94AE1}" type="sibTrans" cxnId="{E801932E-C260-4344-BD3B-8B4A52609B40}">
      <dgm:prSet/>
      <dgm:spPr/>
      <dgm:t>
        <a:bodyPr/>
        <a:lstStyle/>
        <a:p>
          <a:endParaRPr lang="en-US"/>
        </a:p>
      </dgm:t>
    </dgm:pt>
    <dgm:pt modelId="{3AEFB4AD-5A7D-4C17-9E22-0D24FAB9E2E6}">
      <dgm:prSet/>
      <dgm:spPr/>
      <dgm:t>
        <a:bodyPr/>
        <a:lstStyle/>
        <a:p>
          <a:r>
            <a:rPr lang="en-IN"/>
            <a:t>ADD CUSTOMER</a:t>
          </a:r>
          <a:endParaRPr lang="en-US"/>
        </a:p>
      </dgm:t>
    </dgm:pt>
    <dgm:pt modelId="{73056C65-7F11-493F-8977-43244184DC43}" type="parTrans" cxnId="{43AABCFC-62E5-4913-A8DA-6770F91B215B}">
      <dgm:prSet/>
      <dgm:spPr/>
      <dgm:t>
        <a:bodyPr/>
        <a:lstStyle/>
        <a:p>
          <a:endParaRPr lang="en-US"/>
        </a:p>
      </dgm:t>
    </dgm:pt>
    <dgm:pt modelId="{685B609C-DCB0-44B7-8158-0D56167D11BB}" type="sibTrans" cxnId="{43AABCFC-62E5-4913-A8DA-6770F91B215B}">
      <dgm:prSet/>
      <dgm:spPr/>
      <dgm:t>
        <a:bodyPr/>
        <a:lstStyle/>
        <a:p>
          <a:endParaRPr lang="en-US"/>
        </a:p>
      </dgm:t>
    </dgm:pt>
    <dgm:pt modelId="{18CB65CE-0332-4CFF-A2C7-709F4BBBFF5B}">
      <dgm:prSet/>
      <dgm:spPr/>
      <dgm:t>
        <a:bodyPr/>
        <a:lstStyle/>
        <a:p>
          <a:r>
            <a:rPr lang="en-IN"/>
            <a:t>DISPLAY CUSTOMERS</a:t>
          </a:r>
          <a:endParaRPr lang="en-US"/>
        </a:p>
      </dgm:t>
    </dgm:pt>
    <dgm:pt modelId="{2EE7B863-1BB4-48F8-9D60-38A3236C41D1}" type="parTrans" cxnId="{22F81295-EA42-4293-AAF7-C5FB7C8A8799}">
      <dgm:prSet/>
      <dgm:spPr/>
      <dgm:t>
        <a:bodyPr/>
        <a:lstStyle/>
        <a:p>
          <a:endParaRPr lang="en-US"/>
        </a:p>
      </dgm:t>
    </dgm:pt>
    <dgm:pt modelId="{F8D7CB83-551B-4654-95E7-EC0D963E7358}" type="sibTrans" cxnId="{22F81295-EA42-4293-AAF7-C5FB7C8A8799}">
      <dgm:prSet/>
      <dgm:spPr/>
      <dgm:t>
        <a:bodyPr/>
        <a:lstStyle/>
        <a:p>
          <a:endParaRPr lang="en-US"/>
        </a:p>
      </dgm:t>
    </dgm:pt>
    <dgm:pt modelId="{4AFD7CB7-E2F9-4F0A-BF72-A8564D57B52C}">
      <dgm:prSet/>
      <dgm:spPr/>
      <dgm:t>
        <a:bodyPr/>
        <a:lstStyle/>
        <a:p>
          <a:r>
            <a:rPr lang="en-IN"/>
            <a:t>ADD BRANCH</a:t>
          </a:r>
          <a:endParaRPr lang="en-US"/>
        </a:p>
      </dgm:t>
    </dgm:pt>
    <dgm:pt modelId="{B3B9BEC1-A4FE-47DF-BEC8-DD0B5C1EBE8C}" type="parTrans" cxnId="{6A59E385-B078-498C-B284-F81846AF3652}">
      <dgm:prSet/>
      <dgm:spPr/>
      <dgm:t>
        <a:bodyPr/>
        <a:lstStyle/>
        <a:p>
          <a:endParaRPr lang="en-US"/>
        </a:p>
      </dgm:t>
    </dgm:pt>
    <dgm:pt modelId="{350A3738-BE9B-4615-845F-FA0A520EB0F8}" type="sibTrans" cxnId="{6A59E385-B078-498C-B284-F81846AF3652}">
      <dgm:prSet/>
      <dgm:spPr/>
      <dgm:t>
        <a:bodyPr/>
        <a:lstStyle/>
        <a:p>
          <a:endParaRPr lang="en-US"/>
        </a:p>
      </dgm:t>
    </dgm:pt>
    <dgm:pt modelId="{CDE57BBB-66F2-4A59-B001-2B6A6D86D734}">
      <dgm:prSet/>
      <dgm:spPr/>
      <dgm:t>
        <a:bodyPr/>
        <a:lstStyle/>
        <a:p>
          <a:r>
            <a:rPr lang="en-IN" dirty="0"/>
            <a:t>DISPLAY BRANCHES</a:t>
          </a:r>
          <a:endParaRPr lang="en-US" dirty="0"/>
        </a:p>
      </dgm:t>
    </dgm:pt>
    <dgm:pt modelId="{CEEA3637-36C0-4AB1-9CD9-32CF550EF236}" type="parTrans" cxnId="{F95F0092-A713-4F65-A892-1AAF0B5ED140}">
      <dgm:prSet/>
      <dgm:spPr/>
      <dgm:t>
        <a:bodyPr/>
        <a:lstStyle/>
        <a:p>
          <a:endParaRPr lang="en-US"/>
        </a:p>
      </dgm:t>
    </dgm:pt>
    <dgm:pt modelId="{7ABED9EE-3D89-4402-89E6-669F1E8EA745}" type="sibTrans" cxnId="{F95F0092-A713-4F65-A892-1AAF0B5ED140}">
      <dgm:prSet/>
      <dgm:spPr/>
      <dgm:t>
        <a:bodyPr/>
        <a:lstStyle/>
        <a:p>
          <a:endParaRPr lang="en-US"/>
        </a:p>
      </dgm:t>
    </dgm:pt>
    <dgm:pt modelId="{37093B7B-5729-435B-9CF1-A79827F278CD}">
      <dgm:prSet/>
      <dgm:spPr/>
      <dgm:t>
        <a:bodyPr/>
        <a:lstStyle/>
        <a:p>
          <a:r>
            <a:rPr lang="en-US" dirty="0"/>
            <a:t>ADD ACCOUNT</a:t>
          </a:r>
        </a:p>
      </dgm:t>
    </dgm:pt>
    <dgm:pt modelId="{D836EBA7-BE67-4497-A07B-FBBD264733BE}" type="parTrans" cxnId="{CECDF2A1-5F95-4C60-A606-A3FFA094EA04}">
      <dgm:prSet/>
      <dgm:spPr/>
      <dgm:t>
        <a:bodyPr/>
        <a:lstStyle/>
        <a:p>
          <a:endParaRPr lang="en-IN"/>
        </a:p>
      </dgm:t>
    </dgm:pt>
    <dgm:pt modelId="{DBE768E7-520E-4EB3-86EC-ABEAFBE78B5C}" type="sibTrans" cxnId="{CECDF2A1-5F95-4C60-A606-A3FFA094EA04}">
      <dgm:prSet/>
      <dgm:spPr/>
      <dgm:t>
        <a:bodyPr/>
        <a:lstStyle/>
        <a:p>
          <a:endParaRPr lang="en-IN"/>
        </a:p>
      </dgm:t>
    </dgm:pt>
    <dgm:pt modelId="{3990FAA9-EB69-4B89-A268-760E762D3D9A}">
      <dgm:prSet/>
      <dgm:spPr/>
      <dgm:t>
        <a:bodyPr/>
        <a:lstStyle/>
        <a:p>
          <a:r>
            <a:rPr lang="en-US" dirty="0"/>
            <a:t>DISPLAY ACCOUNTS</a:t>
          </a:r>
        </a:p>
      </dgm:t>
    </dgm:pt>
    <dgm:pt modelId="{DE376BE1-96EF-47FA-8538-005AF9DB3722}" type="parTrans" cxnId="{33D1E86C-B61C-4517-9F7B-67F828FF05E0}">
      <dgm:prSet/>
      <dgm:spPr/>
      <dgm:t>
        <a:bodyPr/>
        <a:lstStyle/>
        <a:p>
          <a:endParaRPr lang="en-IN"/>
        </a:p>
      </dgm:t>
    </dgm:pt>
    <dgm:pt modelId="{D5A8B99B-E1DD-40F6-AA31-B02169739FAE}" type="sibTrans" cxnId="{33D1E86C-B61C-4517-9F7B-67F828FF05E0}">
      <dgm:prSet/>
      <dgm:spPr/>
      <dgm:t>
        <a:bodyPr/>
        <a:lstStyle/>
        <a:p>
          <a:endParaRPr lang="en-IN"/>
        </a:p>
      </dgm:t>
    </dgm:pt>
    <dgm:pt modelId="{D9067EB0-1709-45A6-A962-5D6F6C392DA0}" type="pres">
      <dgm:prSet presAssocID="{BEA152F4-5156-490D-A16F-442B670A27EA}" presName="linear" presStyleCnt="0">
        <dgm:presLayoutVars>
          <dgm:animLvl val="lvl"/>
          <dgm:resizeHandles val="exact"/>
        </dgm:presLayoutVars>
      </dgm:prSet>
      <dgm:spPr/>
    </dgm:pt>
    <dgm:pt modelId="{C37566B9-ED60-4FE3-B3FE-A91D24AE1861}" type="pres">
      <dgm:prSet presAssocID="{D7A3BC36-34FD-4B0E-BEF3-688945FFABF7}" presName="parentText" presStyleLbl="node1" presStyleIdx="0" presStyleCnt="7">
        <dgm:presLayoutVars>
          <dgm:chMax val="0"/>
          <dgm:bulletEnabled val="1"/>
        </dgm:presLayoutVars>
      </dgm:prSet>
      <dgm:spPr/>
    </dgm:pt>
    <dgm:pt modelId="{9F21E970-2E44-47DC-B550-625560A0B002}" type="pres">
      <dgm:prSet presAssocID="{4DDC551A-5D61-4789-AA5E-CCB014C94AE1}" presName="spacer" presStyleCnt="0"/>
      <dgm:spPr/>
    </dgm:pt>
    <dgm:pt modelId="{E25B2C5B-1A79-43B2-B4C9-11DF5CE9F607}" type="pres">
      <dgm:prSet presAssocID="{3AEFB4AD-5A7D-4C17-9E22-0D24FAB9E2E6}" presName="parentText" presStyleLbl="node1" presStyleIdx="1" presStyleCnt="7">
        <dgm:presLayoutVars>
          <dgm:chMax val="0"/>
          <dgm:bulletEnabled val="1"/>
        </dgm:presLayoutVars>
      </dgm:prSet>
      <dgm:spPr/>
    </dgm:pt>
    <dgm:pt modelId="{6B5E362B-3F76-437A-A10D-F246DE01B5F6}" type="pres">
      <dgm:prSet presAssocID="{685B609C-DCB0-44B7-8158-0D56167D11BB}" presName="spacer" presStyleCnt="0"/>
      <dgm:spPr/>
    </dgm:pt>
    <dgm:pt modelId="{0E170119-A775-49C3-93E5-1FCD34F07218}" type="pres">
      <dgm:prSet presAssocID="{18CB65CE-0332-4CFF-A2C7-709F4BBBFF5B}" presName="parentText" presStyleLbl="node1" presStyleIdx="2" presStyleCnt="7">
        <dgm:presLayoutVars>
          <dgm:chMax val="0"/>
          <dgm:bulletEnabled val="1"/>
        </dgm:presLayoutVars>
      </dgm:prSet>
      <dgm:spPr/>
    </dgm:pt>
    <dgm:pt modelId="{7FA838BB-3D63-4533-827C-AC1C15E9C3FB}" type="pres">
      <dgm:prSet presAssocID="{F8D7CB83-551B-4654-95E7-EC0D963E7358}" presName="spacer" presStyleCnt="0"/>
      <dgm:spPr/>
    </dgm:pt>
    <dgm:pt modelId="{26789D90-E5D6-4DA5-B91D-380F975684F6}" type="pres">
      <dgm:prSet presAssocID="{4AFD7CB7-E2F9-4F0A-BF72-A8564D57B52C}" presName="parentText" presStyleLbl="node1" presStyleIdx="3" presStyleCnt="7">
        <dgm:presLayoutVars>
          <dgm:chMax val="0"/>
          <dgm:bulletEnabled val="1"/>
        </dgm:presLayoutVars>
      </dgm:prSet>
      <dgm:spPr/>
    </dgm:pt>
    <dgm:pt modelId="{D1D00976-7893-4F04-9996-DF7D5BACDE08}" type="pres">
      <dgm:prSet presAssocID="{350A3738-BE9B-4615-845F-FA0A520EB0F8}" presName="spacer" presStyleCnt="0"/>
      <dgm:spPr/>
    </dgm:pt>
    <dgm:pt modelId="{F57C0E8F-1EF0-445A-86E4-8B75CE9CF6D7}" type="pres">
      <dgm:prSet presAssocID="{CDE57BBB-66F2-4A59-B001-2B6A6D86D734}" presName="parentText" presStyleLbl="node1" presStyleIdx="4" presStyleCnt="7" custLinFactNeighborX="395" custLinFactNeighborY="34712">
        <dgm:presLayoutVars>
          <dgm:chMax val="0"/>
          <dgm:bulletEnabled val="1"/>
        </dgm:presLayoutVars>
      </dgm:prSet>
      <dgm:spPr/>
    </dgm:pt>
    <dgm:pt modelId="{E6878185-989A-4FA8-B42A-97753A9D87E3}" type="pres">
      <dgm:prSet presAssocID="{7ABED9EE-3D89-4402-89E6-669F1E8EA745}" presName="spacer" presStyleCnt="0"/>
      <dgm:spPr/>
    </dgm:pt>
    <dgm:pt modelId="{0C661D9A-8896-492E-A9F2-B9C29582CD3C}" type="pres">
      <dgm:prSet presAssocID="{37093B7B-5729-435B-9CF1-A79827F278CD}" presName="parentText" presStyleLbl="node1" presStyleIdx="5" presStyleCnt="7">
        <dgm:presLayoutVars>
          <dgm:chMax val="0"/>
          <dgm:bulletEnabled val="1"/>
        </dgm:presLayoutVars>
      </dgm:prSet>
      <dgm:spPr/>
    </dgm:pt>
    <dgm:pt modelId="{2F188C10-65A4-49CA-8E26-809B1FC8BA78}" type="pres">
      <dgm:prSet presAssocID="{DBE768E7-520E-4EB3-86EC-ABEAFBE78B5C}" presName="spacer" presStyleCnt="0"/>
      <dgm:spPr/>
    </dgm:pt>
    <dgm:pt modelId="{E61AB47C-5C8A-4154-B6F0-33B43FBF61EE}" type="pres">
      <dgm:prSet presAssocID="{3990FAA9-EB69-4B89-A268-760E762D3D9A}" presName="parentText" presStyleLbl="node1" presStyleIdx="6" presStyleCnt="7">
        <dgm:presLayoutVars>
          <dgm:chMax val="0"/>
          <dgm:bulletEnabled val="1"/>
        </dgm:presLayoutVars>
      </dgm:prSet>
      <dgm:spPr/>
    </dgm:pt>
  </dgm:ptLst>
  <dgm:cxnLst>
    <dgm:cxn modelId="{E801932E-C260-4344-BD3B-8B4A52609B40}" srcId="{BEA152F4-5156-490D-A16F-442B670A27EA}" destId="{D7A3BC36-34FD-4B0E-BEF3-688945FFABF7}" srcOrd="0" destOrd="0" parTransId="{E3B73B20-C2ED-415B-9A37-ECF241124E28}" sibTransId="{4DDC551A-5D61-4789-AA5E-CCB014C94AE1}"/>
    <dgm:cxn modelId="{CB6A5B38-6353-474C-A2A0-5CE0CD85FA5F}" type="presOf" srcId="{3AEFB4AD-5A7D-4C17-9E22-0D24FAB9E2E6}" destId="{E25B2C5B-1A79-43B2-B4C9-11DF5CE9F607}" srcOrd="0" destOrd="0" presId="urn:microsoft.com/office/officeart/2005/8/layout/vList2"/>
    <dgm:cxn modelId="{FB526C69-1130-41A4-9C98-C7841F68B272}" type="presOf" srcId="{4AFD7CB7-E2F9-4F0A-BF72-A8564D57B52C}" destId="{26789D90-E5D6-4DA5-B91D-380F975684F6}" srcOrd="0" destOrd="0" presId="urn:microsoft.com/office/officeart/2005/8/layout/vList2"/>
    <dgm:cxn modelId="{33D1E86C-B61C-4517-9F7B-67F828FF05E0}" srcId="{BEA152F4-5156-490D-A16F-442B670A27EA}" destId="{3990FAA9-EB69-4B89-A268-760E762D3D9A}" srcOrd="6" destOrd="0" parTransId="{DE376BE1-96EF-47FA-8538-005AF9DB3722}" sibTransId="{D5A8B99B-E1DD-40F6-AA31-B02169739FAE}"/>
    <dgm:cxn modelId="{6A59E385-B078-498C-B284-F81846AF3652}" srcId="{BEA152F4-5156-490D-A16F-442B670A27EA}" destId="{4AFD7CB7-E2F9-4F0A-BF72-A8564D57B52C}" srcOrd="3" destOrd="0" parTransId="{B3B9BEC1-A4FE-47DF-BEC8-DD0B5C1EBE8C}" sibTransId="{350A3738-BE9B-4615-845F-FA0A520EB0F8}"/>
    <dgm:cxn modelId="{F95F0092-A713-4F65-A892-1AAF0B5ED140}" srcId="{BEA152F4-5156-490D-A16F-442B670A27EA}" destId="{CDE57BBB-66F2-4A59-B001-2B6A6D86D734}" srcOrd="4" destOrd="0" parTransId="{CEEA3637-36C0-4AB1-9CD9-32CF550EF236}" sibTransId="{7ABED9EE-3D89-4402-89E6-669F1E8EA745}"/>
    <dgm:cxn modelId="{22F81295-EA42-4293-AAF7-C5FB7C8A8799}" srcId="{BEA152F4-5156-490D-A16F-442B670A27EA}" destId="{18CB65CE-0332-4CFF-A2C7-709F4BBBFF5B}" srcOrd="2" destOrd="0" parTransId="{2EE7B863-1BB4-48F8-9D60-38A3236C41D1}" sibTransId="{F8D7CB83-551B-4654-95E7-EC0D963E7358}"/>
    <dgm:cxn modelId="{C932D295-058D-4A31-B0D5-F542029EC834}" type="presOf" srcId="{D7A3BC36-34FD-4B0E-BEF3-688945FFABF7}" destId="{C37566B9-ED60-4FE3-B3FE-A91D24AE1861}" srcOrd="0" destOrd="0" presId="urn:microsoft.com/office/officeart/2005/8/layout/vList2"/>
    <dgm:cxn modelId="{F5159C99-2D90-4EB1-954F-088C4D5FDE60}" type="presOf" srcId="{18CB65CE-0332-4CFF-A2C7-709F4BBBFF5B}" destId="{0E170119-A775-49C3-93E5-1FCD34F07218}" srcOrd="0" destOrd="0" presId="urn:microsoft.com/office/officeart/2005/8/layout/vList2"/>
    <dgm:cxn modelId="{CECDF2A1-5F95-4C60-A606-A3FFA094EA04}" srcId="{BEA152F4-5156-490D-A16F-442B670A27EA}" destId="{37093B7B-5729-435B-9CF1-A79827F278CD}" srcOrd="5" destOrd="0" parTransId="{D836EBA7-BE67-4497-A07B-FBBD264733BE}" sibTransId="{DBE768E7-520E-4EB3-86EC-ABEAFBE78B5C}"/>
    <dgm:cxn modelId="{23F5C3A8-44F8-424E-928D-F75BC53BF0A1}" type="presOf" srcId="{CDE57BBB-66F2-4A59-B001-2B6A6D86D734}" destId="{F57C0E8F-1EF0-445A-86E4-8B75CE9CF6D7}" srcOrd="0" destOrd="0" presId="urn:microsoft.com/office/officeart/2005/8/layout/vList2"/>
    <dgm:cxn modelId="{C85FA1B3-0E0B-48D4-9895-81E77FDF7B91}" type="presOf" srcId="{3990FAA9-EB69-4B89-A268-760E762D3D9A}" destId="{E61AB47C-5C8A-4154-B6F0-33B43FBF61EE}" srcOrd="0" destOrd="0" presId="urn:microsoft.com/office/officeart/2005/8/layout/vList2"/>
    <dgm:cxn modelId="{B2A5EFC5-D98C-4A83-BB90-93ACF116AC3D}" type="presOf" srcId="{37093B7B-5729-435B-9CF1-A79827F278CD}" destId="{0C661D9A-8896-492E-A9F2-B9C29582CD3C}" srcOrd="0" destOrd="0" presId="urn:microsoft.com/office/officeart/2005/8/layout/vList2"/>
    <dgm:cxn modelId="{0ED498E5-BC49-48C8-892C-40DF6F02908C}" type="presOf" srcId="{BEA152F4-5156-490D-A16F-442B670A27EA}" destId="{D9067EB0-1709-45A6-A962-5D6F6C392DA0}" srcOrd="0" destOrd="0" presId="urn:microsoft.com/office/officeart/2005/8/layout/vList2"/>
    <dgm:cxn modelId="{43AABCFC-62E5-4913-A8DA-6770F91B215B}" srcId="{BEA152F4-5156-490D-A16F-442B670A27EA}" destId="{3AEFB4AD-5A7D-4C17-9E22-0D24FAB9E2E6}" srcOrd="1" destOrd="0" parTransId="{73056C65-7F11-493F-8977-43244184DC43}" sibTransId="{685B609C-DCB0-44B7-8158-0D56167D11BB}"/>
    <dgm:cxn modelId="{A1E53D27-5556-4E61-B65F-CA95961B2AC5}" type="presParOf" srcId="{D9067EB0-1709-45A6-A962-5D6F6C392DA0}" destId="{C37566B9-ED60-4FE3-B3FE-A91D24AE1861}" srcOrd="0" destOrd="0" presId="urn:microsoft.com/office/officeart/2005/8/layout/vList2"/>
    <dgm:cxn modelId="{B6A78B2C-5285-464D-AD19-17E1BE9D6021}" type="presParOf" srcId="{D9067EB0-1709-45A6-A962-5D6F6C392DA0}" destId="{9F21E970-2E44-47DC-B550-625560A0B002}" srcOrd="1" destOrd="0" presId="urn:microsoft.com/office/officeart/2005/8/layout/vList2"/>
    <dgm:cxn modelId="{69B005DC-BCEF-442F-B281-39EE39053314}" type="presParOf" srcId="{D9067EB0-1709-45A6-A962-5D6F6C392DA0}" destId="{E25B2C5B-1A79-43B2-B4C9-11DF5CE9F607}" srcOrd="2" destOrd="0" presId="urn:microsoft.com/office/officeart/2005/8/layout/vList2"/>
    <dgm:cxn modelId="{64F9FBC5-D14D-49C0-A69B-6501E8F8E224}" type="presParOf" srcId="{D9067EB0-1709-45A6-A962-5D6F6C392DA0}" destId="{6B5E362B-3F76-437A-A10D-F246DE01B5F6}" srcOrd="3" destOrd="0" presId="urn:microsoft.com/office/officeart/2005/8/layout/vList2"/>
    <dgm:cxn modelId="{6198A329-A38F-4452-B87E-5E243B92D418}" type="presParOf" srcId="{D9067EB0-1709-45A6-A962-5D6F6C392DA0}" destId="{0E170119-A775-49C3-93E5-1FCD34F07218}" srcOrd="4" destOrd="0" presId="urn:microsoft.com/office/officeart/2005/8/layout/vList2"/>
    <dgm:cxn modelId="{13127DD2-8A90-4D72-9AE2-19A88000CF26}" type="presParOf" srcId="{D9067EB0-1709-45A6-A962-5D6F6C392DA0}" destId="{7FA838BB-3D63-4533-827C-AC1C15E9C3FB}" srcOrd="5" destOrd="0" presId="urn:microsoft.com/office/officeart/2005/8/layout/vList2"/>
    <dgm:cxn modelId="{9E22E776-556F-43F6-9E68-E97F60F6A780}" type="presParOf" srcId="{D9067EB0-1709-45A6-A962-5D6F6C392DA0}" destId="{26789D90-E5D6-4DA5-B91D-380F975684F6}" srcOrd="6" destOrd="0" presId="urn:microsoft.com/office/officeart/2005/8/layout/vList2"/>
    <dgm:cxn modelId="{DB996BE1-045B-4565-8F77-397BA9823825}" type="presParOf" srcId="{D9067EB0-1709-45A6-A962-5D6F6C392DA0}" destId="{D1D00976-7893-4F04-9996-DF7D5BACDE08}" srcOrd="7" destOrd="0" presId="urn:microsoft.com/office/officeart/2005/8/layout/vList2"/>
    <dgm:cxn modelId="{81863CAC-87B9-490E-9A8E-F5894E8C8EAC}" type="presParOf" srcId="{D9067EB0-1709-45A6-A962-5D6F6C392DA0}" destId="{F57C0E8F-1EF0-445A-86E4-8B75CE9CF6D7}" srcOrd="8" destOrd="0" presId="urn:microsoft.com/office/officeart/2005/8/layout/vList2"/>
    <dgm:cxn modelId="{1E67681D-B19E-4CBB-8086-61F6F53FBF6C}" type="presParOf" srcId="{D9067EB0-1709-45A6-A962-5D6F6C392DA0}" destId="{E6878185-989A-4FA8-B42A-97753A9D87E3}" srcOrd="9" destOrd="0" presId="urn:microsoft.com/office/officeart/2005/8/layout/vList2"/>
    <dgm:cxn modelId="{AF8310D7-3455-4938-9A88-812F1C7F7A28}" type="presParOf" srcId="{D9067EB0-1709-45A6-A962-5D6F6C392DA0}" destId="{0C661D9A-8896-492E-A9F2-B9C29582CD3C}" srcOrd="10" destOrd="0" presId="urn:microsoft.com/office/officeart/2005/8/layout/vList2"/>
    <dgm:cxn modelId="{17FCD962-7514-43AE-99DF-DB219D7D1C1D}" type="presParOf" srcId="{D9067EB0-1709-45A6-A962-5D6F6C392DA0}" destId="{2F188C10-65A4-49CA-8E26-809B1FC8BA78}" srcOrd="11" destOrd="0" presId="urn:microsoft.com/office/officeart/2005/8/layout/vList2"/>
    <dgm:cxn modelId="{B98953DD-E2D2-43BB-A359-48A376F7C11F}" type="presParOf" srcId="{D9067EB0-1709-45A6-A962-5D6F6C392DA0}" destId="{E61AB47C-5C8A-4154-B6F0-33B43FBF61E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566B9-ED60-4FE3-B3FE-A91D24AE1861}">
      <dsp:nvSpPr>
        <dsp:cNvPr id="0" name=""/>
        <dsp:cNvSpPr/>
      </dsp:nvSpPr>
      <dsp:spPr>
        <a:xfrm>
          <a:off x="0" y="31342"/>
          <a:ext cx="10753725"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ADMIN LOGIN</a:t>
          </a:r>
          <a:endParaRPr lang="en-US" sz="2000" kern="1200"/>
        </a:p>
      </dsp:txBody>
      <dsp:txXfrm>
        <a:off x="23417" y="54759"/>
        <a:ext cx="10706891" cy="432866"/>
      </dsp:txXfrm>
    </dsp:sp>
    <dsp:sp modelId="{E25B2C5B-1A79-43B2-B4C9-11DF5CE9F607}">
      <dsp:nvSpPr>
        <dsp:cNvPr id="0" name=""/>
        <dsp:cNvSpPr/>
      </dsp:nvSpPr>
      <dsp:spPr>
        <a:xfrm>
          <a:off x="0" y="568642"/>
          <a:ext cx="10753725"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ADD CUSTOMER</a:t>
          </a:r>
          <a:endParaRPr lang="en-US" sz="2000" kern="1200"/>
        </a:p>
      </dsp:txBody>
      <dsp:txXfrm>
        <a:off x="23417" y="592059"/>
        <a:ext cx="10706891" cy="432866"/>
      </dsp:txXfrm>
    </dsp:sp>
    <dsp:sp modelId="{0E170119-A775-49C3-93E5-1FCD34F07218}">
      <dsp:nvSpPr>
        <dsp:cNvPr id="0" name=""/>
        <dsp:cNvSpPr/>
      </dsp:nvSpPr>
      <dsp:spPr>
        <a:xfrm>
          <a:off x="0" y="1105942"/>
          <a:ext cx="10753725"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DISPLAY CUSTOMERS</a:t>
          </a:r>
          <a:endParaRPr lang="en-US" sz="2000" kern="1200"/>
        </a:p>
      </dsp:txBody>
      <dsp:txXfrm>
        <a:off x="23417" y="1129359"/>
        <a:ext cx="10706891" cy="432866"/>
      </dsp:txXfrm>
    </dsp:sp>
    <dsp:sp modelId="{26789D90-E5D6-4DA5-B91D-380F975684F6}">
      <dsp:nvSpPr>
        <dsp:cNvPr id="0" name=""/>
        <dsp:cNvSpPr/>
      </dsp:nvSpPr>
      <dsp:spPr>
        <a:xfrm>
          <a:off x="0" y="1643242"/>
          <a:ext cx="10753725"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ADD BRANCH</a:t>
          </a:r>
          <a:endParaRPr lang="en-US" sz="2000" kern="1200"/>
        </a:p>
      </dsp:txBody>
      <dsp:txXfrm>
        <a:off x="23417" y="1666659"/>
        <a:ext cx="10706891" cy="432866"/>
      </dsp:txXfrm>
    </dsp:sp>
    <dsp:sp modelId="{F57C0E8F-1EF0-445A-86E4-8B75CE9CF6D7}">
      <dsp:nvSpPr>
        <dsp:cNvPr id="0" name=""/>
        <dsp:cNvSpPr/>
      </dsp:nvSpPr>
      <dsp:spPr>
        <a:xfrm>
          <a:off x="0" y="2200536"/>
          <a:ext cx="10753725"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DISPLAY BRANCHES</a:t>
          </a:r>
          <a:endParaRPr lang="en-US" sz="2000" kern="1200" dirty="0"/>
        </a:p>
      </dsp:txBody>
      <dsp:txXfrm>
        <a:off x="23417" y="2223953"/>
        <a:ext cx="10706891" cy="432866"/>
      </dsp:txXfrm>
    </dsp:sp>
    <dsp:sp modelId="{0C661D9A-8896-492E-A9F2-B9C29582CD3C}">
      <dsp:nvSpPr>
        <dsp:cNvPr id="0" name=""/>
        <dsp:cNvSpPr/>
      </dsp:nvSpPr>
      <dsp:spPr>
        <a:xfrm>
          <a:off x="0" y="2717842"/>
          <a:ext cx="10753725"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ADD ACCOUNT</a:t>
          </a:r>
        </a:p>
      </dsp:txBody>
      <dsp:txXfrm>
        <a:off x="23417" y="2741259"/>
        <a:ext cx="10706891" cy="432866"/>
      </dsp:txXfrm>
    </dsp:sp>
    <dsp:sp modelId="{E61AB47C-5C8A-4154-B6F0-33B43FBF61EE}">
      <dsp:nvSpPr>
        <dsp:cNvPr id="0" name=""/>
        <dsp:cNvSpPr/>
      </dsp:nvSpPr>
      <dsp:spPr>
        <a:xfrm>
          <a:off x="0" y="3255142"/>
          <a:ext cx="10753725"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DISPLAY ACCOUNTS</a:t>
          </a:r>
        </a:p>
      </dsp:txBody>
      <dsp:txXfrm>
        <a:off x="23417" y="3278559"/>
        <a:ext cx="10706891"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11/10/2022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11/10/2022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11/10/2022</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43" name="Rectangle 1039">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A4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503155-A745-B540-CD43-B2CC0DCEB164}"/>
              </a:ext>
            </a:extLst>
          </p:cNvPr>
          <p:cNvSpPr txBox="1"/>
          <p:nvPr/>
        </p:nvSpPr>
        <p:spPr>
          <a:xfrm>
            <a:off x="609601" y="4714251"/>
            <a:ext cx="10923638" cy="1125190"/>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6600" b="1" i="1" spc="-120" dirty="0">
                <a:solidFill>
                  <a:srgbClr val="FFFFFF"/>
                </a:solidFill>
                <a:latin typeface="+mj-lt"/>
                <a:ea typeface="+mj-ea"/>
                <a:cs typeface="+mj-cs"/>
              </a:rPr>
              <a:t>GLOBAL BANK PRIVATE LIMITED</a:t>
            </a:r>
          </a:p>
        </p:txBody>
      </p:sp>
      <p:sp>
        <p:nvSpPr>
          <p:cNvPr id="1042" name="Rectangle 1041">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9FFE0C9-ED5D-0C6D-389D-963CF4B150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6883" y="641680"/>
            <a:ext cx="7978233" cy="35902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E71921-14A4-CFA6-8F78-B39C8F523663}"/>
              </a:ext>
            </a:extLst>
          </p:cNvPr>
          <p:cNvSpPr txBox="1"/>
          <p:nvPr/>
        </p:nvSpPr>
        <p:spPr>
          <a:xfrm>
            <a:off x="7854131" y="5606599"/>
            <a:ext cx="4667250" cy="375092"/>
          </a:xfrm>
          <a:prstGeom prst="rect">
            <a:avLst/>
          </a:prstGeom>
          <a:noFill/>
        </p:spPr>
        <p:txBody>
          <a:bodyPr wrap="square" rtlCol="0">
            <a:spAutoFit/>
          </a:bodyPr>
          <a:lstStyle/>
          <a:p>
            <a:pPr algn="ctr"/>
            <a:r>
              <a:rPr lang="en-IN" b="1" i="1" dirty="0">
                <a:solidFill>
                  <a:schemeClr val="bg1"/>
                </a:solidFill>
              </a:rPr>
              <a:t>GLOBAL OR NOTHING</a:t>
            </a:r>
          </a:p>
        </p:txBody>
      </p:sp>
    </p:spTree>
    <p:extLst>
      <p:ext uri="{BB962C8B-B14F-4D97-AF65-F5344CB8AC3E}">
        <p14:creationId xmlns:p14="http://schemas.microsoft.com/office/powerpoint/2010/main" val="2776866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DE9F228E-5AE9-1D42-7A65-9BE5AE3E86AE}"/>
              </a:ext>
            </a:extLst>
          </p:cNvPr>
          <p:cNvPicPr>
            <a:picLocks noChangeAspect="1"/>
          </p:cNvPicPr>
          <p:nvPr/>
        </p:nvPicPr>
        <p:blipFill rotWithShape="1">
          <a:blip r:embed="rId2"/>
          <a:srcRect t="3750" b="5972"/>
          <a:stretch/>
        </p:blipFill>
        <p:spPr>
          <a:xfrm>
            <a:off x="1226867" y="400051"/>
            <a:ext cx="9738266" cy="4945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9FF661-E7E6-1AE0-E358-F24508ADF05A}"/>
              </a:ext>
            </a:extLst>
          </p:cNvPr>
          <p:cNvSpPr txBox="1"/>
          <p:nvPr/>
        </p:nvSpPr>
        <p:spPr>
          <a:xfrm>
            <a:off x="888544" y="5762624"/>
            <a:ext cx="10414912" cy="695325"/>
          </a:xfrm>
          <a:prstGeom prst="rect">
            <a:avLst/>
          </a:prstGeom>
        </p:spPr>
        <p:txBody>
          <a:bodyPr vert="horz" lIns="91440" tIns="45720" rIns="91440" bIns="45720" rtlCol="0">
            <a:normAutofit/>
          </a:bodyPr>
          <a:lstStyle/>
          <a:p>
            <a:pPr defTabSz="914400">
              <a:lnSpc>
                <a:spcPct val="85000"/>
              </a:lnSpc>
              <a:spcAft>
                <a:spcPts val="600"/>
              </a:spcAft>
              <a:buFont typeface="Arial" pitchFamily="34" charset="0"/>
              <a:buChar char=" "/>
            </a:pPr>
            <a:endParaRPr lang="en-US" sz="2000" dirty="0">
              <a:solidFill>
                <a:schemeClr val="tx1">
                  <a:lumMod val="85000"/>
                  <a:lumOff val="15000"/>
                </a:schemeClr>
              </a:solidFill>
            </a:endParaRPr>
          </a:p>
        </p:txBody>
      </p:sp>
      <p:sp>
        <p:nvSpPr>
          <p:cNvPr id="9" name="TextBox 8">
            <a:extLst>
              <a:ext uri="{FF2B5EF4-FFF2-40B4-BE49-F238E27FC236}">
                <a16:creationId xmlns:a16="http://schemas.microsoft.com/office/drawing/2014/main" id="{FC6E8E7B-002A-034C-9F3F-AA2779050AFD}"/>
              </a:ext>
            </a:extLst>
          </p:cNvPr>
          <p:cNvSpPr txBox="1"/>
          <p:nvPr/>
        </p:nvSpPr>
        <p:spPr>
          <a:xfrm>
            <a:off x="970382" y="5678649"/>
            <a:ext cx="10706298" cy="646331"/>
          </a:xfrm>
          <a:prstGeom prst="rect">
            <a:avLst/>
          </a:prstGeom>
          <a:noFill/>
        </p:spPr>
        <p:txBody>
          <a:bodyPr wrap="square" rtlCol="0">
            <a:spAutoFit/>
          </a:bodyPr>
          <a:lstStyle/>
          <a:p>
            <a:r>
              <a:rPr lang="en-IN" dirty="0"/>
              <a:t>The above snapshot shows the landing page of our website. It has information about Global Bank and a link to log in as an Admin.</a:t>
            </a:r>
          </a:p>
        </p:txBody>
      </p:sp>
    </p:spTree>
    <p:extLst>
      <p:ext uri="{BB962C8B-B14F-4D97-AF65-F5344CB8AC3E}">
        <p14:creationId xmlns:p14="http://schemas.microsoft.com/office/powerpoint/2010/main" val="61653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FD38F533-2A70-47E4-42A2-E49E41C843D9}"/>
              </a:ext>
            </a:extLst>
          </p:cNvPr>
          <p:cNvPicPr>
            <a:picLocks noChangeAspect="1"/>
          </p:cNvPicPr>
          <p:nvPr/>
        </p:nvPicPr>
        <p:blipFill rotWithShape="1">
          <a:blip r:embed="rId2"/>
          <a:srcRect b="5735"/>
          <a:stretch/>
        </p:blipFill>
        <p:spPr>
          <a:xfrm>
            <a:off x="1046115" y="333375"/>
            <a:ext cx="10099769" cy="5057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2E43881-FE74-4EA7-88F6-E376A9C676D5}"/>
              </a:ext>
            </a:extLst>
          </p:cNvPr>
          <p:cNvSpPr txBox="1"/>
          <p:nvPr/>
        </p:nvSpPr>
        <p:spPr>
          <a:xfrm>
            <a:off x="838742" y="5787515"/>
            <a:ext cx="10999705" cy="646331"/>
          </a:xfrm>
          <a:prstGeom prst="rect">
            <a:avLst/>
          </a:prstGeom>
          <a:noFill/>
        </p:spPr>
        <p:txBody>
          <a:bodyPr wrap="square" rtlCol="0">
            <a:spAutoFit/>
          </a:bodyPr>
          <a:lstStyle/>
          <a:p>
            <a:r>
              <a:rPr lang="en-IN" dirty="0"/>
              <a:t>Once the user clicks on the Login as Admin button, they are redirected to this page where they need to enter the username and password in order to log in. Incorrect credentials lead to an error message being displayed.</a:t>
            </a:r>
          </a:p>
        </p:txBody>
      </p:sp>
    </p:spTree>
    <p:extLst>
      <p:ext uri="{BB962C8B-B14F-4D97-AF65-F5344CB8AC3E}">
        <p14:creationId xmlns:p14="http://schemas.microsoft.com/office/powerpoint/2010/main" val="325660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website&#10;&#10;Description automatically generated">
            <a:extLst>
              <a:ext uri="{FF2B5EF4-FFF2-40B4-BE49-F238E27FC236}">
                <a16:creationId xmlns:a16="http://schemas.microsoft.com/office/drawing/2014/main" id="{9AD4C146-0619-3799-5BC5-010E159D6908}"/>
              </a:ext>
            </a:extLst>
          </p:cNvPr>
          <p:cNvPicPr>
            <a:picLocks noChangeAspect="1"/>
          </p:cNvPicPr>
          <p:nvPr/>
        </p:nvPicPr>
        <p:blipFill rotWithShape="1">
          <a:blip r:embed="rId2"/>
          <a:srcRect t="3524" b="5666"/>
          <a:stretch/>
        </p:blipFill>
        <p:spPr>
          <a:xfrm>
            <a:off x="1051981" y="476250"/>
            <a:ext cx="10088037" cy="5153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8CC9D2E2-6E2E-063D-4A68-55FE0A3CC468}"/>
              </a:ext>
            </a:extLst>
          </p:cNvPr>
          <p:cNvSpPr txBox="1"/>
          <p:nvPr/>
        </p:nvSpPr>
        <p:spPr>
          <a:xfrm>
            <a:off x="1250301" y="5980923"/>
            <a:ext cx="10403633" cy="646331"/>
          </a:xfrm>
          <a:prstGeom prst="rect">
            <a:avLst/>
          </a:prstGeom>
          <a:noFill/>
        </p:spPr>
        <p:txBody>
          <a:bodyPr wrap="square" rtlCol="0">
            <a:spAutoFit/>
          </a:bodyPr>
          <a:lstStyle/>
          <a:p>
            <a:r>
              <a:rPr lang="en-IN" dirty="0"/>
              <a:t>Once the correct login credentials are provided, the user is directed to the main page of our website. The snapshot shows the four functionalities available to the admin.</a:t>
            </a:r>
          </a:p>
        </p:txBody>
      </p:sp>
    </p:spTree>
    <p:extLst>
      <p:ext uri="{BB962C8B-B14F-4D97-AF65-F5344CB8AC3E}">
        <p14:creationId xmlns:p14="http://schemas.microsoft.com/office/powerpoint/2010/main" val="190725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7A4B9D87-018B-DE9D-F325-38BF5F6E24A2}"/>
              </a:ext>
            </a:extLst>
          </p:cNvPr>
          <p:cNvPicPr>
            <a:picLocks noChangeAspect="1"/>
          </p:cNvPicPr>
          <p:nvPr/>
        </p:nvPicPr>
        <p:blipFill rotWithShape="1">
          <a:blip r:embed="rId2"/>
          <a:srcRect t="4332" b="5622"/>
          <a:stretch/>
        </p:blipFill>
        <p:spPr>
          <a:xfrm>
            <a:off x="1302808" y="352941"/>
            <a:ext cx="9586383" cy="4855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F3DD23E8-5E01-55AD-12E6-63713A0D84C1}"/>
              </a:ext>
            </a:extLst>
          </p:cNvPr>
          <p:cNvSpPr txBox="1"/>
          <p:nvPr/>
        </p:nvSpPr>
        <p:spPr>
          <a:xfrm>
            <a:off x="371668" y="5494053"/>
            <a:ext cx="11590177" cy="923330"/>
          </a:xfrm>
          <a:prstGeom prst="rect">
            <a:avLst/>
          </a:prstGeom>
          <a:noFill/>
        </p:spPr>
        <p:txBody>
          <a:bodyPr wrap="square" rtlCol="0">
            <a:spAutoFit/>
          </a:bodyPr>
          <a:lstStyle/>
          <a:p>
            <a:pPr algn="ctr"/>
            <a:r>
              <a:rPr lang="en-IN" b="1" dirty="0"/>
              <a:t>Add customer functionality</a:t>
            </a:r>
          </a:p>
          <a:p>
            <a:r>
              <a:rPr lang="en-IN" dirty="0"/>
              <a:t>The customer ID will be autogenerated in the backend. The admin has to provide the first name, last name, and address of the customer.</a:t>
            </a:r>
          </a:p>
        </p:txBody>
      </p:sp>
    </p:spTree>
    <p:extLst>
      <p:ext uri="{BB962C8B-B14F-4D97-AF65-F5344CB8AC3E}">
        <p14:creationId xmlns:p14="http://schemas.microsoft.com/office/powerpoint/2010/main" val="3173948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18469F9C-8969-9869-18BB-78CC1C7E7B37}"/>
              </a:ext>
            </a:extLst>
          </p:cNvPr>
          <p:cNvPicPr>
            <a:picLocks noChangeAspect="1"/>
          </p:cNvPicPr>
          <p:nvPr/>
        </p:nvPicPr>
        <p:blipFill rotWithShape="1">
          <a:blip r:embed="rId2"/>
          <a:srcRect l="14397" t="17634" r="61946" b="32605"/>
          <a:stretch/>
        </p:blipFill>
        <p:spPr>
          <a:xfrm>
            <a:off x="3586646" y="415989"/>
            <a:ext cx="4286251" cy="5071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1D43A15-984C-892F-19BA-02E110C14622}"/>
              </a:ext>
            </a:extLst>
          </p:cNvPr>
          <p:cNvSpPr txBox="1"/>
          <p:nvPr/>
        </p:nvSpPr>
        <p:spPr>
          <a:xfrm>
            <a:off x="751888" y="5721034"/>
            <a:ext cx="9955765" cy="646331"/>
          </a:xfrm>
          <a:prstGeom prst="rect">
            <a:avLst/>
          </a:prstGeom>
          <a:noFill/>
        </p:spPr>
        <p:txBody>
          <a:bodyPr wrap="square" rtlCol="0">
            <a:spAutoFit/>
          </a:bodyPr>
          <a:lstStyle/>
          <a:p>
            <a:pPr algn="ctr"/>
            <a:r>
              <a:rPr lang="en-IN" b="1" dirty="0"/>
              <a:t>Customer Table</a:t>
            </a:r>
          </a:p>
          <a:p>
            <a:pPr algn="ctr"/>
            <a:r>
              <a:rPr lang="en-IN" dirty="0"/>
              <a:t>On the click of the submit button, a post request is made which adds the customer to the customer table.</a:t>
            </a:r>
          </a:p>
        </p:txBody>
      </p:sp>
    </p:spTree>
    <p:extLst>
      <p:ext uri="{BB962C8B-B14F-4D97-AF65-F5344CB8AC3E}">
        <p14:creationId xmlns:p14="http://schemas.microsoft.com/office/powerpoint/2010/main" val="4123836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Graphical user interface, application&#10;&#10;Description automatically generated">
            <a:extLst>
              <a:ext uri="{FF2B5EF4-FFF2-40B4-BE49-F238E27FC236}">
                <a16:creationId xmlns:a16="http://schemas.microsoft.com/office/drawing/2014/main" id="{B9EE95BF-7B2C-FA61-8281-9A7E4BED2FDD}"/>
              </a:ext>
            </a:extLst>
          </p:cNvPr>
          <p:cNvPicPr>
            <a:picLocks noChangeAspect="1"/>
          </p:cNvPicPr>
          <p:nvPr/>
        </p:nvPicPr>
        <p:blipFill rotWithShape="1">
          <a:blip r:embed="rId2"/>
          <a:srcRect b="5694"/>
          <a:stretch/>
        </p:blipFill>
        <p:spPr>
          <a:xfrm>
            <a:off x="1246385" y="402621"/>
            <a:ext cx="9699230" cy="5145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AC713947-3469-8A55-CCA7-22DF9DC45228}"/>
              </a:ext>
            </a:extLst>
          </p:cNvPr>
          <p:cNvSpPr txBox="1"/>
          <p:nvPr/>
        </p:nvSpPr>
        <p:spPr>
          <a:xfrm>
            <a:off x="947665" y="5724525"/>
            <a:ext cx="10296670" cy="923330"/>
          </a:xfrm>
          <a:prstGeom prst="rect">
            <a:avLst/>
          </a:prstGeom>
          <a:noFill/>
        </p:spPr>
        <p:txBody>
          <a:bodyPr wrap="square" rtlCol="0">
            <a:spAutoFit/>
          </a:bodyPr>
          <a:lstStyle/>
          <a:p>
            <a:pPr algn="ctr"/>
            <a:r>
              <a:rPr lang="en-IN" b="1" dirty="0"/>
              <a:t>Add branch functionality</a:t>
            </a:r>
          </a:p>
          <a:p>
            <a:r>
              <a:rPr lang="en-IN" dirty="0"/>
              <a:t>The branch ID is autogenerated by the backend. The admin has to provide the branch name and address and click on the submit button to add a branch.</a:t>
            </a:r>
          </a:p>
        </p:txBody>
      </p:sp>
    </p:spTree>
    <p:extLst>
      <p:ext uri="{BB962C8B-B14F-4D97-AF65-F5344CB8AC3E}">
        <p14:creationId xmlns:p14="http://schemas.microsoft.com/office/powerpoint/2010/main" val="166643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5EA18C96-E6C5-B1D8-6A5F-3DF045887FA8}"/>
              </a:ext>
            </a:extLst>
          </p:cNvPr>
          <p:cNvPicPr>
            <a:picLocks noChangeAspect="1"/>
          </p:cNvPicPr>
          <p:nvPr/>
        </p:nvPicPr>
        <p:blipFill rotWithShape="1">
          <a:blip r:embed="rId2"/>
          <a:srcRect l="14501" t="17779" r="63811" b="32666"/>
          <a:stretch/>
        </p:blipFill>
        <p:spPr>
          <a:xfrm>
            <a:off x="3686953" y="383526"/>
            <a:ext cx="3962400" cy="5092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D2C13E19-FE40-F469-FEB4-096F5D2F9506}"/>
              </a:ext>
            </a:extLst>
          </p:cNvPr>
          <p:cNvSpPr txBox="1"/>
          <p:nvPr/>
        </p:nvSpPr>
        <p:spPr>
          <a:xfrm>
            <a:off x="998085" y="5794310"/>
            <a:ext cx="9545410" cy="646331"/>
          </a:xfrm>
          <a:prstGeom prst="rect">
            <a:avLst/>
          </a:prstGeom>
          <a:noFill/>
        </p:spPr>
        <p:txBody>
          <a:bodyPr wrap="square" rtlCol="0">
            <a:spAutoFit/>
          </a:bodyPr>
          <a:lstStyle/>
          <a:p>
            <a:pPr algn="ctr"/>
            <a:r>
              <a:rPr lang="en-IN" b="1" dirty="0"/>
              <a:t>Branch Table</a:t>
            </a:r>
          </a:p>
          <a:p>
            <a:r>
              <a:rPr lang="en-IN" dirty="0"/>
              <a:t>On the click of the submit button, a post request is made which adds the branch to the branch table.</a:t>
            </a:r>
          </a:p>
        </p:txBody>
      </p:sp>
    </p:spTree>
    <p:extLst>
      <p:ext uri="{BB962C8B-B14F-4D97-AF65-F5344CB8AC3E}">
        <p14:creationId xmlns:p14="http://schemas.microsoft.com/office/powerpoint/2010/main" val="277513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99836CC7-0C8E-5182-D3ED-12CBE1B062B2}"/>
              </a:ext>
            </a:extLst>
          </p:cNvPr>
          <p:cNvPicPr>
            <a:picLocks noChangeAspect="1"/>
          </p:cNvPicPr>
          <p:nvPr/>
        </p:nvPicPr>
        <p:blipFill rotWithShape="1">
          <a:blip r:embed="rId2"/>
          <a:srcRect l="1" t="-1" r="204" b="7461"/>
          <a:stretch/>
        </p:blipFill>
        <p:spPr>
          <a:xfrm>
            <a:off x="1614428" y="409575"/>
            <a:ext cx="8963144" cy="4675220"/>
          </a:xfrm>
          <a:prstGeom prst="rect">
            <a:avLst/>
          </a:prstGeom>
        </p:spPr>
      </p:pic>
      <p:sp>
        <p:nvSpPr>
          <p:cNvPr id="8" name="TextBox 7">
            <a:extLst>
              <a:ext uri="{FF2B5EF4-FFF2-40B4-BE49-F238E27FC236}">
                <a16:creationId xmlns:a16="http://schemas.microsoft.com/office/drawing/2014/main" id="{B8B2A26A-0400-DB5A-E1CB-20900603338A}"/>
              </a:ext>
            </a:extLst>
          </p:cNvPr>
          <p:cNvSpPr txBox="1"/>
          <p:nvPr/>
        </p:nvSpPr>
        <p:spPr>
          <a:xfrm>
            <a:off x="3436775" y="5521777"/>
            <a:ext cx="5318449" cy="369332"/>
          </a:xfrm>
          <a:prstGeom prst="rect">
            <a:avLst/>
          </a:prstGeom>
          <a:noFill/>
        </p:spPr>
        <p:txBody>
          <a:bodyPr wrap="square" rtlCol="0">
            <a:spAutoFit/>
          </a:bodyPr>
          <a:lstStyle/>
          <a:p>
            <a:r>
              <a:rPr lang="en-IN" dirty="0"/>
              <a:t>Create account functionality – date picker to select date</a:t>
            </a:r>
          </a:p>
        </p:txBody>
      </p:sp>
    </p:spTree>
    <p:extLst>
      <p:ext uri="{BB962C8B-B14F-4D97-AF65-F5344CB8AC3E}">
        <p14:creationId xmlns:p14="http://schemas.microsoft.com/office/powerpoint/2010/main" val="228449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A775BC41-F407-6DB2-77AC-A94B48DE08A3}"/>
              </a:ext>
            </a:extLst>
          </p:cNvPr>
          <p:cNvPicPr>
            <a:picLocks noChangeAspect="1"/>
          </p:cNvPicPr>
          <p:nvPr/>
        </p:nvPicPr>
        <p:blipFill rotWithShape="1">
          <a:blip r:embed="rId2"/>
          <a:srcRect b="6111"/>
          <a:stretch/>
        </p:blipFill>
        <p:spPr>
          <a:xfrm>
            <a:off x="1516053" y="304800"/>
            <a:ext cx="9159894" cy="48375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5E041E92-E080-78C2-C0C9-C7A2FD9884EC}"/>
              </a:ext>
            </a:extLst>
          </p:cNvPr>
          <p:cNvSpPr txBox="1"/>
          <p:nvPr/>
        </p:nvSpPr>
        <p:spPr>
          <a:xfrm>
            <a:off x="496077" y="5408257"/>
            <a:ext cx="11199845" cy="923330"/>
          </a:xfrm>
          <a:prstGeom prst="rect">
            <a:avLst/>
          </a:prstGeom>
          <a:noFill/>
        </p:spPr>
        <p:txBody>
          <a:bodyPr wrap="square" rtlCol="0">
            <a:spAutoFit/>
          </a:bodyPr>
          <a:lstStyle/>
          <a:p>
            <a:pPr algn="ctr"/>
            <a:r>
              <a:rPr lang="en-IN" b="1" dirty="0"/>
              <a:t>Create account functionality – cont.</a:t>
            </a:r>
          </a:p>
          <a:p>
            <a:r>
              <a:rPr lang="en-IN" dirty="0"/>
              <a:t>The account ID is autogenerated by the backend. The admin needs to provide only the customer ID, branch ID, account balance, and opening date. A click on the submit button will create a new account.</a:t>
            </a:r>
          </a:p>
        </p:txBody>
      </p:sp>
    </p:spTree>
    <p:extLst>
      <p:ext uri="{BB962C8B-B14F-4D97-AF65-F5344CB8AC3E}">
        <p14:creationId xmlns:p14="http://schemas.microsoft.com/office/powerpoint/2010/main" val="94416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 email&#10;&#10;Description automatically generated">
            <a:extLst>
              <a:ext uri="{FF2B5EF4-FFF2-40B4-BE49-F238E27FC236}">
                <a16:creationId xmlns:a16="http://schemas.microsoft.com/office/drawing/2014/main" id="{4B6A6A67-8960-A6C7-E2BB-4DFC4D1F7DA6}"/>
              </a:ext>
            </a:extLst>
          </p:cNvPr>
          <p:cNvPicPr>
            <a:picLocks noChangeAspect="1"/>
          </p:cNvPicPr>
          <p:nvPr/>
        </p:nvPicPr>
        <p:blipFill rotWithShape="1">
          <a:blip r:embed="rId2"/>
          <a:srcRect l="13698" t="12245" r="54312" b="31837"/>
          <a:stretch/>
        </p:blipFill>
        <p:spPr>
          <a:xfrm>
            <a:off x="4145902" y="419876"/>
            <a:ext cx="3900196" cy="38348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74D89D94-EEF0-1FCE-FC53-FA633351CA88}"/>
              </a:ext>
            </a:extLst>
          </p:cNvPr>
          <p:cNvSpPr txBox="1"/>
          <p:nvPr/>
        </p:nvSpPr>
        <p:spPr>
          <a:xfrm>
            <a:off x="1242915" y="4887982"/>
            <a:ext cx="9706169" cy="646331"/>
          </a:xfrm>
          <a:prstGeom prst="rect">
            <a:avLst/>
          </a:prstGeom>
          <a:noFill/>
        </p:spPr>
        <p:txBody>
          <a:bodyPr wrap="square">
            <a:spAutoFit/>
          </a:bodyPr>
          <a:lstStyle/>
          <a:p>
            <a:pPr algn="ctr"/>
            <a:r>
              <a:rPr lang="en-IN" b="1" dirty="0"/>
              <a:t>Account Table</a:t>
            </a:r>
          </a:p>
          <a:p>
            <a:r>
              <a:rPr lang="en-IN" dirty="0"/>
              <a:t>On the click of the submit button, a post request is made which adds the account to the account table.</a:t>
            </a:r>
          </a:p>
        </p:txBody>
      </p:sp>
    </p:spTree>
    <p:extLst>
      <p:ext uri="{BB962C8B-B14F-4D97-AF65-F5344CB8AC3E}">
        <p14:creationId xmlns:p14="http://schemas.microsoft.com/office/powerpoint/2010/main" val="253066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7E95D-CC1B-9D14-DE88-6A37F0DA7CA3}"/>
              </a:ext>
            </a:extLst>
          </p:cNvPr>
          <p:cNvSpPr>
            <a:spLocks noGrp="1"/>
          </p:cNvSpPr>
          <p:nvPr>
            <p:ph type="title"/>
          </p:nvPr>
        </p:nvSpPr>
        <p:spPr>
          <a:xfrm>
            <a:off x="657225" y="996624"/>
            <a:ext cx="3060931" cy="4879788"/>
          </a:xfrm>
        </p:spPr>
        <p:txBody>
          <a:bodyPr>
            <a:normAutofit/>
          </a:bodyPr>
          <a:lstStyle/>
          <a:p>
            <a:r>
              <a:rPr lang="en-IN" sz="4400" dirty="0">
                <a:solidFill>
                  <a:srgbClr val="FFFFFF"/>
                </a:solidFill>
              </a:rPr>
              <a:t>TEAM AND MENTOR</a:t>
            </a: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EB13503B-1388-94AC-1D65-E3474BB4BFAD}"/>
              </a:ext>
            </a:extLst>
          </p:cNvPr>
          <p:cNvSpPr>
            <a:spLocks noGrp="1"/>
          </p:cNvSpPr>
          <p:nvPr>
            <p:ph idx="1"/>
          </p:nvPr>
        </p:nvSpPr>
        <p:spPr>
          <a:xfrm>
            <a:off x="4702547" y="996625"/>
            <a:ext cx="6727834" cy="4864751"/>
          </a:xfrm>
        </p:spPr>
        <p:txBody>
          <a:bodyPr anchor="ctr">
            <a:normAutofit/>
          </a:bodyPr>
          <a:lstStyle/>
          <a:p>
            <a:pPr>
              <a:buFont typeface="Arial" panose="020B0604020202020204" pitchFamily="34" charset="0"/>
              <a:buChar char="•"/>
            </a:pPr>
            <a:r>
              <a:rPr lang="en-IN" dirty="0">
                <a:solidFill>
                  <a:schemeClr val="tx1"/>
                </a:solidFill>
              </a:rPr>
              <a:t> ANUSHRI N R</a:t>
            </a:r>
          </a:p>
          <a:p>
            <a:pPr>
              <a:buFont typeface="Arial" panose="020B0604020202020204" pitchFamily="34" charset="0"/>
              <a:buChar char="•"/>
            </a:pPr>
            <a:r>
              <a:rPr lang="en-IN" dirty="0">
                <a:solidFill>
                  <a:schemeClr val="tx1"/>
                </a:solidFill>
              </a:rPr>
              <a:t> ARAVINDH SIVA S</a:t>
            </a:r>
          </a:p>
          <a:p>
            <a:pPr>
              <a:buFont typeface="Arial" panose="020B0604020202020204" pitchFamily="34" charset="0"/>
              <a:buChar char="•"/>
            </a:pPr>
            <a:r>
              <a:rPr lang="en-IN" dirty="0">
                <a:solidFill>
                  <a:schemeClr val="tx1"/>
                </a:solidFill>
              </a:rPr>
              <a:t> BISWAJIT BUNIYA</a:t>
            </a:r>
          </a:p>
          <a:p>
            <a:pPr>
              <a:buFont typeface="Arial" panose="020B0604020202020204" pitchFamily="34" charset="0"/>
              <a:buChar char="•"/>
            </a:pPr>
            <a:r>
              <a:rPr lang="en-IN" dirty="0">
                <a:solidFill>
                  <a:schemeClr val="tx1"/>
                </a:solidFill>
              </a:rPr>
              <a:t> RAHUL WANKHEDE</a:t>
            </a:r>
          </a:p>
          <a:p>
            <a:pPr>
              <a:buFont typeface="Arial" panose="020B0604020202020204" pitchFamily="34" charset="0"/>
              <a:buChar char="•"/>
            </a:pPr>
            <a:r>
              <a:rPr lang="en-IN" dirty="0">
                <a:solidFill>
                  <a:schemeClr val="tx1"/>
                </a:solidFill>
              </a:rPr>
              <a:t> RAJ SHETTY</a:t>
            </a:r>
          </a:p>
          <a:p>
            <a:endParaRPr lang="en-IN" dirty="0">
              <a:solidFill>
                <a:schemeClr val="tx1"/>
              </a:solidFill>
            </a:endParaRPr>
          </a:p>
          <a:p>
            <a:r>
              <a:rPr lang="en-IN" dirty="0">
                <a:solidFill>
                  <a:schemeClr val="tx1"/>
                </a:solidFill>
              </a:rPr>
              <a:t>Mentored by: RAJASEKHAR </a:t>
            </a:r>
          </a:p>
        </p:txBody>
      </p:sp>
    </p:spTree>
    <p:extLst>
      <p:ext uri="{BB962C8B-B14F-4D97-AF65-F5344CB8AC3E}">
        <p14:creationId xmlns:p14="http://schemas.microsoft.com/office/powerpoint/2010/main" val="663338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B44727B6-3941-DEAA-EE38-C7B1E45943E3}"/>
              </a:ext>
            </a:extLst>
          </p:cNvPr>
          <p:cNvPicPr>
            <a:picLocks noChangeAspect="1"/>
          </p:cNvPicPr>
          <p:nvPr/>
        </p:nvPicPr>
        <p:blipFill rotWithShape="1">
          <a:blip r:embed="rId2"/>
          <a:srcRect r="159" b="5520"/>
          <a:stretch/>
        </p:blipFill>
        <p:spPr>
          <a:xfrm>
            <a:off x="1119868" y="258417"/>
            <a:ext cx="9952264" cy="5297557"/>
          </a:xfrm>
          <a:prstGeom prst="rect">
            <a:avLst/>
          </a:prstGeom>
        </p:spPr>
      </p:pic>
      <p:sp>
        <p:nvSpPr>
          <p:cNvPr id="7" name="TextBox 6">
            <a:extLst>
              <a:ext uri="{FF2B5EF4-FFF2-40B4-BE49-F238E27FC236}">
                <a16:creationId xmlns:a16="http://schemas.microsoft.com/office/drawing/2014/main" id="{36253877-7B42-861E-6FF0-818976FE402A}"/>
              </a:ext>
            </a:extLst>
          </p:cNvPr>
          <p:cNvSpPr txBox="1"/>
          <p:nvPr/>
        </p:nvSpPr>
        <p:spPr>
          <a:xfrm>
            <a:off x="4615069" y="5836863"/>
            <a:ext cx="2961861" cy="369332"/>
          </a:xfrm>
          <a:prstGeom prst="rect">
            <a:avLst/>
          </a:prstGeom>
          <a:noFill/>
        </p:spPr>
        <p:txBody>
          <a:bodyPr wrap="square" rtlCol="0">
            <a:spAutoFit/>
          </a:bodyPr>
          <a:lstStyle/>
          <a:p>
            <a:r>
              <a:rPr lang="en-IN" b="1" dirty="0"/>
              <a:t>Display customer functionality</a:t>
            </a:r>
          </a:p>
        </p:txBody>
      </p:sp>
    </p:spTree>
    <p:extLst>
      <p:ext uri="{BB962C8B-B14F-4D97-AF65-F5344CB8AC3E}">
        <p14:creationId xmlns:p14="http://schemas.microsoft.com/office/powerpoint/2010/main" val="2538108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F29F-746D-AA7B-BDCA-698B1243F5EA}"/>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A068C9F2-2B71-FFFC-4266-DAD15E1322A2}"/>
              </a:ext>
            </a:extLst>
          </p:cNvPr>
          <p:cNvSpPr>
            <a:spLocks noGrp="1"/>
          </p:cNvSpPr>
          <p:nvPr>
            <p:ph idx="1"/>
          </p:nvPr>
        </p:nvSpPr>
        <p:spPr/>
        <p:txBody>
          <a:bodyPr/>
          <a:lstStyle/>
          <a:p>
            <a:pPr lvl="1">
              <a:buFont typeface="Arial" panose="020B0604020202020204" pitchFamily="34" charset="0"/>
              <a:buChar char="•"/>
            </a:pPr>
            <a:r>
              <a:rPr lang="en-IN" sz="2800" dirty="0"/>
              <a:t>Add customers</a:t>
            </a:r>
          </a:p>
          <a:p>
            <a:pPr lvl="1">
              <a:buFont typeface="Arial" panose="020B0604020202020204" pitchFamily="34" charset="0"/>
              <a:buChar char="•"/>
            </a:pPr>
            <a:r>
              <a:rPr lang="en-IN" sz="2800" dirty="0"/>
              <a:t>Manage customer accounts</a:t>
            </a:r>
          </a:p>
          <a:p>
            <a:pPr lvl="1">
              <a:buFont typeface="Arial" panose="020B0604020202020204" pitchFamily="34" charset="0"/>
              <a:buChar char="•"/>
            </a:pPr>
            <a:r>
              <a:rPr lang="en-IN" sz="2800" dirty="0"/>
              <a:t>Manage several branches and their details</a:t>
            </a:r>
          </a:p>
          <a:p>
            <a:pPr lvl="1">
              <a:buFont typeface="Arial" panose="020B0604020202020204" pitchFamily="34" charset="0"/>
              <a:buChar char="•"/>
            </a:pPr>
            <a:r>
              <a:rPr lang="en-IN" sz="2800" dirty="0"/>
              <a:t>Manage multiple accounts for a customer in and across branches</a:t>
            </a:r>
          </a:p>
          <a:p>
            <a:pPr lvl="1">
              <a:buFont typeface="Arial" panose="020B0604020202020204" pitchFamily="34" charset="0"/>
              <a:buChar char="•"/>
            </a:pPr>
            <a:r>
              <a:rPr lang="en-IN" sz="2800" dirty="0"/>
              <a:t>Auto-generation of account, customer, and branch identifiers</a:t>
            </a:r>
          </a:p>
          <a:p>
            <a:pPr lvl="1">
              <a:buFont typeface="Arial" panose="020B0604020202020204" pitchFamily="34" charset="0"/>
              <a:buChar char="•"/>
            </a:pPr>
            <a:r>
              <a:rPr lang="en-IN" sz="2800" dirty="0"/>
              <a:t>Admin authentication</a:t>
            </a:r>
          </a:p>
          <a:p>
            <a:pPr lvl="1">
              <a:buFont typeface="Arial" panose="020B0604020202020204" pitchFamily="34" charset="0"/>
              <a:buChar char="•"/>
            </a:pPr>
            <a:r>
              <a:rPr lang="en-IN" sz="2800" dirty="0"/>
              <a:t>User-friendly, seamless, hassle-free admin experience</a:t>
            </a:r>
          </a:p>
          <a:p>
            <a:pPr lvl="1">
              <a:buFont typeface="Arial" panose="020B0604020202020204" pitchFamily="34" charset="0"/>
              <a:buChar char="•"/>
            </a:pPr>
            <a:r>
              <a:rPr lang="en-IN" sz="2800" dirty="0"/>
              <a:t>APIs are unit tested to ensure reliable banking. </a:t>
            </a:r>
          </a:p>
          <a:p>
            <a:pPr lvl="1">
              <a:buFont typeface="Arial" panose="020B0604020202020204" pitchFamily="34" charset="0"/>
              <a:buChar char="•"/>
            </a:pPr>
            <a:endParaRPr lang="en-IN" sz="2800" dirty="0"/>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84490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CBC1-9A34-CABA-81C8-2924C0F2592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800EFE37-86BE-37EE-A2C2-5B415B7BF195}"/>
              </a:ext>
            </a:extLst>
          </p:cNvPr>
          <p:cNvSpPr>
            <a:spLocks noGrp="1"/>
          </p:cNvSpPr>
          <p:nvPr>
            <p:ph idx="1"/>
          </p:nvPr>
        </p:nvSpPr>
        <p:spPr/>
        <p:txBody>
          <a:bodyPr>
            <a:normAutofit lnSpcReduction="10000"/>
          </a:bodyPr>
          <a:lstStyle/>
          <a:p>
            <a:pPr lvl="1">
              <a:lnSpc>
                <a:spcPct val="100000"/>
              </a:lnSpc>
              <a:buFont typeface="Arial" panose="020B0604020202020204" pitchFamily="34" charset="0"/>
              <a:buChar char="•"/>
            </a:pPr>
            <a:r>
              <a:rPr lang="en-IN" sz="2800" dirty="0"/>
              <a:t> Customer filtering and search operation.</a:t>
            </a:r>
          </a:p>
          <a:p>
            <a:pPr lvl="1">
              <a:lnSpc>
                <a:spcPct val="100000"/>
              </a:lnSpc>
              <a:buFont typeface="Arial" panose="020B0604020202020204" pitchFamily="34" charset="0"/>
              <a:buChar char="•"/>
            </a:pPr>
            <a:r>
              <a:rPr lang="en-IN" sz="2800" dirty="0"/>
              <a:t> Multi-admin authentication.</a:t>
            </a:r>
          </a:p>
          <a:p>
            <a:pPr lvl="1">
              <a:lnSpc>
                <a:spcPct val="100000"/>
              </a:lnSpc>
              <a:buFont typeface="Arial" panose="020B0604020202020204" pitchFamily="34" charset="0"/>
              <a:buChar char="•"/>
            </a:pPr>
            <a:r>
              <a:rPr lang="en-IN" sz="2800" dirty="0"/>
              <a:t> Sophisticated Frontend with greater admin functionalities</a:t>
            </a:r>
          </a:p>
          <a:p>
            <a:pPr lvl="1">
              <a:lnSpc>
                <a:spcPct val="100000"/>
              </a:lnSpc>
              <a:buFont typeface="Arial" panose="020B0604020202020204" pitchFamily="34" charset="0"/>
              <a:buChar char="•"/>
            </a:pPr>
            <a:r>
              <a:rPr lang="en-IN" sz="2800" dirty="0"/>
              <a:t> Indexed databases and normalizations for efficient database transactions.</a:t>
            </a:r>
          </a:p>
          <a:p>
            <a:pPr lvl="1">
              <a:lnSpc>
                <a:spcPct val="100000"/>
              </a:lnSpc>
              <a:buFont typeface="Arial" panose="020B0604020202020204" pitchFamily="34" charset="0"/>
              <a:buChar char="•"/>
            </a:pPr>
            <a:r>
              <a:rPr lang="en-IN" sz="2800" dirty="0"/>
              <a:t> Greater number of validations.</a:t>
            </a:r>
          </a:p>
          <a:p>
            <a:pPr lvl="1">
              <a:lnSpc>
                <a:spcPct val="100000"/>
              </a:lnSpc>
              <a:buFont typeface="Arial" panose="020B0604020202020204" pitchFamily="34" charset="0"/>
              <a:buChar char="•"/>
            </a:pPr>
            <a:r>
              <a:rPr lang="en-IN" sz="2800" dirty="0"/>
              <a:t> Extensive testing</a:t>
            </a:r>
          </a:p>
          <a:p>
            <a:pPr lvl="1">
              <a:lnSpc>
                <a:spcPct val="100000"/>
              </a:lnSpc>
              <a:buFont typeface="Arial" panose="020B0604020202020204" pitchFamily="34" charset="0"/>
              <a:buChar char="•"/>
            </a:pPr>
            <a:r>
              <a:rPr lang="en-IN" sz="2800" dirty="0"/>
              <a:t> DevOps</a:t>
            </a:r>
            <a:endParaRPr lang="en-IN" dirty="0"/>
          </a:p>
          <a:p>
            <a:pPr>
              <a:buFont typeface="Arial" panose="020B0604020202020204" pitchFamily="34" charset="0"/>
              <a:buChar char="•"/>
            </a:pPr>
            <a:endParaRPr lang="en-IN" dirty="0"/>
          </a:p>
          <a:p>
            <a:pPr marL="0" indent="0">
              <a:buNone/>
            </a:pPr>
            <a:endParaRPr lang="en-IN" dirty="0"/>
          </a:p>
        </p:txBody>
      </p:sp>
    </p:spTree>
    <p:extLst>
      <p:ext uri="{BB962C8B-B14F-4D97-AF65-F5344CB8AC3E}">
        <p14:creationId xmlns:p14="http://schemas.microsoft.com/office/powerpoint/2010/main" val="2588245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4134-F97D-2DF4-9D96-3112A4F8684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8D6E180-9AEF-0F25-9C63-4059C97DD751}"/>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IN" sz="2800" dirty="0"/>
              <a:t> Seamlessly integrated front-end and backend technologies</a:t>
            </a:r>
          </a:p>
          <a:p>
            <a:pPr>
              <a:lnSpc>
                <a:spcPct val="100000"/>
              </a:lnSpc>
              <a:buFont typeface="Arial" panose="020B0604020202020204" pitchFamily="34" charset="0"/>
              <a:buChar char="•"/>
            </a:pPr>
            <a:r>
              <a:rPr lang="en-IN" sz="2800" dirty="0"/>
              <a:t> Implemented REST APIs that communicate well with the database.</a:t>
            </a:r>
          </a:p>
          <a:p>
            <a:pPr>
              <a:lnSpc>
                <a:spcPct val="100000"/>
              </a:lnSpc>
              <a:buFont typeface="Arial" panose="020B0604020202020204" pitchFamily="34" charset="0"/>
              <a:buChar char="•"/>
            </a:pPr>
            <a:r>
              <a:rPr lang="en-IN" sz="2800" dirty="0"/>
              <a:t> Unit tested REST APIs</a:t>
            </a:r>
          </a:p>
          <a:p>
            <a:pPr>
              <a:lnSpc>
                <a:spcPct val="100000"/>
              </a:lnSpc>
              <a:buFont typeface="Arial" panose="020B0604020202020204" pitchFamily="34" charset="0"/>
              <a:buChar char="•"/>
            </a:pPr>
            <a:r>
              <a:rPr lang="en-IN" sz="2800" dirty="0"/>
              <a:t> Interactive and user-friendly website.</a:t>
            </a:r>
          </a:p>
        </p:txBody>
      </p:sp>
    </p:spTree>
    <p:extLst>
      <p:ext uri="{BB962C8B-B14F-4D97-AF65-F5344CB8AC3E}">
        <p14:creationId xmlns:p14="http://schemas.microsoft.com/office/powerpoint/2010/main" val="172655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5FEC-6F1E-9A5A-9474-E4DF716E512C}"/>
              </a:ext>
            </a:extLst>
          </p:cNvPr>
          <p:cNvSpPr>
            <a:spLocks noGrp="1"/>
          </p:cNvSpPr>
          <p:nvPr>
            <p:ph type="title"/>
          </p:nvPr>
        </p:nvSpPr>
        <p:spPr>
          <a:xfrm>
            <a:off x="657224" y="499533"/>
            <a:ext cx="10772775" cy="1658198"/>
          </a:xfrm>
        </p:spPr>
        <p:txBody>
          <a:bodyPr>
            <a:normAutofit/>
          </a:bodyPr>
          <a:lstStyle/>
          <a:p>
            <a:r>
              <a:rPr lang="en-IN" dirty="0"/>
              <a:t>TABLE OF CONTENT</a:t>
            </a:r>
          </a:p>
        </p:txBody>
      </p:sp>
      <p:sp>
        <p:nvSpPr>
          <p:cNvPr id="3" name="Content Placeholder 2">
            <a:extLst>
              <a:ext uri="{FF2B5EF4-FFF2-40B4-BE49-F238E27FC236}">
                <a16:creationId xmlns:a16="http://schemas.microsoft.com/office/drawing/2014/main" id="{B67CCF47-7484-5234-ADC5-51284D2B6483}"/>
              </a:ext>
            </a:extLst>
          </p:cNvPr>
          <p:cNvSpPr>
            <a:spLocks noGrp="1"/>
          </p:cNvSpPr>
          <p:nvPr>
            <p:ph idx="1"/>
          </p:nvPr>
        </p:nvSpPr>
        <p:spPr>
          <a:xfrm>
            <a:off x="676656" y="2011680"/>
            <a:ext cx="6875611" cy="4246245"/>
          </a:xfrm>
        </p:spPr>
        <p:txBody>
          <a:bodyPr>
            <a:normAutofit fontScale="92500" lnSpcReduction="10000"/>
          </a:bodyPr>
          <a:lstStyle/>
          <a:p>
            <a:pPr lvl="1">
              <a:lnSpc>
                <a:spcPct val="110000"/>
              </a:lnSpc>
              <a:buFont typeface="Arial" panose="020B0604020202020204" pitchFamily="34" charset="0"/>
              <a:buChar char="•"/>
            </a:pPr>
            <a:r>
              <a:rPr lang="en-IN" dirty="0"/>
              <a:t>INTRODUCTION</a:t>
            </a:r>
          </a:p>
          <a:p>
            <a:pPr lvl="1">
              <a:lnSpc>
                <a:spcPct val="110000"/>
              </a:lnSpc>
              <a:buFont typeface="Arial" panose="020B0604020202020204" pitchFamily="34" charset="0"/>
              <a:buChar char="•"/>
            </a:pPr>
            <a:r>
              <a:rPr lang="en-IN" dirty="0"/>
              <a:t>OBJECTIVE OF THE PROJECT</a:t>
            </a:r>
          </a:p>
          <a:p>
            <a:pPr lvl="1">
              <a:lnSpc>
                <a:spcPct val="110000"/>
              </a:lnSpc>
              <a:buFont typeface="Arial" panose="020B0604020202020204" pitchFamily="34" charset="0"/>
              <a:buChar char="•"/>
            </a:pPr>
            <a:r>
              <a:rPr lang="en-IN" dirty="0"/>
              <a:t>SYSTEM REQUIREMENTS</a:t>
            </a:r>
          </a:p>
          <a:p>
            <a:pPr lvl="1">
              <a:lnSpc>
                <a:spcPct val="110000"/>
              </a:lnSpc>
              <a:buFont typeface="Arial" panose="020B0604020202020204" pitchFamily="34" charset="0"/>
              <a:buChar char="•"/>
            </a:pPr>
            <a:r>
              <a:rPr lang="en-IN" dirty="0"/>
              <a:t>TECHNOLOGIES USED</a:t>
            </a:r>
          </a:p>
          <a:p>
            <a:pPr lvl="1">
              <a:lnSpc>
                <a:spcPct val="110000"/>
              </a:lnSpc>
              <a:buFont typeface="Arial" panose="020B0604020202020204" pitchFamily="34" charset="0"/>
              <a:buChar char="•"/>
            </a:pPr>
            <a:r>
              <a:rPr lang="en-IN" dirty="0"/>
              <a:t>PROJECT MODULES</a:t>
            </a:r>
          </a:p>
          <a:p>
            <a:pPr lvl="1">
              <a:lnSpc>
                <a:spcPct val="110000"/>
              </a:lnSpc>
              <a:buFont typeface="Arial" panose="020B0604020202020204" pitchFamily="34" charset="0"/>
              <a:buChar char="•"/>
            </a:pPr>
            <a:r>
              <a:rPr lang="en-IN" dirty="0"/>
              <a:t>SNAPSHOTS</a:t>
            </a:r>
          </a:p>
          <a:p>
            <a:pPr lvl="1">
              <a:lnSpc>
                <a:spcPct val="110000"/>
              </a:lnSpc>
              <a:buFont typeface="Arial" panose="020B0604020202020204" pitchFamily="34" charset="0"/>
              <a:buChar char="•"/>
            </a:pPr>
            <a:r>
              <a:rPr lang="en-IN" dirty="0"/>
              <a:t>ADVANTAGES</a:t>
            </a:r>
          </a:p>
          <a:p>
            <a:pPr lvl="1">
              <a:lnSpc>
                <a:spcPct val="110000"/>
              </a:lnSpc>
              <a:buFont typeface="Arial" panose="020B0604020202020204" pitchFamily="34" charset="0"/>
              <a:buChar char="•"/>
            </a:pPr>
            <a:r>
              <a:rPr lang="en-IN" dirty="0"/>
              <a:t>FUTURE SCOPE</a:t>
            </a:r>
          </a:p>
          <a:p>
            <a:pPr lvl="1">
              <a:lnSpc>
                <a:spcPct val="110000"/>
              </a:lnSpc>
              <a:buFont typeface="Arial" panose="020B0604020202020204" pitchFamily="34" charset="0"/>
              <a:buChar char="•"/>
            </a:pPr>
            <a:r>
              <a:rPr lang="en-IN" dirty="0"/>
              <a:t>CONCLUSION</a:t>
            </a:r>
          </a:p>
          <a:p>
            <a:pPr lvl="1">
              <a:lnSpc>
                <a:spcPct val="110000"/>
              </a:lnSpc>
              <a:buFont typeface="Arial" panose="020B0604020202020204" pitchFamily="34" charset="0"/>
              <a:buChar char="•"/>
            </a:pPr>
            <a:r>
              <a:rPr lang="en-IN" dirty="0"/>
              <a:t>PROJECT DEMO</a:t>
            </a:r>
          </a:p>
        </p:txBody>
      </p:sp>
      <p:pic>
        <p:nvPicPr>
          <p:cNvPr id="2052" name="Picture 4">
            <a:extLst>
              <a:ext uri="{FF2B5EF4-FFF2-40B4-BE49-F238E27FC236}">
                <a16:creationId xmlns:a16="http://schemas.microsoft.com/office/drawing/2014/main" id="{18937F14-6617-7E7F-9A24-279AD65B7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2" r="-1" b="-1"/>
          <a:stretch/>
        </p:blipFill>
        <p:spPr bwMode="auto">
          <a:xfrm>
            <a:off x="8026499" y="2076150"/>
            <a:ext cx="3383936" cy="344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21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CD5E-095E-2073-6748-9A88A3D681B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4CE97B5-9571-485F-DABA-66F026AB50D2}"/>
              </a:ext>
            </a:extLst>
          </p:cNvPr>
          <p:cNvSpPr>
            <a:spLocks noGrp="1"/>
          </p:cNvSpPr>
          <p:nvPr>
            <p:ph idx="1"/>
          </p:nvPr>
        </p:nvSpPr>
        <p:spPr>
          <a:xfrm>
            <a:off x="657224" y="2011679"/>
            <a:ext cx="10753725" cy="4346788"/>
          </a:xfrm>
        </p:spPr>
        <p:txBody>
          <a:bodyPr>
            <a:normAutofit/>
          </a:bodyPr>
          <a:lstStyle/>
          <a:p>
            <a:pPr lvl="1" algn="just">
              <a:lnSpc>
                <a:spcPct val="100000"/>
              </a:lnSpc>
              <a:buFont typeface="Arial" panose="020B0604020202020204" pitchFamily="34" charset="0"/>
              <a:buChar char="•"/>
            </a:pPr>
            <a:r>
              <a:rPr lang="en-IN" dirty="0"/>
              <a:t>The </a:t>
            </a:r>
            <a:r>
              <a:rPr lang="en-IN" b="1" dirty="0"/>
              <a:t>Admin Management System (AMS) </a:t>
            </a:r>
            <a:r>
              <a:rPr lang="en-IN" dirty="0"/>
              <a:t>is a full-stack application that</a:t>
            </a:r>
            <a:r>
              <a:rPr lang="en-IN" b="1" dirty="0"/>
              <a:t> </a:t>
            </a:r>
            <a:r>
              <a:rPr lang="en-IN" dirty="0"/>
              <a:t>provides functionalities for a bank administrator to manage customers, branches, and customer accounts. </a:t>
            </a:r>
          </a:p>
          <a:p>
            <a:pPr lvl="1" algn="just">
              <a:lnSpc>
                <a:spcPct val="100000"/>
              </a:lnSpc>
              <a:buFont typeface="Arial" panose="020B0604020202020204" pitchFamily="34" charset="0"/>
              <a:buChar char="•"/>
            </a:pPr>
            <a:r>
              <a:rPr lang="en-IN" dirty="0"/>
              <a:t>The AMS has been developed using robust technologies like </a:t>
            </a:r>
            <a:r>
              <a:rPr lang="en-IN" b="1" dirty="0"/>
              <a:t>Spring Boot</a:t>
            </a:r>
            <a:r>
              <a:rPr lang="en-IN" dirty="0"/>
              <a:t>, </a:t>
            </a:r>
            <a:r>
              <a:rPr lang="en-IN" b="1" dirty="0"/>
              <a:t>JPA</a:t>
            </a:r>
            <a:r>
              <a:rPr lang="en-IN" dirty="0"/>
              <a:t>, and </a:t>
            </a:r>
            <a:r>
              <a:rPr lang="en-IN" b="1" dirty="0"/>
              <a:t>Hibernate</a:t>
            </a:r>
            <a:r>
              <a:rPr lang="en-IN" dirty="0"/>
              <a:t> for the backend functionality, </a:t>
            </a:r>
            <a:r>
              <a:rPr lang="en-IN" b="1" dirty="0"/>
              <a:t>MySQL</a:t>
            </a:r>
            <a:r>
              <a:rPr lang="en-IN" dirty="0"/>
              <a:t> for the database, and </a:t>
            </a:r>
            <a:r>
              <a:rPr lang="en-IN" b="1" dirty="0"/>
              <a:t>ReactJs</a:t>
            </a:r>
            <a:r>
              <a:rPr lang="en-IN" dirty="0"/>
              <a:t> for front-end implementation.</a:t>
            </a:r>
          </a:p>
          <a:p>
            <a:pPr lvl="1" algn="just">
              <a:lnSpc>
                <a:spcPct val="100000"/>
              </a:lnSpc>
              <a:buFont typeface="Arial" panose="020B0604020202020204" pitchFamily="34" charset="0"/>
              <a:buChar char="•"/>
            </a:pPr>
            <a:r>
              <a:rPr lang="en-IN" b="1" dirty="0"/>
              <a:t>REST APIs</a:t>
            </a:r>
            <a:r>
              <a:rPr lang="en-IN" dirty="0"/>
              <a:t> are implemented using Hibernate to interact with the database. ReactJs then uses these APIs to query the database and fetch the data that it uses in its components. It provides an interactive and user-friendly interface.</a:t>
            </a:r>
          </a:p>
          <a:p>
            <a:pPr lvl="1" algn="just">
              <a:lnSpc>
                <a:spcPct val="100000"/>
              </a:lnSpc>
              <a:buFont typeface="Arial" panose="020B0604020202020204" pitchFamily="34" charset="0"/>
              <a:buChar char="•"/>
            </a:pPr>
            <a:r>
              <a:rPr lang="en-IN" dirty="0"/>
              <a:t>Unit testing has been implemented using </a:t>
            </a:r>
            <a:r>
              <a:rPr lang="en-IN" b="1" dirty="0"/>
              <a:t>JUnit</a:t>
            </a:r>
            <a:r>
              <a:rPr lang="en-IN" dirty="0"/>
              <a:t> to test the REST APIs.</a:t>
            </a:r>
          </a:p>
        </p:txBody>
      </p:sp>
    </p:spTree>
    <p:extLst>
      <p:ext uri="{BB962C8B-B14F-4D97-AF65-F5344CB8AC3E}">
        <p14:creationId xmlns:p14="http://schemas.microsoft.com/office/powerpoint/2010/main" val="44182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BEE5F-1D39-A69E-616C-ABE24D7B878E}"/>
              </a:ext>
            </a:extLst>
          </p:cNvPr>
          <p:cNvSpPr>
            <a:spLocks noGrp="1"/>
          </p:cNvSpPr>
          <p:nvPr>
            <p:ph type="title"/>
          </p:nvPr>
        </p:nvSpPr>
        <p:spPr>
          <a:xfrm>
            <a:off x="657225" y="996624"/>
            <a:ext cx="3060931" cy="4879788"/>
          </a:xfrm>
          <a:noFill/>
        </p:spPr>
        <p:txBody>
          <a:bodyPr>
            <a:normAutofit/>
          </a:bodyPr>
          <a:lstStyle/>
          <a:p>
            <a:r>
              <a:rPr lang="en-IN" sz="4400" dirty="0">
                <a:solidFill>
                  <a:srgbClr val="FFFFFF"/>
                </a:solidFill>
              </a:rPr>
              <a:t>OBJECTIVE OF THE PROJECT</a:t>
            </a: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BD60D4-CF4C-5465-5960-0BB4F36AEDCC}"/>
              </a:ext>
            </a:extLst>
          </p:cNvPr>
          <p:cNvSpPr>
            <a:spLocks noGrp="1"/>
          </p:cNvSpPr>
          <p:nvPr>
            <p:ph idx="1"/>
          </p:nvPr>
        </p:nvSpPr>
        <p:spPr>
          <a:xfrm>
            <a:off x="4702547" y="996625"/>
            <a:ext cx="6727834" cy="4864751"/>
          </a:xfrm>
        </p:spPr>
        <p:txBody>
          <a:bodyPr anchor="ctr">
            <a:normAutofit/>
          </a:bodyPr>
          <a:lstStyle/>
          <a:p>
            <a:r>
              <a:rPr lang="en-IN" sz="2200">
                <a:solidFill>
                  <a:schemeClr val="tx1"/>
                </a:solidFill>
              </a:rPr>
              <a:t>This project aims to offer seamless and hassle-free management of customer accounts and bank branches.</a:t>
            </a:r>
          </a:p>
          <a:p>
            <a:r>
              <a:rPr lang="en-US" sz="2200">
                <a:solidFill>
                  <a:schemeClr val="tx1"/>
                </a:solidFill>
              </a:rPr>
              <a:t>This application will allow performing the below operations:</a:t>
            </a:r>
          </a:p>
          <a:p>
            <a:r>
              <a:rPr lang="en-US" sz="2200">
                <a:solidFill>
                  <a:schemeClr val="tx1"/>
                </a:solidFill>
              </a:rPr>
              <a:t>1.    Admin can delete any customer</a:t>
            </a:r>
          </a:p>
          <a:p>
            <a:r>
              <a:rPr lang="en-US" sz="2200">
                <a:solidFill>
                  <a:schemeClr val="tx1"/>
                </a:solidFill>
              </a:rPr>
              <a:t>2.    Admin can add branch details </a:t>
            </a:r>
          </a:p>
          <a:p>
            <a:r>
              <a:rPr lang="en-US" sz="2200">
                <a:solidFill>
                  <a:schemeClr val="tx1"/>
                </a:solidFill>
              </a:rPr>
              <a:t>3.    Admin can delete branch details</a:t>
            </a:r>
          </a:p>
          <a:p>
            <a:r>
              <a:rPr lang="en-US" sz="2200">
                <a:solidFill>
                  <a:schemeClr val="tx1"/>
                </a:solidFill>
              </a:rPr>
              <a:t>4.    Admin can open an account for registered customer</a:t>
            </a:r>
          </a:p>
          <a:p>
            <a:r>
              <a:rPr lang="en-US" sz="2200">
                <a:solidFill>
                  <a:schemeClr val="tx1"/>
                </a:solidFill>
              </a:rPr>
              <a:t>5.    Admin can close an account for registered customers</a:t>
            </a:r>
          </a:p>
          <a:p>
            <a:r>
              <a:rPr lang="en-US" sz="2200">
                <a:solidFill>
                  <a:schemeClr val="tx1"/>
                </a:solidFill>
              </a:rPr>
              <a:t>6.    Display all customers’ details </a:t>
            </a:r>
          </a:p>
          <a:p>
            <a:r>
              <a:rPr lang="en-US" sz="2200">
                <a:solidFill>
                  <a:schemeClr val="tx1"/>
                </a:solidFill>
              </a:rPr>
              <a:t>7.    Displays all branch-related details</a:t>
            </a:r>
            <a:endParaRPr lang="en-IN" sz="2200">
              <a:solidFill>
                <a:schemeClr val="tx1"/>
              </a:solidFill>
            </a:endParaRPr>
          </a:p>
        </p:txBody>
      </p:sp>
    </p:spTree>
    <p:extLst>
      <p:ext uri="{BB962C8B-B14F-4D97-AF65-F5344CB8AC3E}">
        <p14:creationId xmlns:p14="http://schemas.microsoft.com/office/powerpoint/2010/main" val="422425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D64A-4EAE-4C6A-C2EA-6DCC294AC980}"/>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E5281175-CDC5-C406-AC90-59B2DCAE9545}"/>
              </a:ext>
            </a:extLst>
          </p:cNvPr>
          <p:cNvSpPr>
            <a:spLocks noGrp="1"/>
          </p:cNvSpPr>
          <p:nvPr>
            <p:ph idx="1"/>
          </p:nvPr>
        </p:nvSpPr>
        <p:spPr>
          <a:xfrm>
            <a:off x="657224" y="1808855"/>
            <a:ext cx="10753725" cy="2849569"/>
          </a:xfrm>
        </p:spPr>
        <p:txBody>
          <a:bodyPr>
            <a:normAutofit/>
          </a:bodyPr>
          <a:lstStyle/>
          <a:p>
            <a:r>
              <a:rPr lang="en-IN" sz="2600" b="1" dirty="0"/>
              <a:t>Software</a:t>
            </a:r>
            <a:r>
              <a:rPr lang="en-IN" sz="2600" dirty="0"/>
              <a:t> </a:t>
            </a:r>
            <a:r>
              <a:rPr lang="en-IN" sz="2600" b="1" dirty="0"/>
              <a:t>Requirements</a:t>
            </a:r>
          </a:p>
          <a:p>
            <a:pPr lvl="1">
              <a:buFont typeface="Arial" panose="020B0604020202020204" pitchFamily="34" charset="0"/>
              <a:buChar char="•"/>
            </a:pPr>
            <a:r>
              <a:rPr lang="en-IN" sz="2200" dirty="0"/>
              <a:t>JDK 1.8 and above</a:t>
            </a:r>
          </a:p>
          <a:p>
            <a:pPr lvl="1">
              <a:buFont typeface="Arial" panose="020B0604020202020204" pitchFamily="34" charset="0"/>
              <a:buChar char="•"/>
            </a:pPr>
            <a:r>
              <a:rPr lang="en-IN" sz="2200" dirty="0"/>
              <a:t>Visual Studio code</a:t>
            </a:r>
          </a:p>
          <a:p>
            <a:pPr lvl="1">
              <a:buFont typeface="Arial" panose="020B0604020202020204" pitchFamily="34" charset="0"/>
              <a:buChar char="•"/>
            </a:pPr>
            <a:r>
              <a:rPr lang="en-IN" sz="2200" dirty="0"/>
              <a:t>Eclipse</a:t>
            </a:r>
          </a:p>
          <a:p>
            <a:pPr lvl="1">
              <a:buFont typeface="Arial" panose="020B0604020202020204" pitchFamily="34" charset="0"/>
              <a:buChar char="•"/>
            </a:pPr>
            <a:r>
              <a:rPr lang="en-IN" sz="2200" dirty="0"/>
              <a:t>Node Js</a:t>
            </a:r>
          </a:p>
          <a:p>
            <a:pPr lvl="1">
              <a:buFont typeface="Arial" panose="020B0604020202020204" pitchFamily="34" charset="0"/>
              <a:buChar char="•"/>
            </a:pPr>
            <a:r>
              <a:rPr lang="en-IN" sz="2200" dirty="0"/>
              <a:t>MySQL</a:t>
            </a:r>
          </a:p>
          <a:p>
            <a:pPr lvl="1">
              <a:buFont typeface="Arial" panose="020B0604020202020204" pitchFamily="34" charset="0"/>
              <a:buChar char="•"/>
            </a:pPr>
            <a:r>
              <a:rPr lang="en-IN" sz="2200" dirty="0"/>
              <a:t>Postman</a:t>
            </a:r>
          </a:p>
        </p:txBody>
      </p:sp>
      <p:sp>
        <p:nvSpPr>
          <p:cNvPr id="4" name="Content Placeholder 4">
            <a:extLst>
              <a:ext uri="{FF2B5EF4-FFF2-40B4-BE49-F238E27FC236}">
                <a16:creationId xmlns:a16="http://schemas.microsoft.com/office/drawing/2014/main" id="{D30CB11C-C178-B616-FFAD-3E7B515D33D6}"/>
              </a:ext>
            </a:extLst>
          </p:cNvPr>
          <p:cNvSpPr txBox="1">
            <a:spLocks/>
          </p:cNvSpPr>
          <p:nvPr/>
        </p:nvSpPr>
        <p:spPr>
          <a:xfrm>
            <a:off x="657224" y="4841220"/>
            <a:ext cx="4270247" cy="178783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dirty="0"/>
              <a:t>Hardware Requirements</a:t>
            </a:r>
          </a:p>
          <a:p>
            <a:pPr lvl="1">
              <a:buFont typeface="Arial" panose="020B0604020202020204" pitchFamily="34" charset="0"/>
              <a:buChar char="•"/>
            </a:pPr>
            <a:r>
              <a:rPr lang="en-US" sz="2200" dirty="0">
                <a:cs typeface="Times New Roman" panose="02020603050405020304" pitchFamily="18" charset="0"/>
              </a:rPr>
              <a:t>Disk Space: 1GB or above.</a:t>
            </a:r>
          </a:p>
          <a:p>
            <a:pPr lvl="1">
              <a:buFont typeface="Arial" panose="020B0604020202020204" pitchFamily="34" charset="0"/>
              <a:buChar char="•"/>
            </a:pPr>
            <a:r>
              <a:rPr lang="en-IN" sz="2200" dirty="0">
                <a:cs typeface="Times New Roman" panose="02020603050405020304" pitchFamily="18" charset="0"/>
              </a:rPr>
              <a:t>RAM: 2 GB or above.</a:t>
            </a:r>
          </a:p>
          <a:p>
            <a:endParaRPr lang="en-US" dirty="0"/>
          </a:p>
        </p:txBody>
      </p:sp>
      <p:pic>
        <p:nvPicPr>
          <p:cNvPr id="3074" name="Picture 2" descr="Premium Vector | Full stack developer working on computer vector  illustration it professional web developer programmi...">
            <a:extLst>
              <a:ext uri="{FF2B5EF4-FFF2-40B4-BE49-F238E27FC236}">
                <a16:creationId xmlns:a16="http://schemas.microsoft.com/office/drawing/2014/main" id="{27BA7458-CAB5-0F92-5134-DE54ADE6F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1" y="2276474"/>
            <a:ext cx="39147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1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62F4-FBB3-74EF-1211-42F77C191AF2}"/>
              </a:ext>
            </a:extLst>
          </p:cNvPr>
          <p:cNvSpPr>
            <a:spLocks noGrp="1"/>
          </p:cNvSpPr>
          <p:nvPr>
            <p:ph type="title"/>
          </p:nvPr>
        </p:nvSpPr>
        <p:spPr>
          <a:xfrm>
            <a:off x="7836310" y="640080"/>
            <a:ext cx="4355690" cy="1658198"/>
          </a:xfrm>
        </p:spPr>
        <p:txBody>
          <a:bodyPr>
            <a:normAutofit/>
          </a:bodyPr>
          <a:lstStyle/>
          <a:p>
            <a:r>
              <a:rPr lang="en-IN" sz="4800" dirty="0"/>
              <a:t>TECHNOLOGIES USED</a:t>
            </a:r>
          </a:p>
        </p:txBody>
      </p:sp>
      <p:pic>
        <p:nvPicPr>
          <p:cNvPr id="4098" name="Picture 2" descr="Premium Vector | Online education. video tutorial is in the isometric. the  lessons on the laptop. books, people and reward. bright color design for  web banner. vector illustration.">
            <a:extLst>
              <a:ext uri="{FF2B5EF4-FFF2-40B4-BE49-F238E27FC236}">
                <a16:creationId xmlns:a16="http://schemas.microsoft.com/office/drawing/2014/main" id="{4F99C63A-CD5D-B6AD-B976-5247DD5BE1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7" r="11246" b="-1"/>
          <a:stretch/>
        </p:blipFill>
        <p:spPr bwMode="auto">
          <a:xfrm>
            <a:off x="1011711" y="640080"/>
            <a:ext cx="6156793" cy="55881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00C3212-1615-F936-7D96-9487C631EC23}"/>
              </a:ext>
            </a:extLst>
          </p:cNvPr>
          <p:cNvSpPr>
            <a:spLocks noGrp="1"/>
          </p:cNvSpPr>
          <p:nvPr>
            <p:ph idx="1"/>
          </p:nvPr>
        </p:nvSpPr>
        <p:spPr>
          <a:xfrm>
            <a:off x="7836310" y="2363449"/>
            <a:ext cx="3706761" cy="3864732"/>
          </a:xfrm>
        </p:spPr>
        <p:txBody>
          <a:bodyPr>
            <a:normAutofit/>
          </a:bodyPr>
          <a:lstStyle/>
          <a:p>
            <a:pPr lvl="1">
              <a:buFont typeface="Arial" panose="020B0604020202020204" pitchFamily="34" charset="0"/>
              <a:buChar char="•"/>
            </a:pPr>
            <a:r>
              <a:rPr lang="en-IN" sz="2800" dirty="0"/>
              <a:t>Spring Boot</a:t>
            </a:r>
          </a:p>
          <a:p>
            <a:pPr lvl="1">
              <a:buFont typeface="Arial" panose="020B0604020202020204" pitchFamily="34" charset="0"/>
              <a:buChar char="•"/>
            </a:pPr>
            <a:r>
              <a:rPr lang="en-IN" sz="2800" dirty="0"/>
              <a:t>React Js</a:t>
            </a:r>
          </a:p>
          <a:p>
            <a:pPr lvl="1">
              <a:buFont typeface="Arial" panose="020B0604020202020204" pitchFamily="34" charset="0"/>
              <a:buChar char="•"/>
            </a:pPr>
            <a:r>
              <a:rPr lang="en-IN" sz="2800" dirty="0"/>
              <a:t>Hibernate and JPA</a:t>
            </a:r>
          </a:p>
          <a:p>
            <a:pPr lvl="1">
              <a:buFont typeface="Arial" panose="020B0604020202020204" pitchFamily="34" charset="0"/>
              <a:buChar char="•"/>
            </a:pPr>
            <a:r>
              <a:rPr lang="en-IN" sz="2800" dirty="0"/>
              <a:t>MySQL</a:t>
            </a:r>
          </a:p>
          <a:p>
            <a:pPr lvl="1">
              <a:buFont typeface="Arial" panose="020B0604020202020204" pitchFamily="34" charset="0"/>
              <a:buChar char="•"/>
            </a:pPr>
            <a:r>
              <a:rPr lang="en-IN" sz="2800" dirty="0"/>
              <a:t>Postman</a:t>
            </a:r>
          </a:p>
          <a:p>
            <a:pPr lvl="1">
              <a:buFont typeface="Arial" panose="020B0604020202020204" pitchFamily="34" charset="0"/>
              <a:buChar char="•"/>
            </a:pPr>
            <a:r>
              <a:rPr lang="en-IN" sz="2800" dirty="0"/>
              <a:t>HTML</a:t>
            </a:r>
          </a:p>
          <a:p>
            <a:pPr lvl="1">
              <a:buFont typeface="Arial" panose="020B0604020202020204" pitchFamily="34" charset="0"/>
              <a:buChar char="•"/>
            </a:pPr>
            <a:r>
              <a:rPr lang="en-IN" sz="2800" dirty="0"/>
              <a:t>CSS</a:t>
            </a:r>
          </a:p>
          <a:p>
            <a:pPr lvl="1">
              <a:buFont typeface="Arial" panose="020B0604020202020204" pitchFamily="34" charset="0"/>
              <a:buChar char="•"/>
            </a:pPr>
            <a:r>
              <a:rPr lang="en-IN" sz="2800" dirty="0"/>
              <a:t>Bootstrap</a:t>
            </a:r>
          </a:p>
        </p:txBody>
      </p:sp>
    </p:spTree>
    <p:extLst>
      <p:ext uri="{BB962C8B-B14F-4D97-AF65-F5344CB8AC3E}">
        <p14:creationId xmlns:p14="http://schemas.microsoft.com/office/powerpoint/2010/main" val="528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83C6-E36B-99E8-A5DF-2431FFEE747C}"/>
              </a:ext>
            </a:extLst>
          </p:cNvPr>
          <p:cNvSpPr>
            <a:spLocks noGrp="1"/>
          </p:cNvSpPr>
          <p:nvPr>
            <p:ph type="title"/>
          </p:nvPr>
        </p:nvSpPr>
        <p:spPr/>
        <p:txBody>
          <a:bodyPr/>
          <a:lstStyle/>
          <a:p>
            <a:r>
              <a:rPr lang="en-IN"/>
              <a:t>PROJECT MODULES</a:t>
            </a:r>
            <a:endParaRPr lang="en-IN" dirty="0"/>
          </a:p>
        </p:txBody>
      </p:sp>
      <p:graphicFrame>
        <p:nvGraphicFramePr>
          <p:cNvPr id="7" name="Content Placeholder 2">
            <a:extLst>
              <a:ext uri="{FF2B5EF4-FFF2-40B4-BE49-F238E27FC236}">
                <a16:creationId xmlns:a16="http://schemas.microsoft.com/office/drawing/2014/main" id="{AC851B0C-ED06-6C6D-E601-67BCD42CF906}"/>
              </a:ext>
            </a:extLst>
          </p:cNvPr>
          <p:cNvGraphicFramePr>
            <a:graphicFrameLocks noGrp="1"/>
          </p:cNvGraphicFramePr>
          <p:nvPr>
            <p:ph idx="1"/>
            <p:extLst>
              <p:ext uri="{D42A27DB-BD31-4B8C-83A1-F6EECF244321}">
                <p14:modId xmlns:p14="http://schemas.microsoft.com/office/powerpoint/2010/main" val="1600442025"/>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09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39" name="Rectangle 1038">
            <a:extLst>
              <a:ext uri="{FF2B5EF4-FFF2-40B4-BE49-F238E27FC236}">
                <a16:creationId xmlns:a16="http://schemas.microsoft.com/office/drawing/2014/main" id="{B7CC3BB4-8536-4DBC-A194-D8AAF56C4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A4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885C4-2267-753D-DC24-2DE8A84EA797}"/>
              </a:ext>
            </a:extLst>
          </p:cNvPr>
          <p:cNvSpPr>
            <a:spLocks noGrp="1"/>
          </p:cNvSpPr>
          <p:nvPr>
            <p:ph type="title"/>
          </p:nvPr>
        </p:nvSpPr>
        <p:spPr>
          <a:xfrm>
            <a:off x="1460448" y="-20850"/>
            <a:ext cx="3372464" cy="3869205"/>
          </a:xfrm>
        </p:spPr>
        <p:txBody>
          <a:bodyPr vert="horz" lIns="91440" tIns="45720" rIns="91440" bIns="45720" rtlCol="0" anchor="b">
            <a:normAutofit/>
          </a:bodyPr>
          <a:lstStyle/>
          <a:p>
            <a:pPr>
              <a:lnSpc>
                <a:spcPct val="80000"/>
              </a:lnSpc>
            </a:pPr>
            <a:r>
              <a:rPr lang="en-US" sz="5100" dirty="0">
                <a:solidFill>
                  <a:srgbClr val="FFFFFF"/>
                </a:solidFill>
              </a:rPr>
              <a:t>SNAPSHOTS</a:t>
            </a:r>
          </a:p>
        </p:txBody>
      </p:sp>
      <p:pic>
        <p:nvPicPr>
          <p:cNvPr id="1032" name="Picture 8" descr="How To Become A Full Stack Developer In 2020[ROADMAP]? - DEV Community  👩‍💻👨‍💻">
            <a:extLst>
              <a:ext uri="{FF2B5EF4-FFF2-40B4-BE49-F238E27FC236}">
                <a16:creationId xmlns:a16="http://schemas.microsoft.com/office/drawing/2014/main" id="{C4139448-4E1B-A254-020B-FBE63F2F93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32912" y="1846822"/>
            <a:ext cx="6915663" cy="345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0561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919</TotalTime>
  <Words>727</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 Light</vt:lpstr>
      <vt:lpstr>Metropolitan</vt:lpstr>
      <vt:lpstr>PowerPoint Presentation</vt:lpstr>
      <vt:lpstr>TEAM AND MENTOR</vt:lpstr>
      <vt:lpstr>TABLE OF CONTENT</vt:lpstr>
      <vt:lpstr>INTRODUCTION</vt:lpstr>
      <vt:lpstr>OBJECTIVE OF THE PROJECT</vt:lpstr>
      <vt:lpstr>SYSTEM REQUIREMENTS</vt:lpstr>
      <vt:lpstr>TECHNOLOGIES USED</vt:lpstr>
      <vt:lpstr>PROJECT MODULES</vt:lpstr>
      <vt:lpstr>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c:creator>
  <cp:lastModifiedBy>Raj</cp:lastModifiedBy>
  <cp:revision>5</cp:revision>
  <dcterms:created xsi:type="dcterms:W3CDTF">2022-11-09T06:37:14Z</dcterms:created>
  <dcterms:modified xsi:type="dcterms:W3CDTF">2022-11-10T09:12:00Z</dcterms:modified>
</cp:coreProperties>
</file>