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84" r:id="rId4"/>
    <p:sldId id="258" r:id="rId5"/>
    <p:sldId id="280" r:id="rId6"/>
    <p:sldId id="285" r:id="rId7"/>
    <p:sldId id="276" r:id="rId8"/>
    <p:sldId id="282" r:id="rId9"/>
    <p:sldId id="261" r:id="rId10"/>
    <p:sldId id="281" r:id="rId11"/>
    <p:sldId id="275" r:id="rId12"/>
    <p:sldId id="277" r:id="rId13"/>
    <p:sldId id="283" r:id="rId14"/>
    <p:sldId id="262" r:id="rId15"/>
    <p:sldId id="264" r:id="rId16"/>
    <p:sldId id="268" r:id="rId17"/>
    <p:sldId id="26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15D296-04A1-4038-A35E-24682C2040C9}" v="1" dt="2025-02-13T19:24:53.6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50" d="100"/>
          <a:sy n="50" d="100"/>
        </p:scale>
        <p:origin x="1188" y="7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kili sivanagireddy" userId="75ebc387cec1b888" providerId="LiveId" clId="{988A2157-4E83-46E2-88C2-0C11926415DD}"/>
    <pc:docChg chg="modSld">
      <pc:chgData name="akkili sivanagireddy" userId="75ebc387cec1b888" providerId="LiveId" clId="{988A2157-4E83-46E2-88C2-0C11926415DD}" dt="2025-01-08T21:38:48.134" v="53" actId="20577"/>
      <pc:docMkLst>
        <pc:docMk/>
      </pc:docMkLst>
      <pc:sldChg chg="modSp mod">
        <pc:chgData name="akkili sivanagireddy" userId="75ebc387cec1b888" providerId="LiveId" clId="{988A2157-4E83-46E2-88C2-0C11926415DD}" dt="2025-01-08T21:38:48.134" v="53" actId="20577"/>
        <pc:sldMkLst>
          <pc:docMk/>
          <pc:sldMk cId="0" sldId="256"/>
        </pc:sldMkLst>
        <pc:spChg chg="mod">
          <ac:chgData name="akkili sivanagireddy" userId="75ebc387cec1b888" providerId="LiveId" clId="{988A2157-4E83-46E2-88C2-0C11926415DD}" dt="2025-01-08T21:31:10.176" v="3" actId="20577"/>
          <ac:spMkLst>
            <pc:docMk/>
            <pc:sldMk cId="0" sldId="256"/>
            <ac:spMk id="88" creationId="{00000000-0000-0000-0000-000000000000}"/>
          </ac:spMkLst>
        </pc:spChg>
        <pc:spChg chg="mod">
          <ac:chgData name="akkili sivanagireddy" userId="75ebc387cec1b888" providerId="LiveId" clId="{988A2157-4E83-46E2-88C2-0C11926415DD}" dt="2025-01-08T21:38:48.134" v="53" actId="20577"/>
          <ac:spMkLst>
            <pc:docMk/>
            <pc:sldMk cId="0" sldId="256"/>
            <ac:spMk id="90" creationId="{00000000-0000-0000-0000-000000000000}"/>
          </ac:spMkLst>
        </pc:spChg>
      </pc:sldChg>
    </pc:docChg>
  </pc:docChgLst>
  <pc:docChgLst>
    <pc:chgData name="akkili sivanagireddy" userId="75ebc387cec1b888" providerId="LiveId" clId="{9A15D296-04A1-4038-A35E-24682C2040C9}"/>
    <pc:docChg chg="custSel modSld">
      <pc:chgData name="akkili sivanagireddy" userId="75ebc387cec1b888" providerId="LiveId" clId="{9A15D296-04A1-4038-A35E-24682C2040C9}" dt="2025-02-13T19:28:33.040" v="75" actId="20577"/>
      <pc:docMkLst>
        <pc:docMk/>
      </pc:docMkLst>
      <pc:sldChg chg="modSp mod">
        <pc:chgData name="akkili sivanagireddy" userId="75ebc387cec1b888" providerId="LiveId" clId="{9A15D296-04A1-4038-A35E-24682C2040C9}" dt="2025-02-13T19:27:10.316" v="62" actId="1036"/>
        <pc:sldMkLst>
          <pc:docMk/>
          <pc:sldMk cId="0" sldId="256"/>
        </pc:sldMkLst>
        <pc:spChg chg="mod">
          <ac:chgData name="akkili sivanagireddy" userId="75ebc387cec1b888" providerId="LiveId" clId="{9A15D296-04A1-4038-A35E-24682C2040C9}" dt="2025-02-13T19:27:10.316" v="62" actId="1036"/>
          <ac:spMkLst>
            <pc:docMk/>
            <pc:sldMk cId="0" sldId="256"/>
            <ac:spMk id="8" creationId="{00000000-0000-0000-0000-000000000000}"/>
          </ac:spMkLst>
        </pc:spChg>
        <pc:spChg chg="mod">
          <ac:chgData name="akkili sivanagireddy" userId="75ebc387cec1b888" providerId="LiveId" clId="{9A15D296-04A1-4038-A35E-24682C2040C9}" dt="2025-02-13T19:24:35.551" v="44" actId="20577"/>
          <ac:spMkLst>
            <pc:docMk/>
            <pc:sldMk cId="0" sldId="256"/>
            <ac:spMk id="87" creationId="{00000000-0000-0000-0000-000000000000}"/>
          </ac:spMkLst>
        </pc:spChg>
        <pc:spChg chg="mod">
          <ac:chgData name="akkili sivanagireddy" userId="75ebc387cec1b888" providerId="LiveId" clId="{9A15D296-04A1-4038-A35E-24682C2040C9}" dt="2025-02-13T19:24:46.954" v="48" actId="20577"/>
          <ac:spMkLst>
            <pc:docMk/>
            <pc:sldMk cId="0" sldId="256"/>
            <ac:spMk id="88" creationId="{00000000-0000-0000-0000-000000000000}"/>
          </ac:spMkLst>
        </pc:spChg>
        <pc:spChg chg="mod">
          <ac:chgData name="akkili sivanagireddy" userId="75ebc387cec1b888" providerId="LiveId" clId="{9A15D296-04A1-4038-A35E-24682C2040C9}" dt="2025-02-13T19:24:22.709" v="26" actId="20577"/>
          <ac:spMkLst>
            <pc:docMk/>
            <pc:sldMk cId="0" sldId="256"/>
            <ac:spMk id="90" creationId="{00000000-0000-0000-0000-000000000000}"/>
          </ac:spMkLst>
        </pc:spChg>
        <pc:spChg chg="mod">
          <ac:chgData name="akkili sivanagireddy" userId="75ebc387cec1b888" providerId="LiveId" clId="{9A15D296-04A1-4038-A35E-24682C2040C9}" dt="2025-02-13T19:27:05.833" v="61" actId="20577"/>
          <ac:spMkLst>
            <pc:docMk/>
            <pc:sldMk cId="0" sldId="256"/>
            <ac:spMk id="91" creationId="{00000000-0000-0000-0000-000000000000}"/>
          </ac:spMkLst>
        </pc:spChg>
      </pc:sldChg>
      <pc:sldChg chg="modSp mod">
        <pc:chgData name="akkili sivanagireddy" userId="75ebc387cec1b888" providerId="LiveId" clId="{9A15D296-04A1-4038-A35E-24682C2040C9}" dt="2025-02-13T19:28:33.040" v="75" actId="20577"/>
        <pc:sldMkLst>
          <pc:docMk/>
          <pc:sldMk cId="3633487232" sldId="257"/>
        </pc:sldMkLst>
        <pc:spChg chg="mod">
          <ac:chgData name="akkili sivanagireddy" userId="75ebc387cec1b888" providerId="LiveId" clId="{9A15D296-04A1-4038-A35E-24682C2040C9}" dt="2025-02-13T19:26:53.340" v="57" actId="2711"/>
          <ac:spMkLst>
            <pc:docMk/>
            <pc:sldMk cId="3633487232" sldId="257"/>
            <ac:spMk id="2" creationId="{00000000-0000-0000-0000-000000000000}"/>
          </ac:spMkLst>
        </pc:spChg>
        <pc:spChg chg="mod">
          <ac:chgData name="akkili sivanagireddy" userId="75ebc387cec1b888" providerId="LiveId" clId="{9A15D296-04A1-4038-A35E-24682C2040C9}" dt="2025-02-13T19:28:33.040" v="75" actId="20577"/>
          <ac:spMkLst>
            <pc:docMk/>
            <pc:sldMk cId="3633487232" sldId="25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18/02/2025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18/02/2025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18/02/2025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18/02/2025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18/02/2025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18/02/2025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18/02/2025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18/02/2025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18/02/2025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rahulyadav00325/udyog-saarthi-app.g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UDYOG SAARTHI</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1806567"/>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CSE_G138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874263879"/>
              </p:ext>
            </p:extLst>
          </p:nvPr>
        </p:nvGraphicFramePr>
        <p:xfrm>
          <a:off x="553347" y="2237847"/>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a:spcBef>
                <a:spcPts val="340"/>
              </a:spcBef>
              <a:buClr>
                <a:srgbClr val="17365D"/>
              </a:buClr>
              <a:buSzPts val="1700"/>
            </a:pPr>
            <a:r>
              <a:rPr lang="en-US"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a:t>
            </a:r>
            <a:r>
              <a:rPr lang="en-US" sz="18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KUPPALA SARITHA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43231"/>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Dr.Asif</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Mohammed H.B</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Amarnath J.L &amp; Dr. Jayanthi</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K.</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Abdul Khadar A</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4930EEE3-4E82-7D3C-4B4F-311E91D6504E}"/>
              </a:ext>
            </a:extLst>
          </p:cNvPr>
          <p:cNvGraphicFramePr>
            <a:graphicFrameLocks noGrp="1"/>
          </p:cNvGraphicFramePr>
          <p:nvPr>
            <p:extLst>
              <p:ext uri="{D42A27DB-BD31-4B8C-83A1-F6EECF244321}">
                <p14:modId xmlns:p14="http://schemas.microsoft.com/office/powerpoint/2010/main" val="2320395593"/>
              </p:ext>
            </p:extLst>
          </p:nvPr>
        </p:nvGraphicFramePr>
        <p:xfrm>
          <a:off x="197505" y="2237847"/>
          <a:ext cx="5724850" cy="2225040"/>
        </p:xfrm>
        <a:graphic>
          <a:graphicData uri="http://schemas.openxmlformats.org/drawingml/2006/table">
            <a:tbl>
              <a:tblPr firstRow="1" bandRow="1">
                <a:tableStyleId>{5C22544A-7EE6-4342-B048-85BDC9FD1C3A}</a:tableStyleId>
              </a:tblPr>
              <a:tblGrid>
                <a:gridCol w="2862425">
                  <a:extLst>
                    <a:ext uri="{9D8B030D-6E8A-4147-A177-3AD203B41FA5}">
                      <a16:colId xmlns:a16="http://schemas.microsoft.com/office/drawing/2014/main" val="2036692173"/>
                    </a:ext>
                  </a:extLst>
                </a:gridCol>
                <a:gridCol w="2862425">
                  <a:extLst>
                    <a:ext uri="{9D8B030D-6E8A-4147-A177-3AD203B41FA5}">
                      <a16:colId xmlns:a16="http://schemas.microsoft.com/office/drawing/2014/main" val="1268242637"/>
                    </a:ext>
                  </a:extLst>
                </a:gridCol>
              </a:tblGrid>
              <a:tr h="370840">
                <a:tc>
                  <a:txBody>
                    <a:bodyPr/>
                    <a:lstStyle/>
                    <a:p>
                      <a:pPr algn="ctr"/>
                      <a:r>
                        <a:rPr lang="en-GB" b="1" dirty="0">
                          <a:solidFill>
                            <a:schemeClr val="tx2">
                              <a:lumMod val="75000"/>
                            </a:schemeClr>
                          </a:solidFill>
                        </a:rPr>
                        <a:t>Roll Number</a:t>
                      </a:r>
                    </a:p>
                  </a:txBody>
                  <a:tcPr anchor="ctr"/>
                </a:tc>
                <a:tc>
                  <a:txBody>
                    <a:bodyPr/>
                    <a:lstStyle/>
                    <a:p>
                      <a:pPr algn="ctr"/>
                      <a:r>
                        <a:rPr lang="en-GB" b="1" dirty="0">
                          <a:solidFill>
                            <a:schemeClr val="tx2">
                              <a:lumMod val="75000"/>
                            </a:schemeClr>
                          </a:solidFill>
                        </a:rPr>
                        <a:t>Student Name</a:t>
                      </a:r>
                    </a:p>
                  </a:txBody>
                  <a:tcPr anchor="ctr"/>
                </a:tc>
                <a:extLst>
                  <a:ext uri="{0D108BD9-81ED-4DB2-BD59-A6C34878D82A}">
                    <a16:rowId xmlns:a16="http://schemas.microsoft.com/office/drawing/2014/main" val="3210861468"/>
                  </a:ext>
                </a:extLst>
              </a:tr>
              <a:tr h="370840">
                <a:tc>
                  <a:txBody>
                    <a:bodyPr/>
                    <a:lstStyle/>
                    <a:p>
                      <a:pPr algn="ctr"/>
                      <a:r>
                        <a:rPr lang="en-US" sz="1600" b="0" dirty="0"/>
                        <a:t>20211CSE0321</a:t>
                      </a:r>
                      <a:endParaRPr lang="en-GB" sz="1600" b="0" dirty="0"/>
                    </a:p>
                  </a:txBody>
                  <a:tcPr anchor="ctr"/>
                </a:tc>
                <a:tc>
                  <a:txBody>
                    <a:bodyPr/>
                    <a:lstStyle/>
                    <a:p>
                      <a:pPr algn="ctr"/>
                      <a:r>
                        <a:rPr lang="en-US" sz="1600" b="0" dirty="0"/>
                        <a:t>RAHUL YADAV.B</a:t>
                      </a:r>
                      <a:endParaRPr lang="en-GB" sz="1600" b="0" dirty="0"/>
                    </a:p>
                  </a:txBody>
                  <a:tcPr anchor="ctr"/>
                </a:tc>
                <a:extLst>
                  <a:ext uri="{0D108BD9-81ED-4DB2-BD59-A6C34878D82A}">
                    <a16:rowId xmlns:a16="http://schemas.microsoft.com/office/drawing/2014/main" val="2885408900"/>
                  </a:ext>
                </a:extLst>
              </a:tr>
              <a:tr h="370840">
                <a:tc>
                  <a:txBody>
                    <a:bodyPr/>
                    <a:lstStyle/>
                    <a:p>
                      <a:pPr algn="ctr"/>
                      <a:r>
                        <a:rPr lang="en-US" sz="1600" b="0" dirty="0"/>
                        <a:t>20211CSE0503</a:t>
                      </a:r>
                      <a:endParaRPr lang="en-GB" sz="1600" b="0" dirty="0"/>
                    </a:p>
                  </a:txBody>
                  <a:tcPr anchor="ctr"/>
                </a:tc>
                <a:tc>
                  <a:txBody>
                    <a:bodyPr/>
                    <a:lstStyle/>
                    <a:p>
                      <a:pPr algn="ctr"/>
                      <a:r>
                        <a:rPr lang="en-US" sz="1600" b="0" dirty="0"/>
                        <a:t>MOHANA RANGA.T</a:t>
                      </a:r>
                      <a:endParaRPr lang="en-GB" sz="1600" b="0" dirty="0"/>
                    </a:p>
                  </a:txBody>
                  <a:tcPr anchor="ctr"/>
                </a:tc>
                <a:extLst>
                  <a:ext uri="{0D108BD9-81ED-4DB2-BD59-A6C34878D82A}">
                    <a16:rowId xmlns:a16="http://schemas.microsoft.com/office/drawing/2014/main" val="737185581"/>
                  </a:ext>
                </a:extLst>
              </a:tr>
              <a:tr h="370840">
                <a:tc>
                  <a:txBody>
                    <a:bodyPr/>
                    <a:lstStyle/>
                    <a:p>
                      <a:pPr algn="ctr"/>
                      <a:r>
                        <a:rPr lang="en-US" sz="1600" b="0" dirty="0"/>
                        <a:t>20211CSE0734</a:t>
                      </a:r>
                      <a:endParaRPr lang="en-GB" sz="1600" b="0" dirty="0"/>
                    </a:p>
                  </a:txBody>
                  <a:tcPr anchor="ctr"/>
                </a:tc>
                <a:tc>
                  <a:txBody>
                    <a:bodyPr/>
                    <a:lstStyle/>
                    <a:p>
                      <a:pPr algn="ctr"/>
                      <a:r>
                        <a:rPr lang="en-US" sz="1600" b="0" dirty="0"/>
                        <a:t>SHAIK IRFAN</a:t>
                      </a:r>
                      <a:endParaRPr lang="en-GB" sz="1600" b="0" dirty="0"/>
                    </a:p>
                  </a:txBody>
                  <a:tcPr anchor="ctr"/>
                </a:tc>
                <a:extLst>
                  <a:ext uri="{0D108BD9-81ED-4DB2-BD59-A6C34878D82A}">
                    <a16:rowId xmlns:a16="http://schemas.microsoft.com/office/drawing/2014/main" val="1601335912"/>
                  </a:ext>
                </a:extLst>
              </a:tr>
              <a:tr h="370840">
                <a:tc>
                  <a:txBody>
                    <a:bodyPr/>
                    <a:lstStyle/>
                    <a:p>
                      <a:pPr algn="ctr"/>
                      <a:r>
                        <a:rPr lang="en-US" sz="1600" b="0" dirty="0"/>
                        <a:t>20211CSE0779</a:t>
                      </a:r>
                      <a:endParaRPr lang="en-GB" sz="1600" b="0" dirty="0"/>
                    </a:p>
                  </a:txBody>
                  <a:tcPr anchor="ctr"/>
                </a:tc>
                <a:tc>
                  <a:txBody>
                    <a:bodyPr/>
                    <a:lstStyle/>
                    <a:p>
                      <a:pPr algn="ctr"/>
                      <a:r>
                        <a:rPr lang="en-US" sz="1600" b="0" dirty="0"/>
                        <a:t>BHARATH REDDY.B</a:t>
                      </a:r>
                      <a:endParaRPr lang="en-GB" sz="1600" b="0" dirty="0"/>
                    </a:p>
                  </a:txBody>
                  <a:tcPr anchor="ctr"/>
                </a:tc>
                <a:extLst>
                  <a:ext uri="{0D108BD9-81ED-4DB2-BD59-A6C34878D82A}">
                    <a16:rowId xmlns:a16="http://schemas.microsoft.com/office/drawing/2014/main" val="135300631"/>
                  </a:ext>
                </a:extLst>
              </a:tr>
              <a:tr h="370840">
                <a:tc>
                  <a:txBody>
                    <a:bodyPr/>
                    <a:lstStyle/>
                    <a:p>
                      <a:pPr algn="ctr"/>
                      <a:r>
                        <a:rPr lang="en-US" sz="1600" b="0" dirty="0"/>
                        <a:t>20211CSE0769</a:t>
                      </a:r>
                      <a:endParaRPr lang="en-GB" sz="1600" b="0" dirty="0"/>
                    </a:p>
                  </a:txBody>
                  <a:tcPr anchor="ctr"/>
                </a:tc>
                <a:tc>
                  <a:txBody>
                    <a:bodyPr/>
                    <a:lstStyle/>
                    <a:p>
                      <a:pPr algn="ctr"/>
                      <a:r>
                        <a:rPr lang="en-US" sz="1600" b="0" dirty="0"/>
                        <a:t>TEJESH REDDY</a:t>
                      </a:r>
                      <a:endParaRPr lang="en-GB" sz="1600" b="0" dirty="0"/>
                    </a:p>
                  </a:txBody>
                  <a:tcPr anchor="ctr"/>
                </a:tc>
                <a:extLst>
                  <a:ext uri="{0D108BD9-81ED-4DB2-BD59-A6C34878D82A}">
                    <a16:rowId xmlns:a16="http://schemas.microsoft.com/office/drawing/2014/main" val="1459911466"/>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652699-8D2C-EB19-4CC6-6C00B810F6AB}"/>
              </a:ext>
            </a:extLst>
          </p:cNvPr>
          <p:cNvSpPr txBox="1"/>
          <p:nvPr/>
        </p:nvSpPr>
        <p:spPr>
          <a:xfrm>
            <a:off x="744894" y="1125379"/>
            <a:ext cx="10702212" cy="3785652"/>
          </a:xfrm>
          <a:prstGeom prst="rect">
            <a:avLst/>
          </a:prstGeom>
          <a:noFill/>
        </p:spPr>
        <p:txBody>
          <a:bodyPr wrap="square">
            <a:spAutoFit/>
          </a:bodyPr>
          <a:lstStyle/>
          <a:p>
            <a:pPr marL="0" indent="0" algn="just">
              <a:buNone/>
            </a:pPr>
            <a:r>
              <a:rPr lang="en-US" sz="2000" b="1" dirty="0">
                <a:latin typeface="Times New Roman" panose="02020603050405020304" pitchFamily="18" charset="0"/>
                <a:ea typeface="Verdana" panose="020B0604030504040204" pitchFamily="34" charset="0"/>
                <a:cs typeface="Times New Roman" panose="02020603050405020304" pitchFamily="18" charset="0"/>
              </a:rPr>
              <a:t>3. Development &amp; Implementation</a:t>
            </a:r>
          </a:p>
          <a:p>
            <a:pPr marL="0" indent="0" algn="just">
              <a:buNone/>
            </a:pPr>
            <a:r>
              <a:rPr lang="en-US" sz="2000" dirty="0">
                <a:latin typeface="Times New Roman" panose="02020603050405020304" pitchFamily="18" charset="0"/>
                <a:ea typeface="Verdana" panose="020B0604030504040204" pitchFamily="34" charset="0"/>
                <a:cs typeface="Times New Roman" panose="02020603050405020304" pitchFamily="18" charset="0"/>
              </a:rPr>
              <a:t>Front-End Development: Build an interactive, responsive, and accessible PWA interface using modern web technologies.</a:t>
            </a:r>
          </a:p>
          <a:p>
            <a:pPr marL="0" indent="0" algn="just">
              <a:buNone/>
            </a:pPr>
            <a:r>
              <a:rPr lang="en-US" sz="2000" dirty="0">
                <a:latin typeface="Times New Roman" panose="02020603050405020304" pitchFamily="18" charset="0"/>
                <a:ea typeface="Verdana" panose="020B0604030504040204" pitchFamily="34" charset="0"/>
                <a:cs typeface="Times New Roman" panose="02020603050405020304" pitchFamily="18" charset="0"/>
              </a:rPr>
              <a:t>Back-End Development: Implement secure databases, AI-powered job recommendations, and real-time job tracking.</a:t>
            </a:r>
          </a:p>
          <a:p>
            <a:pPr marL="0" indent="0" algn="just">
              <a:buNone/>
            </a:pPr>
            <a:r>
              <a:rPr lang="en-US" sz="2000" dirty="0">
                <a:latin typeface="Times New Roman" panose="02020603050405020304" pitchFamily="18" charset="0"/>
                <a:ea typeface="Verdana" panose="020B0604030504040204" pitchFamily="34" charset="0"/>
                <a:cs typeface="Times New Roman" panose="02020603050405020304" pitchFamily="18" charset="0"/>
              </a:rPr>
              <a:t>Assistive Technology Integration: Ensure compatibility with screen readers, voice commands, text-to-speech, and easy navigation.</a:t>
            </a:r>
          </a:p>
          <a:p>
            <a:pPr algn="just"/>
            <a:r>
              <a:rPr lang="en-US" sz="2000" b="1" dirty="0">
                <a:latin typeface="Times New Roman" panose="02020603050405020304" pitchFamily="18" charset="0"/>
                <a:cs typeface="Times New Roman" panose="02020603050405020304" pitchFamily="18" charset="0"/>
              </a:rPr>
              <a:t>4. Continuous Monitoring &amp; Enhancement</a:t>
            </a:r>
          </a:p>
          <a:p>
            <a:pPr algn="just"/>
            <a:r>
              <a:rPr lang="en-US" sz="2000" dirty="0">
                <a:latin typeface="Times New Roman" panose="02020603050405020304" pitchFamily="18" charset="0"/>
                <a:cs typeface="Times New Roman" panose="02020603050405020304" pitchFamily="18" charset="0"/>
              </a:rPr>
              <a:t>Collect user feedback and implement improvements for better usability.</a:t>
            </a:r>
          </a:p>
          <a:p>
            <a:pPr algn="just"/>
            <a:r>
              <a:rPr lang="en-US" sz="2000" dirty="0">
                <a:latin typeface="Times New Roman" panose="02020603050405020304" pitchFamily="18" charset="0"/>
                <a:cs typeface="Times New Roman" panose="02020603050405020304" pitchFamily="18" charset="0"/>
              </a:rPr>
              <a:t>Update job listings and skill training modules regularly.</a:t>
            </a:r>
          </a:p>
          <a:p>
            <a:pPr algn="just"/>
            <a:r>
              <a:rPr lang="en-US" sz="2000" dirty="0">
                <a:latin typeface="Times New Roman" panose="02020603050405020304" pitchFamily="18" charset="0"/>
                <a:cs typeface="Times New Roman" panose="02020603050405020304" pitchFamily="18" charset="0"/>
              </a:rPr>
              <a:t>Expand features like AI-driven career counseling, video interviews, and employer reviews.</a:t>
            </a:r>
          </a:p>
          <a:p>
            <a:pPr marL="0" indent="0" algn="just">
              <a:buNone/>
            </a:pPr>
            <a:endParaRPr lang="en-US" sz="20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0D7F9ED-E2D8-F412-4691-E29DC65480A3}"/>
              </a:ext>
            </a:extLst>
          </p:cNvPr>
          <p:cNvSpPr txBox="1"/>
          <p:nvPr/>
        </p:nvSpPr>
        <p:spPr>
          <a:xfrm>
            <a:off x="828675" y="377309"/>
            <a:ext cx="6096000" cy="523220"/>
          </a:xfrm>
          <a:prstGeom prst="rect">
            <a:avLst/>
          </a:prstGeom>
          <a:noFill/>
        </p:spPr>
        <p:txBody>
          <a:bodyPr wrap="square">
            <a:spAutoFit/>
          </a:bodyPr>
          <a:lstStyle/>
          <a:p>
            <a:r>
              <a:rPr lang="en-GB" sz="2800" b="1" dirty="0">
                <a:solidFill>
                  <a:schemeClr val="tx2">
                    <a:lumMod val="75000"/>
                  </a:schemeClr>
                </a:solidFill>
                <a:latin typeface="Verdana" panose="020B0604030504040204" pitchFamily="34" charset="0"/>
                <a:ea typeface="Verdana" panose="020B0604030504040204" pitchFamily="34" charset="0"/>
              </a:rPr>
              <a:t>Methodology/Modules</a:t>
            </a:r>
            <a:endParaRPr lang="en-US" sz="2800" b="1" dirty="0">
              <a:solidFill>
                <a:schemeClr val="tx2">
                  <a:lumMod val="7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0672268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sp>
        <p:nvSpPr>
          <p:cNvPr id="3" name="Content Placeholder 2">
            <a:extLst>
              <a:ext uri="{FF2B5EF4-FFF2-40B4-BE49-F238E27FC236}">
                <a16:creationId xmlns:a16="http://schemas.microsoft.com/office/drawing/2014/main" id="{E247C48A-A695-CEA8-2CD0-BD39108BAB2F}"/>
              </a:ext>
            </a:extLst>
          </p:cNvPr>
          <p:cNvSpPr>
            <a:spLocks noGrp="1"/>
          </p:cNvSpPr>
          <p:nvPr>
            <p:ph idx="1"/>
          </p:nvPr>
        </p:nvSpPr>
        <p:spPr>
          <a:xfrm>
            <a:off x="5219362" y="3040581"/>
            <a:ext cx="3089359" cy="1108610"/>
          </a:xfrm>
        </p:spPr>
        <p:txBody>
          <a:bodyPr>
            <a:normAutofit/>
          </a:bodyPr>
          <a:lstStyle/>
          <a:p>
            <a:pPr marL="0" indent="0">
              <a:buNone/>
            </a:pPr>
            <a:endParaRPr lang="en-IN" dirty="0"/>
          </a:p>
        </p:txBody>
      </p:sp>
      <p:pic>
        <p:nvPicPr>
          <p:cNvPr id="4" name="Picture 3">
            <a:extLst>
              <a:ext uri="{FF2B5EF4-FFF2-40B4-BE49-F238E27FC236}">
                <a16:creationId xmlns:a16="http://schemas.microsoft.com/office/drawing/2014/main" id="{FD59011C-1308-AD30-3E23-AAB469F5C6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800" y="1101894"/>
            <a:ext cx="10845800" cy="4879805"/>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lnSpcReduction="10000"/>
          </a:bodyPr>
          <a:lstStyle/>
          <a:p>
            <a:pPr marL="0" indent="0" algn="just">
              <a:buNone/>
            </a:pPr>
            <a:r>
              <a:rPr lang="en-IN" sz="2000" b="1" dirty="0">
                <a:latin typeface="Times New Roman" panose="02020603050405020304" pitchFamily="18" charset="0"/>
                <a:cs typeface="Times New Roman" panose="02020603050405020304" pitchFamily="18" charset="0"/>
              </a:rPr>
              <a:t> Hardware Components</a:t>
            </a:r>
          </a:p>
          <a:p>
            <a:pPr marL="0" indent="0" algn="just">
              <a:buNone/>
            </a:pPr>
            <a:r>
              <a:rPr lang="en-IN" sz="2000" dirty="0">
                <a:latin typeface="Times New Roman" panose="02020603050405020304" pitchFamily="18" charset="0"/>
                <a:cs typeface="Times New Roman" panose="02020603050405020304" pitchFamily="18" charset="0"/>
              </a:rPr>
              <a:t>These are the essential physical components required to support the development, hosting, and usage of the </a:t>
            </a:r>
            <a:r>
              <a:rPr lang="en-IN" sz="2000" b="1" dirty="0">
                <a:latin typeface="Times New Roman" panose="02020603050405020304" pitchFamily="18" charset="0"/>
                <a:cs typeface="Times New Roman" panose="02020603050405020304" pitchFamily="18" charset="0"/>
              </a:rPr>
              <a:t>Udyog </a:t>
            </a:r>
            <a:r>
              <a:rPr lang="en-IN" sz="2000" b="1" dirty="0" err="1">
                <a:latin typeface="Times New Roman" panose="02020603050405020304" pitchFamily="18" charset="0"/>
                <a:cs typeface="Times New Roman" panose="02020603050405020304" pitchFamily="18" charset="0"/>
              </a:rPr>
              <a:t>Saarthi</a:t>
            </a:r>
            <a:r>
              <a:rPr lang="en-IN" sz="2000" b="1" dirty="0">
                <a:latin typeface="Times New Roman" panose="02020603050405020304" pitchFamily="18" charset="0"/>
                <a:cs typeface="Times New Roman" panose="02020603050405020304" pitchFamily="18" charset="0"/>
              </a:rPr>
              <a:t> App</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b="1" dirty="0">
                <a:latin typeface="Times New Roman" panose="02020603050405020304" pitchFamily="18" charset="0"/>
                <a:cs typeface="Times New Roman" panose="02020603050405020304" pitchFamily="18" charset="0"/>
              </a:rPr>
              <a:t>Server Infrastructure:</a:t>
            </a:r>
            <a:endParaRPr lang="en-IN"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Cloud-based servers (e.g., </a:t>
            </a:r>
            <a:r>
              <a:rPr lang="en-IN" sz="2000" b="1" dirty="0">
                <a:latin typeface="Times New Roman" panose="02020603050405020304" pitchFamily="18" charset="0"/>
                <a:cs typeface="Times New Roman" panose="02020603050405020304" pitchFamily="18" charset="0"/>
              </a:rPr>
              <a:t>AWS, Google Cloud, Microsoft Azure</a:t>
            </a:r>
            <a:r>
              <a:rPr lang="en-IN" sz="2000" dirty="0">
                <a:latin typeface="Times New Roman" panose="02020603050405020304" pitchFamily="18" charset="0"/>
                <a:cs typeface="Times New Roman" panose="02020603050405020304" pitchFamily="18" charset="0"/>
              </a:rPr>
              <a:t>) for hosting databases, APIs, and job listings.</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Load balancers to manage high traffic and ensure uptime.</a:t>
            </a:r>
          </a:p>
          <a:p>
            <a:pPr marL="0" indent="0" algn="just">
              <a:buNone/>
            </a:pPr>
            <a:r>
              <a:rPr lang="en-IN" sz="2000" b="1" dirty="0">
                <a:latin typeface="Times New Roman" panose="02020603050405020304" pitchFamily="18" charset="0"/>
                <a:cs typeface="Times New Roman" panose="02020603050405020304" pitchFamily="18" charset="0"/>
              </a:rPr>
              <a:t>User Devices:</a:t>
            </a:r>
            <a:endParaRPr lang="en-IN"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Smartphones (Android) – Ensuring mobile accessibility.</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Laptops &amp; Desktops – Supporting web-based access.</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Tablets – Optimized for users preferring larger screens.</a:t>
            </a:r>
          </a:p>
          <a:p>
            <a:pPr marL="0" indent="0" algn="just">
              <a:buNone/>
            </a:pPr>
            <a:r>
              <a:rPr lang="en-IN" sz="2000" b="1" dirty="0">
                <a:latin typeface="Times New Roman" panose="02020603050405020304" pitchFamily="18" charset="0"/>
                <a:cs typeface="Times New Roman" panose="02020603050405020304" pitchFamily="18" charset="0"/>
              </a:rPr>
              <a:t>Network Infrastructure:</a:t>
            </a:r>
            <a:endParaRPr lang="en-IN"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Wi-Fi / Mobile Data – Stable internet connectivity for accessing job portals.</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Content Delivery Network (CDN) for faster app performance worldwide.</a:t>
            </a: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552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F4C19-2327-0F33-7C18-890BB3760C03}"/>
              </a:ext>
            </a:extLst>
          </p:cNvPr>
          <p:cNvSpPr>
            <a:spLocks noGrp="1"/>
          </p:cNvSpPr>
          <p:nvPr>
            <p:ph type="title"/>
          </p:nvPr>
        </p:nvSpPr>
        <p:spPr/>
        <p:txBody>
          <a:bodyPr/>
          <a:lstStyle/>
          <a:p>
            <a:r>
              <a:rPr lang="en-US" dirty="0"/>
              <a:t>Hardware/software components</a:t>
            </a:r>
          </a:p>
        </p:txBody>
      </p:sp>
      <p:sp>
        <p:nvSpPr>
          <p:cNvPr id="3" name="Content Placeholder 2">
            <a:extLst>
              <a:ext uri="{FF2B5EF4-FFF2-40B4-BE49-F238E27FC236}">
                <a16:creationId xmlns:a16="http://schemas.microsoft.com/office/drawing/2014/main" id="{5407BC98-409B-DBED-FB09-CE0902DA3B5D}"/>
              </a:ext>
            </a:extLst>
          </p:cNvPr>
          <p:cNvSpPr>
            <a:spLocks noGrp="1"/>
          </p:cNvSpPr>
          <p:nvPr>
            <p:ph idx="1"/>
          </p:nvPr>
        </p:nvSpPr>
        <p:spPr/>
        <p:txBody>
          <a:bodyPr>
            <a:normAutofit lnSpcReduction="10000"/>
          </a:bodyPr>
          <a:lstStyle/>
          <a:p>
            <a:pPr marL="0" indent="0" algn="just">
              <a:buNone/>
            </a:pPr>
            <a:r>
              <a:rPr lang="en-IN" sz="2000" b="1" dirty="0">
                <a:latin typeface="Times New Roman" panose="02020603050405020304" pitchFamily="18" charset="0"/>
                <a:cs typeface="Times New Roman" panose="02020603050405020304" pitchFamily="18" charset="0"/>
              </a:rPr>
              <a:t>Software Components</a:t>
            </a:r>
          </a:p>
          <a:p>
            <a:pPr marL="0" indent="0" algn="just">
              <a:buNone/>
            </a:pPr>
            <a:r>
              <a:rPr lang="en-IN" sz="2000" dirty="0">
                <a:latin typeface="Times New Roman" panose="02020603050405020304" pitchFamily="18" charset="0"/>
                <a:cs typeface="Times New Roman" panose="02020603050405020304" pitchFamily="18" charset="0"/>
              </a:rPr>
              <a:t>These are the key technologies used to develop and run the </a:t>
            </a:r>
            <a:r>
              <a:rPr lang="en-IN" sz="2000" b="1" dirty="0">
                <a:latin typeface="Times New Roman" panose="02020603050405020304" pitchFamily="18" charset="0"/>
                <a:cs typeface="Times New Roman" panose="02020603050405020304" pitchFamily="18" charset="0"/>
              </a:rPr>
              <a:t>Udyog </a:t>
            </a:r>
            <a:r>
              <a:rPr lang="en-IN" sz="2000" b="1" dirty="0" err="1">
                <a:latin typeface="Times New Roman" panose="02020603050405020304" pitchFamily="18" charset="0"/>
                <a:cs typeface="Times New Roman" panose="02020603050405020304" pitchFamily="18" charset="0"/>
              </a:rPr>
              <a:t>Saarthi</a:t>
            </a:r>
            <a:r>
              <a:rPr lang="en-IN" sz="2000" b="1" dirty="0">
                <a:latin typeface="Times New Roman" panose="02020603050405020304" pitchFamily="18" charset="0"/>
                <a:cs typeface="Times New Roman" panose="02020603050405020304" pitchFamily="18" charset="0"/>
              </a:rPr>
              <a:t> Progressive Web Application</a:t>
            </a:r>
            <a:r>
              <a:rPr lang="en-IN" sz="2000" dirty="0">
                <a:latin typeface="Times New Roman" panose="02020603050405020304" pitchFamily="18" charset="0"/>
                <a:cs typeface="Times New Roman" panose="02020603050405020304" pitchFamily="18" charset="0"/>
              </a:rPr>
              <a:t>.</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Front-End Technologies (User Interface Development)</a:t>
            </a:r>
            <a:endParaRPr lang="en-IN"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HTML5, CSS3, JavaScript (React.js, Angular, or Vue.js) – Responsive and accessible UI.</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Progressive Web App (PWA) Framework – Enabling offline mode and push notifications.</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Bootstrap / Tailwind CSS – For a mobile-friendly and visually appealing design.</a:t>
            </a:r>
          </a:p>
          <a:p>
            <a:pPr marL="0" indent="0" algn="just">
              <a:buNone/>
            </a:pP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Back-End Technologies (Server &amp; Database Management)</a:t>
            </a:r>
            <a:endParaRPr lang="en-IN"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Python with Django – Backend logic and API development.</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Database (MongoDB) – Storing job listings, user profiles, and applications.</a:t>
            </a:r>
          </a:p>
          <a:p>
            <a:pPr marL="0" indent="0" algn="just">
              <a:buNone/>
            </a:pPr>
            <a:r>
              <a:rPr lang="en-IN" sz="2000" b="1" dirty="0">
                <a:latin typeface="Times New Roman" panose="02020603050405020304" pitchFamily="18" charset="0"/>
                <a:cs typeface="Times New Roman" panose="02020603050405020304" pitchFamily="18" charset="0"/>
              </a:rPr>
              <a:t>Cloud &amp; Hosting Services</a:t>
            </a:r>
            <a:endParaRPr lang="en-IN"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AWS S3 / Firebase Storage – For storing resumes and job-related documents.</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Google Cloud / Azure App Services – Scalable cloud hosting for app deployment.</a:t>
            </a: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Push Notification Service (Firebase Cloud Messaging) – Sending job alerts and updates.</a:t>
            </a:r>
          </a:p>
          <a:p>
            <a:pPr algn="just">
              <a:buFont typeface="Arial" panose="020B0604020202020204" pitchFamily="34" charset="0"/>
              <a:buChar char="•"/>
            </a:pPr>
            <a:endParaRPr lang="en-IN" sz="1600" dirty="0"/>
          </a:p>
        </p:txBody>
      </p:sp>
    </p:spTree>
    <p:extLst>
      <p:ext uri="{BB962C8B-B14F-4D97-AF65-F5344CB8AC3E}">
        <p14:creationId xmlns:p14="http://schemas.microsoft.com/office/powerpoint/2010/main" val="3586247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3" name="Content Placeholder 2">
            <a:extLst>
              <a:ext uri="{FF2B5EF4-FFF2-40B4-BE49-F238E27FC236}">
                <a16:creationId xmlns:a16="http://schemas.microsoft.com/office/drawing/2014/main" id="{236C7D8E-B900-B617-B180-6B722ED0FE6F}"/>
              </a:ext>
            </a:extLst>
          </p:cNvPr>
          <p:cNvSpPr>
            <a:spLocks noGrp="1"/>
          </p:cNvSpPr>
          <p:nvPr>
            <p:ph idx="1"/>
          </p:nvPr>
        </p:nvSpPr>
        <p:spPr>
          <a:xfrm>
            <a:off x="5332651" y="3722336"/>
            <a:ext cx="388418" cy="97105"/>
          </a:xfrm>
        </p:spPr>
        <p:txBody>
          <a:bodyPr>
            <a:normAutofit fontScale="25000" lnSpcReduction="20000"/>
          </a:bodyPr>
          <a:lstStyle/>
          <a:p>
            <a:endParaRPr lang="en-IN"/>
          </a:p>
        </p:txBody>
      </p:sp>
      <p:pic>
        <p:nvPicPr>
          <p:cNvPr id="4" name="Picture 3">
            <a:extLst>
              <a:ext uri="{FF2B5EF4-FFF2-40B4-BE49-F238E27FC236}">
                <a16:creationId xmlns:a16="http://schemas.microsoft.com/office/drawing/2014/main" id="{C5112FDA-2502-E354-012F-17F0F4352836}"/>
              </a:ext>
            </a:extLst>
          </p:cNvPr>
          <p:cNvPicPr>
            <a:picLocks noChangeAspect="1"/>
          </p:cNvPicPr>
          <p:nvPr/>
        </p:nvPicPr>
        <p:blipFill>
          <a:blip r:embed="rId2"/>
          <a:stretch>
            <a:fillRect/>
          </a:stretch>
        </p:blipFill>
        <p:spPr>
          <a:xfrm>
            <a:off x="1629147" y="1133851"/>
            <a:ext cx="8933706" cy="4590297"/>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Udyog Saarthi App is designed as an inclusive and accessible Progressive Web Application (PWA) to support adults undergoing job coaching under the 4% reservation policy in NIEPMD and other institutions. By integrating assistive technologies, personalized job coaching, and real-time job tracking, the platform effectively addresses the limitations of existing methods.</a:t>
            </a:r>
          </a:p>
          <a:p>
            <a:pPr marL="0" indent="0" algn="just">
              <a:buNone/>
            </a:pPr>
            <a:r>
              <a:rPr lang="en-US" sz="2000" dirty="0">
                <a:latin typeface="Times New Roman" panose="02020603050405020304" pitchFamily="18" charset="0"/>
                <a:cs typeface="Times New Roman" panose="02020603050405020304" pitchFamily="18" charset="0"/>
              </a:rPr>
              <a:t>With a focus on accessibility, efficiency, and ease of use, the app leverages modern web technologies, cloud-based infrastructure, and AI-driven recommendations to bridge the gap between job seekers and employment opportunities. The implementation of PWA features such as offline access, push notifications, and cross-platform compatibility ensures that users can stay updated on job listings and career development resources seamlessly.</a:t>
            </a:r>
          </a:p>
          <a:p>
            <a:pPr marL="0" indent="0" algn="just">
              <a:buNone/>
            </a:pPr>
            <a:r>
              <a:rPr lang="en-US" sz="2000" dirty="0">
                <a:latin typeface="Times New Roman" panose="02020603050405020304" pitchFamily="18" charset="0"/>
                <a:cs typeface="Times New Roman" panose="02020603050405020304" pitchFamily="18" charset="0"/>
              </a:rPr>
              <a:t>Through collaboration with government agencies, training institutes, and employers, Udyog Saarthi has the potential to revolutionize job placement for individuals with multiple disabilities, fostering economic empowerment and social inclusion. By continuously enhancing the platform based on user feedback and technological advancements, this initiative will play a vital role in ensuring sustainable employment opportunities for the targeted beneficiaries.</a:t>
            </a: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hlinkClick r:id="rId3"/>
              </a:rPr>
              <a:t>https://github.com/rahulyadav00325/udyog-saarthi-app.git</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fontScale="92500" lnSpcReduction="20000"/>
          </a:bodyPr>
          <a:lstStyle/>
          <a:p>
            <a:pPr marL="495300" indent="-342900">
              <a:spcBef>
                <a:spcPts val="0"/>
              </a:spcBef>
            </a:pPr>
            <a:r>
              <a:rPr lang="en-US" dirty="0">
                <a:latin typeface="Cambria" panose="02040503050406030204" pitchFamily="18" charset="0"/>
                <a:ea typeface="Cambria" panose="02040503050406030204" pitchFamily="18" charset="0"/>
              </a:rPr>
              <a:t>Ministry of Statistics and </a:t>
            </a:r>
            <a:r>
              <a:rPr lang="en-US" dirty="0" err="1">
                <a:latin typeface="Cambria" panose="02040503050406030204" pitchFamily="18" charset="0"/>
                <a:ea typeface="Cambria" panose="02040503050406030204" pitchFamily="18" charset="0"/>
              </a:rPr>
              <a:t>Programme</a:t>
            </a:r>
            <a:r>
              <a:rPr lang="en-US" dirty="0">
                <a:latin typeface="Cambria" panose="02040503050406030204" pitchFamily="18" charset="0"/>
                <a:ea typeface="Cambria" panose="02040503050406030204" pitchFamily="18" charset="0"/>
              </a:rPr>
              <a:t> Implementation (</a:t>
            </a:r>
            <a:r>
              <a:rPr lang="en-US" dirty="0" err="1">
                <a:latin typeface="Cambria" panose="02040503050406030204" pitchFamily="18" charset="0"/>
                <a:ea typeface="Cambria" panose="02040503050406030204" pitchFamily="18" charset="0"/>
              </a:rPr>
              <a:t>MoSPI</a:t>
            </a:r>
            <a:r>
              <a:rPr lang="en-US" dirty="0">
                <a:latin typeface="Cambria" panose="02040503050406030204" pitchFamily="18" charset="0"/>
                <a:ea typeface="Cambria" panose="02040503050406030204" pitchFamily="18" charset="0"/>
              </a:rPr>
              <a:t>), Government of India. (Latest Report on Persons with Disabilities in India)</a:t>
            </a:r>
          </a:p>
          <a:p>
            <a:pPr marL="495300" indent="-342900">
              <a:spcBef>
                <a:spcPts val="0"/>
              </a:spcBef>
            </a:pPr>
            <a:endParaRPr lang="en-US" dirty="0">
              <a:latin typeface="Cambria" panose="02040503050406030204" pitchFamily="18" charset="0"/>
              <a:ea typeface="Cambria" panose="02040503050406030204" pitchFamily="18" charset="0"/>
            </a:endParaRPr>
          </a:p>
          <a:p>
            <a:pPr marL="495300" indent="-342900">
              <a:spcBef>
                <a:spcPts val="0"/>
              </a:spcBef>
            </a:pPr>
            <a:r>
              <a:rPr lang="en-US" dirty="0">
                <a:latin typeface="Cambria" panose="02040503050406030204" pitchFamily="18" charset="0"/>
                <a:ea typeface="Cambria" panose="02040503050406030204" pitchFamily="18" charset="0"/>
              </a:rPr>
              <a:t>Provides statistical data on employment rates and challenges faced by </a:t>
            </a:r>
            <a:r>
              <a:rPr lang="en-US" dirty="0" err="1">
                <a:latin typeface="Cambria" panose="02040503050406030204" pitchFamily="18" charset="0"/>
                <a:ea typeface="Cambria" panose="02040503050406030204" pitchFamily="18" charset="0"/>
              </a:rPr>
              <a:t>PwDs</a:t>
            </a:r>
            <a:r>
              <a:rPr lang="en-US" dirty="0">
                <a:latin typeface="Cambria" panose="02040503050406030204" pitchFamily="18" charset="0"/>
                <a:ea typeface="Cambria" panose="02040503050406030204" pitchFamily="18" charset="0"/>
              </a:rPr>
              <a:t> in India.</a:t>
            </a:r>
          </a:p>
          <a:p>
            <a:pPr marL="495300" indent="-342900">
              <a:spcBef>
                <a:spcPts val="0"/>
              </a:spcBef>
            </a:pPr>
            <a:r>
              <a:rPr lang="en-US" dirty="0">
                <a:latin typeface="Cambria" panose="02040503050406030204" pitchFamily="18" charset="0"/>
                <a:ea typeface="Cambria" panose="02040503050406030204" pitchFamily="18" charset="0"/>
              </a:rPr>
              <a:t>The Rights of Persons with Disabilities (</a:t>
            </a:r>
            <a:r>
              <a:rPr lang="en-US" dirty="0" err="1">
                <a:latin typeface="Cambria" panose="02040503050406030204" pitchFamily="18" charset="0"/>
                <a:ea typeface="Cambria" panose="02040503050406030204" pitchFamily="18" charset="0"/>
              </a:rPr>
              <a:t>RPwD</a:t>
            </a:r>
            <a:r>
              <a:rPr lang="en-US" dirty="0">
                <a:latin typeface="Cambria" panose="02040503050406030204" pitchFamily="18" charset="0"/>
                <a:ea typeface="Cambria" panose="02040503050406030204" pitchFamily="18" charset="0"/>
              </a:rPr>
              <a:t>) Act, 2016.</a:t>
            </a:r>
          </a:p>
          <a:p>
            <a:pPr marL="495300" indent="-342900">
              <a:spcBef>
                <a:spcPts val="0"/>
              </a:spcBef>
            </a:pPr>
            <a:endParaRPr lang="en-US" dirty="0">
              <a:latin typeface="Cambria" panose="02040503050406030204" pitchFamily="18" charset="0"/>
              <a:ea typeface="Cambria" panose="02040503050406030204" pitchFamily="18" charset="0"/>
            </a:endParaRPr>
          </a:p>
          <a:p>
            <a:pPr marL="495300" indent="-342900">
              <a:spcBef>
                <a:spcPts val="0"/>
              </a:spcBef>
            </a:pPr>
            <a:r>
              <a:rPr lang="en-US" dirty="0">
                <a:latin typeface="Cambria" panose="02040503050406030204" pitchFamily="18" charset="0"/>
                <a:ea typeface="Cambria" panose="02040503050406030204" pitchFamily="18" charset="0"/>
              </a:rPr>
              <a:t>Legal framework governing employment rights, reservations, and accessibility provisions for </a:t>
            </a:r>
            <a:r>
              <a:rPr lang="en-US" dirty="0" err="1">
                <a:latin typeface="Cambria" panose="02040503050406030204" pitchFamily="18" charset="0"/>
                <a:ea typeface="Cambria" panose="02040503050406030204" pitchFamily="18" charset="0"/>
              </a:rPr>
              <a:t>PwDs</a:t>
            </a:r>
            <a:r>
              <a:rPr lang="en-US" dirty="0">
                <a:latin typeface="Cambria" panose="02040503050406030204" pitchFamily="18" charset="0"/>
                <a:ea typeface="Cambria" panose="02040503050406030204" pitchFamily="18" charset="0"/>
              </a:rPr>
              <a:t>.</a:t>
            </a:r>
          </a:p>
          <a:p>
            <a:pPr marL="495300" indent="-342900">
              <a:spcBef>
                <a:spcPts val="0"/>
              </a:spcBef>
            </a:pPr>
            <a:r>
              <a:rPr lang="en-US" dirty="0">
                <a:latin typeface="Cambria" panose="02040503050406030204" pitchFamily="18" charset="0"/>
                <a:ea typeface="Cambria" panose="02040503050406030204" pitchFamily="18" charset="0"/>
              </a:rPr>
              <a:t>Department of Empowerment of Persons with Disabilities (</a:t>
            </a:r>
            <a:r>
              <a:rPr lang="en-US" dirty="0" err="1">
                <a:latin typeface="Cambria" panose="02040503050406030204" pitchFamily="18" charset="0"/>
                <a:ea typeface="Cambria" panose="02040503050406030204" pitchFamily="18" charset="0"/>
              </a:rPr>
              <a:t>DEPwD</a:t>
            </a:r>
            <a:r>
              <a:rPr lang="en-US" dirty="0">
                <a:latin typeface="Cambria" panose="02040503050406030204" pitchFamily="18" charset="0"/>
                <a:ea typeface="Cambria" panose="02040503050406030204" pitchFamily="18" charset="0"/>
              </a:rPr>
              <a:t>), Government of India.</a:t>
            </a:r>
          </a:p>
          <a:p>
            <a:pPr marL="495300" indent="-342900">
              <a:spcBef>
                <a:spcPts val="0"/>
              </a:spcBef>
            </a:pPr>
            <a:endParaRPr lang="en-US" dirty="0">
              <a:latin typeface="Cambria" panose="02040503050406030204" pitchFamily="18" charset="0"/>
              <a:ea typeface="Cambria" panose="02040503050406030204" pitchFamily="18" charset="0"/>
            </a:endParaRPr>
          </a:p>
          <a:p>
            <a:pPr marL="495300" indent="-342900">
              <a:spcBef>
                <a:spcPts val="0"/>
              </a:spcBef>
            </a:pPr>
            <a:r>
              <a:rPr lang="en-US" dirty="0">
                <a:latin typeface="Cambria" panose="02040503050406030204" pitchFamily="18" charset="0"/>
                <a:ea typeface="Cambria" panose="02040503050406030204" pitchFamily="18" charset="0"/>
              </a:rPr>
              <a:t>Policies, job reservation schemes, and initiatives supporting </a:t>
            </a:r>
            <a:r>
              <a:rPr lang="en-US" dirty="0" err="1">
                <a:latin typeface="Cambria" panose="02040503050406030204" pitchFamily="18" charset="0"/>
                <a:ea typeface="Cambria" panose="02040503050406030204" pitchFamily="18" charset="0"/>
              </a:rPr>
              <a:t>PwD</a:t>
            </a:r>
            <a:r>
              <a:rPr lang="en-US" dirty="0">
                <a:latin typeface="Cambria" panose="02040503050406030204" pitchFamily="18" charset="0"/>
                <a:ea typeface="Cambria" panose="02040503050406030204" pitchFamily="18" charset="0"/>
              </a:rPr>
              <a:t> employment.</a:t>
            </a:r>
          </a:p>
          <a:p>
            <a:pPr marL="495300" indent="-342900">
              <a:spcBef>
                <a:spcPts val="0"/>
              </a:spcBef>
            </a:pPr>
            <a:r>
              <a:rPr lang="en-US" dirty="0">
                <a:latin typeface="Cambria" panose="02040503050406030204" pitchFamily="18" charset="0"/>
                <a:ea typeface="Cambria" panose="02040503050406030204" pitchFamily="18" charset="0"/>
              </a:rPr>
              <a:t>National Institute for Empowerment of Persons with Multiple Disabilities (NIEPMD).</a:t>
            </a:r>
          </a:p>
          <a:p>
            <a:pPr marL="495300" indent="-342900">
              <a:spcBef>
                <a:spcPts val="0"/>
              </a:spcBef>
            </a:pPr>
            <a:endParaRPr lang="en-US" dirty="0">
              <a:latin typeface="Cambria" panose="02040503050406030204" pitchFamily="18" charset="0"/>
              <a:ea typeface="Cambria" panose="02040503050406030204" pitchFamily="18" charset="0"/>
            </a:endParaRPr>
          </a:p>
          <a:p>
            <a:pPr marL="495300" indent="-342900">
              <a:spcBef>
                <a:spcPts val="0"/>
              </a:spcBef>
            </a:pPr>
            <a:r>
              <a:rPr lang="en-US" dirty="0">
                <a:latin typeface="Cambria" panose="02040503050406030204" pitchFamily="18" charset="0"/>
                <a:ea typeface="Cambria" panose="02040503050406030204" pitchFamily="18" charset="0"/>
              </a:rPr>
              <a:t>Research, training programs, and job coaching services for </a:t>
            </a:r>
            <a:r>
              <a:rPr lang="en-US" dirty="0" err="1">
                <a:latin typeface="Cambria" panose="02040503050406030204" pitchFamily="18" charset="0"/>
                <a:ea typeface="Cambria" panose="02040503050406030204" pitchFamily="18" charset="0"/>
              </a:rPr>
              <a:t>PwDs</a:t>
            </a:r>
            <a:r>
              <a:rPr lang="en-US" dirty="0">
                <a:latin typeface="Cambria" panose="02040503050406030204" pitchFamily="18" charset="0"/>
                <a:ea typeface="Cambria" panose="02040503050406030204" pitchFamily="18" charset="0"/>
              </a:rPr>
              <a:t> in India.</a:t>
            </a:r>
          </a:p>
          <a:p>
            <a:pPr marL="495300" indent="-342900">
              <a:spcBef>
                <a:spcPts val="0"/>
              </a:spcBef>
            </a:pPr>
            <a:r>
              <a:rPr lang="en-US" dirty="0">
                <a:latin typeface="Cambria" panose="02040503050406030204" pitchFamily="18" charset="0"/>
                <a:ea typeface="Cambria" panose="02040503050406030204" pitchFamily="18" charset="0"/>
              </a:rPr>
              <a:t>International </a:t>
            </a:r>
            <a:r>
              <a:rPr lang="en-US" dirty="0" err="1">
                <a:latin typeface="Cambria" panose="02040503050406030204" pitchFamily="18" charset="0"/>
                <a:ea typeface="Cambria" panose="02040503050406030204" pitchFamily="18" charset="0"/>
              </a:rPr>
              <a:t>Labour</a:t>
            </a:r>
            <a:r>
              <a:rPr lang="en-US" dirty="0">
                <a:latin typeface="Cambria" panose="02040503050406030204" pitchFamily="18" charset="0"/>
                <a:ea typeface="Cambria" panose="02040503050406030204" pitchFamily="18" charset="0"/>
              </a:rPr>
              <a:t> Organization (ILO) Reports on Disability and Employment.</a:t>
            </a:r>
          </a:p>
        </p:txBody>
      </p:sp>
    </p:spTree>
    <p:extLst>
      <p:ext uri="{BB962C8B-B14F-4D97-AF65-F5344CB8AC3E}">
        <p14:creationId xmlns:p14="http://schemas.microsoft.com/office/powerpoint/2010/main" val="361386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endParaRPr lang="en-GB" sz="6000" dirty="0"/>
          </a:p>
        </p:txBody>
      </p:sp>
      <p:pic>
        <p:nvPicPr>
          <p:cNvPr id="4" name="Picture 3">
            <a:extLst>
              <a:ext uri="{FF2B5EF4-FFF2-40B4-BE49-F238E27FC236}">
                <a16:creationId xmlns:a16="http://schemas.microsoft.com/office/drawing/2014/main" id="{DC1B0154-2CEC-0D96-B922-414CE44409A2}"/>
              </a:ext>
            </a:extLst>
          </p:cNvPr>
          <p:cNvPicPr>
            <a:picLocks noChangeAspect="1"/>
          </p:cNvPicPr>
          <p:nvPr/>
        </p:nvPicPr>
        <p:blipFill>
          <a:blip r:embed="rId2"/>
          <a:stretch>
            <a:fillRect/>
          </a:stretch>
        </p:blipFill>
        <p:spPr>
          <a:xfrm>
            <a:off x="4082811" y="1441315"/>
            <a:ext cx="3893305" cy="3935471"/>
          </a:xfrm>
          <a:prstGeom prst="rect">
            <a:avLst/>
          </a:prstGeom>
        </p:spPr>
      </p:pic>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pPr marL="0" indent="0" algn="just">
              <a:buNone/>
            </a:pPr>
            <a:r>
              <a:rPr lang="en-US" sz="2000" dirty="0">
                <a:effectLst/>
                <a:latin typeface="Times New Roman" panose="02020603050405020304" pitchFamily="18" charset="0"/>
                <a:ea typeface="Times New Roman" panose="02020603050405020304" pitchFamily="18" charset="0"/>
              </a:rPr>
              <a:t>In recent years, the emphasis on inclusivity and equal opportunities for individuals with disabilities has gained significant momentum across various sectors. The Udyog Saarthi App emerges as a pivotal initiative aimed at empowering adults with disabilities by providing them with essential resources and support in their job search endeavors.</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Purpose: Designed to support adults undergoing job coaching for employment opportunities under the 4% reservation policy.</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Target Group: Focuses on individuals with disabilities, facilitating their access to job opportunities in various sectors.</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Platform: A progressive web-based application that is accessible across multiple devices, enhancing user engagement.</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Empowerment: Aims to empower users by providing essential resources and guidance for self-employment and job readiness.</a:t>
            </a:r>
          </a:p>
          <a:p>
            <a:pPr algn="just">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Recognition: Lauded for its innovative approach during the Smart India Hackathon 2023, highlighting its social impact.</a:t>
            </a:r>
          </a:p>
          <a:p>
            <a:pPr marL="0" indent="0">
              <a:buNone/>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57479-0609-36E8-5F60-1B1DF62B7954}"/>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7B4882EF-54B3-035E-DA8B-A3C08C4EE1BE}"/>
              </a:ext>
            </a:extLst>
          </p:cNvPr>
          <p:cNvSpPr>
            <a:spLocks noGrp="1"/>
          </p:cNvSpPr>
          <p:nvPr>
            <p:ph idx="1"/>
          </p:nvPr>
        </p:nvSpPr>
        <p:spPr/>
        <p:txBody>
          <a:bodyPr>
            <a:normAutofit fontScale="85000" lnSpcReduction="10000"/>
          </a:bodyPr>
          <a:lstStyle/>
          <a:p>
            <a:pPr marL="76200" indent="0" algn="just">
              <a:lnSpc>
                <a:spcPct val="170000"/>
              </a:lnSpc>
              <a:buNone/>
            </a:pPr>
            <a:r>
              <a:rPr lang="en-US" sz="2400" dirty="0">
                <a:latin typeface="Times New Roman" panose="02020603050405020304" pitchFamily="18" charset="0"/>
                <a:cs typeface="Times New Roman" panose="02020603050405020304" pitchFamily="18" charset="0"/>
              </a:rPr>
              <a:t>Despite progress in accessibility, education, and skills development, persons with disabilities (</a:t>
            </a:r>
            <a:r>
              <a:rPr lang="en-US" sz="2400" dirty="0" err="1">
                <a:latin typeface="Times New Roman" panose="02020603050405020304" pitchFamily="18" charset="0"/>
                <a:cs typeface="Times New Roman" panose="02020603050405020304" pitchFamily="18" charset="0"/>
              </a:rPr>
              <a:t>PwDs</a:t>
            </a:r>
            <a:r>
              <a:rPr lang="en-US" sz="2400" dirty="0">
                <a:latin typeface="Times New Roman" panose="02020603050405020304" pitchFamily="18" charset="0"/>
                <a:cs typeface="Times New Roman" panose="02020603050405020304" pitchFamily="18" charset="0"/>
              </a:rPr>
              <a:t>) in India continue to face significant challenges in securing employment. According to the Ministry of Statistics, 64% of </a:t>
            </a:r>
            <a:r>
              <a:rPr lang="en-US" sz="2400" dirty="0" err="1">
                <a:latin typeface="Times New Roman" panose="02020603050405020304" pitchFamily="18" charset="0"/>
                <a:cs typeface="Times New Roman" panose="02020603050405020304" pitchFamily="18" charset="0"/>
              </a:rPr>
              <a:t>PwDs</a:t>
            </a:r>
            <a:r>
              <a:rPr lang="en-US" sz="2400" dirty="0">
                <a:latin typeface="Times New Roman" panose="02020603050405020304" pitchFamily="18" charset="0"/>
                <a:cs typeface="Times New Roman" panose="02020603050405020304" pitchFamily="18" charset="0"/>
              </a:rPr>
              <a:t> remain unemployed, with the most vulnerable groups (D &amp; E categories) struggling due to lack of awareness, inaccessible job notifications, and inadequate training support. This proposal outlines a software solution aimed at bridging this gap by providing accessible job information, training resources, tracking mechanisms, and workplace support. By collaborating with government bodies and NGOs, this initiative seeks to enhance employment opportunities, promote inclusion, and ensure dignified livelihoods for </a:t>
            </a:r>
            <a:r>
              <a:rPr lang="en-US" sz="2400" dirty="0" err="1">
                <a:latin typeface="Times New Roman" panose="02020603050405020304" pitchFamily="18" charset="0"/>
                <a:cs typeface="Times New Roman" panose="02020603050405020304" pitchFamily="18" charset="0"/>
              </a:rPr>
              <a:t>PwDs</a:t>
            </a:r>
            <a:r>
              <a:rPr lang="en-US" sz="2400" dirty="0">
                <a:latin typeface="Times New Roman" panose="02020603050405020304" pitchFamily="18" charset="0"/>
                <a:cs typeface="Times New Roman" panose="02020603050405020304" pitchFamily="18" charset="0"/>
              </a:rPr>
              <a:t>.</a:t>
            </a:r>
          </a:p>
          <a:p>
            <a:pPr marL="76200" indent="0" algn="just">
              <a:buNone/>
            </a:pPr>
            <a:r>
              <a:rPr lang="en-US" sz="2400" b="1" dirty="0">
                <a:latin typeface="Times New Roman" panose="02020603050405020304" pitchFamily="18" charset="0"/>
                <a:cs typeface="Times New Roman" panose="02020603050405020304" pitchFamily="18" charset="0"/>
              </a:rPr>
              <a:t>             Keywords :- </a:t>
            </a:r>
            <a:r>
              <a:rPr lang="en-US" sz="2400" i="1" dirty="0">
                <a:latin typeface="Times New Roman" panose="02020603050405020304" pitchFamily="18" charset="0"/>
                <a:cs typeface="Times New Roman" panose="02020603050405020304" pitchFamily="18" charset="0"/>
              </a:rPr>
              <a:t>Employment, Accessibility, Disabilities, Inclusion, Training, Awareness</a:t>
            </a:r>
            <a:r>
              <a:rPr lang="en-US" sz="2400" b="1" i="1" dirty="0">
                <a:latin typeface="Times New Roman" panose="02020603050405020304" pitchFamily="18" charset="0"/>
                <a:cs typeface="Times New Roman" panose="02020603050405020304" pitchFamily="18" charset="0"/>
              </a:rPr>
              <a:t> .</a:t>
            </a:r>
          </a:p>
          <a:p>
            <a:pPr marL="76200" indent="0" algn="just">
              <a:lnSpc>
                <a:spcPct val="150000"/>
              </a:lnSpc>
              <a:buNone/>
            </a:pPr>
            <a:endParaRPr lang="en-IN" sz="2400" dirty="0">
              <a:latin typeface="Times New Roman" panose="02020603050405020304" pitchFamily="18"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689033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Survey</a:t>
            </a:r>
          </a:p>
        </p:txBody>
      </p:sp>
      <p:sp>
        <p:nvSpPr>
          <p:cNvPr id="3" name="Content Placeholder 2"/>
          <p:cNvSpPr>
            <a:spLocks noGrp="1"/>
          </p:cNvSpPr>
          <p:nvPr>
            <p:ph idx="1"/>
          </p:nvPr>
        </p:nvSpPr>
        <p:spPr/>
        <p:txBody>
          <a:bodyPr>
            <a:normAutofit fontScale="85000" lnSpcReduction="10000"/>
          </a:bodyPr>
          <a:lstStyle/>
          <a:p>
            <a:pPr marL="0" indent="0" algn="just">
              <a:lnSpc>
                <a:spcPct val="150000"/>
              </a:lnSpc>
              <a:buNone/>
            </a:pPr>
            <a:r>
              <a:rPr lang="en-IN" dirty="0">
                <a:effectLst/>
                <a:latin typeface="Times New Roman" panose="02020603050405020304" pitchFamily="18" charset="0"/>
                <a:ea typeface="Times New Roman" panose="02020603050405020304" pitchFamily="18" charset="0"/>
                <a:cs typeface="Times New Roman" panose="02020603050405020304" pitchFamily="18" charset="0"/>
              </a:rPr>
              <a:t>The employment landscape for individuals with disabilities has evolved significantly over the past few decades, driven by legislative reforms, social awareness, and technological advancements. Despite these positive changes, individuals with disabilities continue to face substantial barriers in securing meaningful employment. This literature survey aims to explore existing research, applications, and methodologies that address the challenges faced by this demographic in the job market.</a:t>
            </a:r>
          </a:p>
          <a:p>
            <a:pPr marL="0" marR="125095" indent="0" algn="just">
              <a:lnSpc>
                <a:spcPct val="160000"/>
              </a:lnSpc>
              <a:buNone/>
            </a:pPr>
            <a:r>
              <a:rPr lang="en-IN" b="1" dirty="0">
                <a:effectLst/>
                <a:latin typeface="Times New Roman" panose="02020603050405020304" pitchFamily="18" charset="0"/>
                <a:ea typeface="Times New Roman" panose="02020603050405020304" pitchFamily="18" charset="0"/>
              </a:rPr>
              <a:t>Employment Challenges for Individuals with Disabilities:</a:t>
            </a:r>
            <a:endParaRPr lang="en-IN" dirty="0">
              <a:effectLst/>
              <a:latin typeface="Times New Roman" panose="02020603050405020304" pitchFamily="18" charset="0"/>
              <a:ea typeface="Times New Roman" panose="02020603050405020304" pitchFamily="18" charset="0"/>
            </a:endParaRPr>
          </a:p>
          <a:p>
            <a:pPr marL="0" indent="0">
              <a:lnSpc>
                <a:spcPct val="160000"/>
              </a:lnSpc>
              <a:buNone/>
            </a:pPr>
            <a:r>
              <a:rPr lang="en-IN" dirty="0">
                <a:effectLst/>
                <a:latin typeface="Times New Roman" panose="02020603050405020304" pitchFamily="18" charset="0"/>
                <a:ea typeface="Times New Roman" panose="02020603050405020304" pitchFamily="18" charset="0"/>
              </a:rPr>
              <a:t>Research indicates that individuals with disabilities often encounter systemic barriers that hinder their access to employment. These barriers include negative employer attitudes, lack of awareness about disability rights, inadequate training programs, and limited access to job opportunities. </a:t>
            </a:r>
            <a:endParaRPr lang="en-US" dirty="0">
              <a:latin typeface="Times New Roman" panose="02020603050405020304" pitchFamily="18" charset="0"/>
              <a:cs typeface="Times New Roman" panose="02020603050405020304" pitchFamily="18" charset="0"/>
            </a:endParaRPr>
          </a:p>
          <a:p>
            <a:pPr marL="0" indent="0">
              <a:buNone/>
            </a:pPr>
            <a:endParaRPr lang="en-US" sz="2400" dirty="0"/>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DCAC8D-9080-CA5B-E800-172F614E1FBB}"/>
              </a:ext>
            </a:extLst>
          </p:cNvPr>
          <p:cNvSpPr txBox="1"/>
          <p:nvPr/>
        </p:nvSpPr>
        <p:spPr>
          <a:xfrm>
            <a:off x="811763" y="1113292"/>
            <a:ext cx="10702214" cy="5447645"/>
          </a:xfrm>
          <a:prstGeom prst="rect">
            <a:avLst/>
          </a:prstGeom>
          <a:noFill/>
        </p:spPr>
        <p:txBody>
          <a:bodyPr wrap="square">
            <a:spAutoFit/>
          </a:bodyPr>
          <a:lstStyle/>
          <a:p>
            <a:pPr marR="125095" algn="just">
              <a:lnSpc>
                <a:spcPct val="150000"/>
              </a:lnSpc>
            </a:pPr>
            <a:r>
              <a:rPr lang="en-IN" sz="2000" b="1" dirty="0">
                <a:effectLst/>
                <a:latin typeface="Times New Roman" panose="02020603050405020304" pitchFamily="18" charset="0"/>
                <a:ea typeface="Times New Roman" panose="02020603050405020304" pitchFamily="18" charset="0"/>
              </a:rPr>
              <a:t>Reservation Policies and Their Impact:</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IN" sz="2000" dirty="0">
                <a:effectLst/>
                <a:latin typeface="Times New Roman" panose="02020603050405020304" pitchFamily="18" charset="0"/>
                <a:ea typeface="Times New Roman" panose="02020603050405020304" pitchFamily="18" charset="0"/>
              </a:rPr>
              <a:t>Reservation policies play a crucial role in promoting employment opportunities for individuals with disabilities. In India, the government has implemented various policies aimed at reserving a specific percentage of jobs for persons with disabilities in public sector employment. The Rights of Persons with Disabilities Act (2016) mandates a 4% reservation in government jobs for individuals with disabilities. </a:t>
            </a:r>
          </a:p>
          <a:p>
            <a:pPr marR="125095" algn="just">
              <a:lnSpc>
                <a:spcPct val="150000"/>
              </a:lnSpc>
            </a:pPr>
            <a:r>
              <a:rPr lang="en-IN" sz="2000" b="1" dirty="0">
                <a:effectLst/>
                <a:latin typeface="Times New Roman" panose="02020603050405020304" pitchFamily="18" charset="0"/>
                <a:ea typeface="Times New Roman" panose="02020603050405020304" pitchFamily="18" charset="0"/>
              </a:rPr>
              <a:t>Digital Applications as a Solution:</a:t>
            </a:r>
            <a:endParaRPr lang="en-IN" sz="2000" dirty="0">
              <a:effectLst/>
              <a:latin typeface="Times New Roman" panose="02020603050405020304" pitchFamily="18" charset="0"/>
              <a:ea typeface="Times New Roman" panose="02020603050405020304" pitchFamily="18" charset="0"/>
            </a:endParaRPr>
          </a:p>
          <a:p>
            <a:pPr algn="just">
              <a:lnSpc>
                <a:spcPct val="150000"/>
              </a:lnSpc>
            </a:pPr>
            <a:r>
              <a:rPr lang="en-IN" sz="2000" dirty="0">
                <a:effectLst/>
                <a:latin typeface="Times New Roman" panose="02020603050405020304" pitchFamily="18" charset="0"/>
                <a:ea typeface="Times New Roman" panose="02020603050405020304" pitchFamily="18" charset="0"/>
              </a:rPr>
              <a:t>The advent of digital technology has opened new avenues for supporting individuals with disabilities in their job search efforts. Various applications have been developed to provide resources, training, and networking opportunities tailored to this demographic. A review by Singh et al. (2023) explores several digital platforms designed to enhance employability among persons with disabilities. </a:t>
            </a:r>
            <a:endParaRPr lang="en-US" sz="2000" dirty="0">
              <a:latin typeface="Verdana" panose="020B0604030504040204" pitchFamily="34" charset="0"/>
              <a:ea typeface="Verdana" panose="020B0604030504040204" pitchFamily="34" charset="0"/>
            </a:endParaRPr>
          </a:p>
          <a:p>
            <a:pPr algn="just"/>
            <a:endParaRPr lang="en-IN" dirty="0"/>
          </a:p>
        </p:txBody>
      </p:sp>
      <p:sp>
        <p:nvSpPr>
          <p:cNvPr id="4" name="TextBox 3">
            <a:extLst>
              <a:ext uri="{FF2B5EF4-FFF2-40B4-BE49-F238E27FC236}">
                <a16:creationId xmlns:a16="http://schemas.microsoft.com/office/drawing/2014/main" id="{A5CDF105-148F-ECBD-92A7-0365539DAA5C}"/>
              </a:ext>
            </a:extLst>
          </p:cNvPr>
          <p:cNvSpPr txBox="1"/>
          <p:nvPr/>
        </p:nvSpPr>
        <p:spPr>
          <a:xfrm>
            <a:off x="811763" y="404785"/>
            <a:ext cx="6096000" cy="523220"/>
          </a:xfrm>
          <a:prstGeom prst="rect">
            <a:avLst/>
          </a:prstGeom>
          <a:noFill/>
        </p:spPr>
        <p:txBody>
          <a:bodyPr wrap="square">
            <a:spAutoFit/>
          </a:bodyPr>
          <a:lstStyle/>
          <a:p>
            <a:r>
              <a:rPr lang="en-GB" sz="2800" b="1" dirty="0">
                <a:solidFill>
                  <a:schemeClr val="tx2">
                    <a:lumMod val="75000"/>
                  </a:schemeClr>
                </a:solidFill>
                <a:latin typeface="Verdana" panose="020B0604030504040204" pitchFamily="34" charset="0"/>
                <a:ea typeface="Verdana" panose="020B0604030504040204" pitchFamily="34" charset="0"/>
              </a:rPr>
              <a:t>Literature Survey</a:t>
            </a:r>
            <a:endParaRPr lang="en-US" sz="2800" b="1" dirty="0">
              <a:solidFill>
                <a:schemeClr val="tx2">
                  <a:lumMod val="75000"/>
                </a:schemeClr>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399674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808DC-C18D-7934-DE16-A01B5C63AE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5C1142A-82F6-87A7-833A-CFD27B022AEE}"/>
              </a:ext>
            </a:extLst>
          </p:cNvPr>
          <p:cNvSpPr txBox="1"/>
          <p:nvPr/>
        </p:nvSpPr>
        <p:spPr>
          <a:xfrm>
            <a:off x="811763" y="1113292"/>
            <a:ext cx="10702214" cy="4370427"/>
          </a:xfrm>
          <a:prstGeom prst="rect">
            <a:avLst/>
          </a:prstGeom>
          <a:noFill/>
        </p:spPr>
        <p:txBody>
          <a:bodyPr wrap="square">
            <a:spAutoFit/>
          </a:bodyPr>
          <a:lstStyle/>
          <a:p>
            <a:pPr marR="125095" algn="just"/>
            <a:r>
              <a:rPr lang="en-US" sz="2000" dirty="0">
                <a:latin typeface="Times New Roman" panose="02020603050405020304" pitchFamily="18" charset="0"/>
                <a:cs typeface="Times New Roman" panose="02020603050405020304" pitchFamily="18" charset="0"/>
              </a:rPr>
              <a:t>The Udyog Saarthi App aims to empower adults undergoing job coaching by providing a seamless and accessible platform for securing employment under the 4% reservation policy in NIEPMD and other institutions. This Progressive Web Application (PWA) is designed to enhance accessibility and inclusion, ensuring that individuals with multiple disabilities can easily navigate job opportunities, skill development programs, and application processes. </a:t>
            </a:r>
          </a:p>
          <a:p>
            <a:pPr marR="125095" algn="just"/>
            <a:endParaRPr lang="en-US" sz="2000" dirty="0">
              <a:latin typeface="Times New Roman" panose="02020603050405020304" pitchFamily="18" charset="0"/>
              <a:cs typeface="Times New Roman" panose="02020603050405020304" pitchFamily="18" charset="0"/>
            </a:endParaRPr>
          </a:p>
          <a:p>
            <a:pPr marR="125095" algn="just"/>
            <a:r>
              <a:rPr lang="en-US" sz="2000" b="1" dirty="0">
                <a:latin typeface="Times New Roman" panose="02020603050405020304" pitchFamily="18" charset="0"/>
                <a:cs typeface="Times New Roman" panose="02020603050405020304" pitchFamily="18" charset="0"/>
              </a:rPr>
              <a:t>Facilitate Job Coaching &amp; Employment</a:t>
            </a:r>
          </a:p>
          <a:p>
            <a:pPr marR="125095" algn="just"/>
            <a:r>
              <a:rPr lang="en-US" sz="2000" dirty="0">
                <a:latin typeface="Times New Roman" panose="02020603050405020304" pitchFamily="18" charset="0"/>
                <a:cs typeface="Times New Roman" panose="02020603050405020304" pitchFamily="18" charset="0"/>
              </a:rPr>
              <a:t>Provide structured job coaching for adults seeking employment under the 4% reservation in NIEPMD and other institutions.</a:t>
            </a:r>
          </a:p>
          <a:p>
            <a:pPr marR="125095" algn="just"/>
            <a:r>
              <a:rPr lang="en-US" sz="2000" b="1" dirty="0">
                <a:latin typeface="Times New Roman" panose="02020603050405020304" pitchFamily="18" charset="0"/>
                <a:cs typeface="Times New Roman" panose="02020603050405020304" pitchFamily="18" charset="0"/>
              </a:rPr>
              <a:t>Enhance Accessibility &amp; Inclusion</a:t>
            </a:r>
          </a:p>
          <a:p>
            <a:pPr marR="125095" algn="just"/>
            <a:r>
              <a:rPr lang="en-US" sz="2000" dirty="0">
                <a:latin typeface="Times New Roman" panose="02020603050405020304" pitchFamily="18" charset="0"/>
                <a:cs typeface="Times New Roman" panose="02020603050405020304" pitchFamily="18" charset="0"/>
              </a:rPr>
              <a:t>Ensure that individuals with multiple disabilities can easily access job opportunities, training resources, and support services.</a:t>
            </a:r>
          </a:p>
          <a:p>
            <a:pPr marR="125095" algn="just"/>
            <a:r>
              <a:rPr lang="en-US" sz="2000" b="1" dirty="0">
                <a:latin typeface="Times New Roman" panose="02020603050405020304" pitchFamily="18" charset="0"/>
                <a:cs typeface="Times New Roman" panose="02020603050405020304" pitchFamily="18" charset="0"/>
              </a:rPr>
              <a:t>Seamless Job Search &amp; Application Process</a:t>
            </a:r>
          </a:p>
          <a:p>
            <a:pPr marR="125095" algn="just"/>
            <a:r>
              <a:rPr lang="en-US" sz="2000" dirty="0">
                <a:latin typeface="Times New Roman" panose="02020603050405020304" pitchFamily="18" charset="0"/>
                <a:cs typeface="Times New Roman" panose="02020603050405020304" pitchFamily="18" charset="0"/>
              </a:rPr>
              <a:t>Enable users to search for jobs, apply online, and track their application status.</a:t>
            </a:r>
          </a:p>
        </p:txBody>
      </p:sp>
      <p:sp>
        <p:nvSpPr>
          <p:cNvPr id="4" name="TextBox 3">
            <a:extLst>
              <a:ext uri="{FF2B5EF4-FFF2-40B4-BE49-F238E27FC236}">
                <a16:creationId xmlns:a16="http://schemas.microsoft.com/office/drawing/2014/main" id="{90422050-CCFC-5A6E-8DE7-EB1D2BD36517}"/>
              </a:ext>
            </a:extLst>
          </p:cNvPr>
          <p:cNvSpPr txBox="1"/>
          <p:nvPr/>
        </p:nvSpPr>
        <p:spPr>
          <a:xfrm>
            <a:off x="811763" y="404785"/>
            <a:ext cx="6096000" cy="523220"/>
          </a:xfrm>
          <a:prstGeom prst="rect">
            <a:avLst/>
          </a:prstGeom>
          <a:noFill/>
        </p:spPr>
        <p:txBody>
          <a:bodyPr wrap="square">
            <a:spAutoFit/>
          </a:bodyPr>
          <a:lstStyle/>
          <a:p>
            <a:r>
              <a:rPr lang="en-US" sz="2800" b="1" dirty="0">
                <a:solidFill>
                  <a:schemeClr val="tx2">
                    <a:lumMod val="75000"/>
                  </a:schemeClr>
                </a:solidFill>
                <a:latin typeface="Verdana" panose="020B0604030504040204" pitchFamily="34" charset="0"/>
                <a:ea typeface="Verdana" panose="020B0604030504040204" pitchFamily="34" charset="0"/>
              </a:rPr>
              <a:t>Objectives</a:t>
            </a:r>
          </a:p>
        </p:txBody>
      </p:sp>
    </p:spTree>
    <p:extLst>
      <p:ext uri="{BB962C8B-B14F-4D97-AF65-F5344CB8AC3E}">
        <p14:creationId xmlns:p14="http://schemas.microsoft.com/office/powerpoint/2010/main" val="10983715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Proposed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The </a:t>
            </a:r>
            <a:r>
              <a:rPr lang="en-US" sz="1800" b="1" dirty="0">
                <a:latin typeface="Times New Roman" panose="02020603050405020304" pitchFamily="18" charset="0"/>
                <a:cs typeface="Times New Roman" panose="02020603050405020304" pitchFamily="18" charset="0"/>
              </a:rPr>
              <a:t>Udyog Saarthi App</a:t>
            </a:r>
            <a:r>
              <a:rPr lang="en-US" sz="1800" dirty="0">
                <a:latin typeface="Times New Roman" panose="02020603050405020304" pitchFamily="18" charset="0"/>
                <a:cs typeface="Times New Roman" panose="02020603050405020304" pitchFamily="18" charset="0"/>
              </a:rPr>
              <a:t>, as a </a:t>
            </a:r>
            <a:r>
              <a:rPr lang="en-US" sz="1800" b="1" dirty="0">
                <a:latin typeface="Times New Roman" panose="02020603050405020304" pitchFamily="18" charset="0"/>
                <a:cs typeface="Times New Roman" panose="02020603050405020304" pitchFamily="18" charset="0"/>
              </a:rPr>
              <a:t>Progressive Web App (PWA)</a:t>
            </a:r>
            <a:r>
              <a:rPr lang="en-US" sz="1800" dirty="0">
                <a:latin typeface="Times New Roman" panose="02020603050405020304" pitchFamily="18" charset="0"/>
                <a:cs typeface="Times New Roman" panose="02020603050405020304" pitchFamily="18" charset="0"/>
              </a:rPr>
              <a:t>, has several advantages, but it also comes with some </a:t>
            </a:r>
            <a:r>
              <a:rPr lang="en-US" sz="1800" b="1" dirty="0">
                <a:latin typeface="Times New Roman" panose="02020603050405020304" pitchFamily="18" charset="0"/>
                <a:cs typeface="Times New Roman" panose="02020603050405020304" pitchFamily="18" charset="0"/>
              </a:rPr>
              <a:t>drawbacks</a:t>
            </a:r>
            <a:r>
              <a:rPr lang="en-US" sz="1800" dirty="0">
                <a:latin typeface="Times New Roman" panose="02020603050405020304" pitchFamily="18" charset="0"/>
                <a:cs typeface="Times New Roman" panose="02020603050405020304" pitchFamily="18" charset="0"/>
              </a:rPr>
              <a:t> that should be considered when designing and implementing it. Here are the potential challenges:</a:t>
            </a:r>
          </a:p>
          <a:p>
            <a:pPr marL="0" indent="0">
              <a:buNone/>
            </a:pPr>
            <a:r>
              <a:rPr lang="en-US" sz="1800" b="1" dirty="0">
                <a:latin typeface="Times New Roman" panose="02020603050405020304" pitchFamily="18" charset="0"/>
                <a:cs typeface="Times New Roman" panose="02020603050405020304" pitchFamily="18" charset="0"/>
              </a:rPr>
              <a:t>1. Limited Native Features Support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PWAs </a:t>
            </a:r>
            <a:r>
              <a:rPr lang="en-US" sz="1800" b="1" dirty="0">
                <a:latin typeface="Times New Roman" panose="02020603050405020304" pitchFamily="18" charset="0"/>
                <a:cs typeface="Times New Roman" panose="02020603050405020304" pitchFamily="18" charset="0"/>
              </a:rPr>
              <a:t>lack full access</a:t>
            </a:r>
            <a:r>
              <a:rPr lang="en-US" sz="1800" dirty="0">
                <a:latin typeface="Times New Roman" panose="02020603050405020304" pitchFamily="18" charset="0"/>
                <a:cs typeface="Times New Roman" panose="02020603050405020304" pitchFamily="18" charset="0"/>
              </a:rPr>
              <a:t> to device-specific features like </a:t>
            </a:r>
            <a:r>
              <a:rPr lang="en-US" sz="1800" b="1" dirty="0">
                <a:latin typeface="Times New Roman" panose="02020603050405020304" pitchFamily="18" charset="0"/>
                <a:cs typeface="Times New Roman" panose="02020603050405020304" pitchFamily="18" charset="0"/>
              </a:rPr>
              <a:t>biometric authentication, Bluetooth, NFC, and advanced camera controls</a:t>
            </a:r>
            <a:r>
              <a:rPr lang="en-US" sz="1800" dirty="0">
                <a:latin typeface="Times New Roman" panose="02020603050405020304" pitchFamily="18" charset="0"/>
                <a:cs typeface="Times New Roman" panose="02020603050405020304" pitchFamily="18" charset="0"/>
              </a:rPr>
              <a:t>, which could be useful for accessibility features.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Certain OS restrictions (especially on iOS) </a:t>
            </a:r>
            <a:r>
              <a:rPr lang="en-US" sz="1800" b="1" dirty="0">
                <a:latin typeface="Times New Roman" panose="02020603050405020304" pitchFamily="18" charset="0"/>
                <a:cs typeface="Times New Roman" panose="02020603050405020304" pitchFamily="18" charset="0"/>
              </a:rPr>
              <a:t>limit background processes</a:t>
            </a:r>
            <a:r>
              <a:rPr lang="en-US" sz="1800" dirty="0">
                <a:latin typeface="Times New Roman" panose="02020603050405020304" pitchFamily="18" charset="0"/>
                <a:cs typeface="Times New Roman" panose="02020603050405020304" pitchFamily="18" charset="0"/>
              </a:rPr>
              <a:t> and push notifications, which could impact engagement.</a:t>
            </a:r>
          </a:p>
          <a:p>
            <a:pPr marL="0" indent="0">
              <a:buNone/>
            </a:pPr>
            <a:r>
              <a:rPr lang="en-US" sz="1800" b="1" dirty="0">
                <a:latin typeface="Times New Roman" panose="02020603050405020304" pitchFamily="18" charset="0"/>
                <a:cs typeface="Times New Roman" panose="02020603050405020304" pitchFamily="18" charset="0"/>
              </a:rPr>
              <a:t>2. Performance Issues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Offline functionality</a:t>
            </a:r>
            <a:r>
              <a:rPr lang="en-US" sz="1800" dirty="0">
                <a:latin typeface="Times New Roman" panose="02020603050405020304" pitchFamily="18" charset="0"/>
                <a:cs typeface="Times New Roman" panose="02020603050405020304" pitchFamily="18" charset="0"/>
              </a:rPr>
              <a:t> is dependent on caching via Service Workers, and large-scale data handling can be </a:t>
            </a:r>
            <a:r>
              <a:rPr lang="en-US" sz="1800" b="1" dirty="0">
                <a:latin typeface="Times New Roman" panose="02020603050405020304" pitchFamily="18" charset="0"/>
                <a:cs typeface="Times New Roman" panose="02020603050405020304" pitchFamily="18" charset="0"/>
              </a:rPr>
              <a:t>slower than native apps</a:t>
            </a:r>
            <a:r>
              <a:rPr lang="en-US" sz="18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Heavy animations or real-time features</a:t>
            </a:r>
            <a:r>
              <a:rPr lang="en-US" sz="1800" dirty="0">
                <a:latin typeface="Times New Roman" panose="02020603050405020304" pitchFamily="18" charset="0"/>
                <a:cs typeface="Times New Roman" panose="02020603050405020304" pitchFamily="18" charset="0"/>
              </a:rPr>
              <a:t> (e.g., live video training) may not run as smoothly compared to a native application.</a:t>
            </a:r>
          </a:p>
          <a:p>
            <a:pPr marL="0" indent="0">
              <a:buNone/>
            </a:pPr>
            <a:r>
              <a:rPr lang="en-US" sz="1800" b="1" dirty="0">
                <a:latin typeface="Times New Roman" panose="02020603050405020304" pitchFamily="18" charset="0"/>
                <a:cs typeface="Times New Roman" panose="02020603050405020304" pitchFamily="18" charset="0"/>
              </a:rPr>
              <a:t>3.Offline Mode Limitations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While PWAs support offline mode, </a:t>
            </a:r>
            <a:r>
              <a:rPr lang="en-US" sz="1800" b="1" dirty="0">
                <a:latin typeface="Times New Roman" panose="02020603050405020304" pitchFamily="18" charset="0"/>
                <a:cs typeface="Times New Roman" panose="02020603050405020304" pitchFamily="18" charset="0"/>
              </a:rPr>
              <a:t>dynamic content like job listings or real-time chat support</a:t>
            </a:r>
            <a:r>
              <a:rPr lang="en-US" sz="1800" dirty="0">
                <a:latin typeface="Times New Roman" panose="02020603050405020304" pitchFamily="18" charset="0"/>
                <a:cs typeface="Times New Roman" panose="02020603050405020304" pitchFamily="18" charset="0"/>
              </a:rPr>
              <a:t> may not function without an internet connection.</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Users in rural or low-network areas </a:t>
            </a:r>
            <a:r>
              <a:rPr lang="en-US" sz="1800" b="1" dirty="0">
                <a:latin typeface="Times New Roman" panose="02020603050405020304" pitchFamily="18" charset="0"/>
                <a:cs typeface="Times New Roman" panose="02020603050405020304" pitchFamily="18" charset="0"/>
              </a:rPr>
              <a:t>may face accessibility issues</a:t>
            </a:r>
            <a:r>
              <a:rPr lang="en-US" sz="1800" dirty="0">
                <a:latin typeface="Times New Roman" panose="02020603050405020304" pitchFamily="18" charset="0"/>
                <a:cs typeface="Times New Roman" panose="02020603050405020304" pitchFamily="18" charset="0"/>
              </a:rPr>
              <a:t> if caching is not properly optimized.</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7666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97025-96DD-15B4-5312-1A958CB800DB}"/>
              </a:ext>
            </a:extLst>
          </p:cNvPr>
          <p:cNvSpPr>
            <a:spLocks noGrp="1"/>
          </p:cNvSpPr>
          <p:nvPr>
            <p:ph type="title"/>
          </p:nvPr>
        </p:nvSpPr>
        <p:spPr>
          <a:xfrm>
            <a:off x="812800" y="274638"/>
            <a:ext cx="10668000" cy="487364"/>
          </a:xfrm>
        </p:spPr>
        <p:txBody>
          <a:bodyPr/>
          <a:lstStyle/>
          <a:p>
            <a:r>
              <a:rPr lang="en-US" dirty="0"/>
              <a:t>Proposed Method Drawback</a:t>
            </a:r>
          </a:p>
        </p:txBody>
      </p:sp>
      <p:sp>
        <p:nvSpPr>
          <p:cNvPr id="3" name="Content Placeholder 2">
            <a:extLst>
              <a:ext uri="{FF2B5EF4-FFF2-40B4-BE49-F238E27FC236}">
                <a16:creationId xmlns:a16="http://schemas.microsoft.com/office/drawing/2014/main" id="{B361E02D-D2EA-F990-2D51-569CC5B88FFA}"/>
              </a:ext>
            </a:extLst>
          </p:cNvPr>
          <p:cNvSpPr>
            <a:spLocks noGrp="1"/>
          </p:cNvSpPr>
          <p:nvPr>
            <p:ph idx="1"/>
          </p:nvPr>
        </p:nvSpPr>
        <p:spPr/>
        <p:txBody>
          <a:bodyPr>
            <a:normAutofit/>
          </a:bodyPr>
          <a:lstStyle/>
          <a:p>
            <a:pPr marL="0" indent="0">
              <a:buNone/>
            </a:pPr>
            <a:r>
              <a:rPr lang="en-US" sz="1800" b="1" dirty="0">
                <a:latin typeface="Times New Roman" panose="02020603050405020304" pitchFamily="18" charset="0"/>
                <a:cs typeface="Times New Roman" panose="02020603050405020304" pitchFamily="18" charset="0"/>
              </a:rPr>
              <a:t>4. iOS Restrictions</a:t>
            </a:r>
          </a:p>
          <a:p>
            <a:pPr>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Apple limits PWA functionality</a:t>
            </a:r>
            <a:r>
              <a:rPr lang="en-US" sz="1800" dirty="0">
                <a:latin typeface="Times New Roman" panose="02020603050405020304" pitchFamily="18" charset="0"/>
                <a:cs typeface="Times New Roman" panose="02020603050405020304" pitchFamily="18" charset="0"/>
              </a:rPr>
              <a:t> by not supporting push notifications and background sync as effectively as Android.</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Limited </a:t>
            </a:r>
            <a:r>
              <a:rPr lang="en-US" sz="1800" b="1" dirty="0">
                <a:latin typeface="Times New Roman" panose="02020603050405020304" pitchFamily="18" charset="0"/>
                <a:cs typeface="Times New Roman" panose="02020603050405020304" pitchFamily="18" charset="0"/>
              </a:rPr>
              <a:t>storage quota</a:t>
            </a:r>
            <a:r>
              <a:rPr lang="en-US" sz="1800" dirty="0">
                <a:latin typeface="Times New Roman" panose="02020603050405020304" pitchFamily="18" charset="0"/>
                <a:cs typeface="Times New Roman" panose="02020603050405020304" pitchFamily="18" charset="0"/>
              </a:rPr>
              <a:t> for offline data, which may affect job coaching content availability.</a:t>
            </a:r>
          </a:p>
          <a:p>
            <a:pPr marL="0" indent="0">
              <a:buNone/>
            </a:pPr>
            <a:r>
              <a:rPr lang="en-US" sz="1800" b="1" dirty="0">
                <a:latin typeface="Times New Roman" panose="02020603050405020304" pitchFamily="18" charset="0"/>
                <a:cs typeface="Times New Roman" panose="02020603050405020304" pitchFamily="18" charset="0"/>
              </a:rPr>
              <a:t>5. Security Concerns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PWAs run in web browsers, making them </a:t>
            </a:r>
            <a:r>
              <a:rPr lang="en-US" sz="1800" b="1" dirty="0">
                <a:latin typeface="Times New Roman" panose="02020603050405020304" pitchFamily="18" charset="0"/>
                <a:cs typeface="Times New Roman" panose="02020603050405020304" pitchFamily="18" charset="0"/>
              </a:rPr>
              <a:t>more susceptible to security vulnerabilities</a:t>
            </a:r>
            <a:r>
              <a:rPr lang="en-US" sz="1800" dirty="0">
                <a:latin typeface="Times New Roman" panose="02020603050405020304" pitchFamily="18" charset="0"/>
                <a:cs typeface="Times New Roman" panose="02020603050405020304" pitchFamily="18" charset="0"/>
              </a:rPr>
              <a:t> than native apps.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Limited control over </a:t>
            </a:r>
            <a:r>
              <a:rPr lang="en-US" sz="1800" b="1" dirty="0">
                <a:latin typeface="Times New Roman" panose="02020603050405020304" pitchFamily="18" charset="0"/>
                <a:cs typeface="Times New Roman" panose="02020603050405020304" pitchFamily="18" charset="0"/>
              </a:rPr>
              <a:t>device security features</a:t>
            </a:r>
            <a:r>
              <a:rPr lang="en-US" sz="1800" dirty="0">
                <a:latin typeface="Times New Roman" panose="02020603050405020304" pitchFamily="18" charset="0"/>
                <a:cs typeface="Times New Roman" panose="02020603050405020304" pitchFamily="18" charset="0"/>
              </a:rPr>
              <a:t>, like secure storage and biometric authentication.</a:t>
            </a:r>
          </a:p>
          <a:p>
            <a:pPr marL="0" indent="0">
              <a:buNone/>
            </a:pPr>
            <a:r>
              <a:rPr lang="en-US" sz="1800" b="1" dirty="0">
                <a:latin typeface="Times New Roman" panose="02020603050405020304" pitchFamily="18" charset="0"/>
                <a:cs typeface="Times New Roman" panose="02020603050405020304" pitchFamily="18" charset="0"/>
              </a:rPr>
              <a:t>6. Dependency on Browser Support</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Different browsers may have </a:t>
            </a:r>
            <a:r>
              <a:rPr lang="en-US" sz="1800" b="1" dirty="0">
                <a:latin typeface="Times New Roman" panose="02020603050405020304" pitchFamily="18" charset="0"/>
                <a:cs typeface="Times New Roman" panose="02020603050405020304" pitchFamily="18" charset="0"/>
              </a:rPr>
              <a:t>inconsistent PWA support</a:t>
            </a:r>
            <a:r>
              <a:rPr lang="en-US" sz="1800" dirty="0">
                <a:latin typeface="Times New Roman" panose="02020603050405020304" pitchFamily="18" charset="0"/>
                <a:cs typeface="Times New Roman" panose="02020603050405020304" pitchFamily="18" charset="0"/>
              </a:rPr>
              <a:t> (especially on older versions).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Some accessibility features </a:t>
            </a:r>
            <a:r>
              <a:rPr lang="en-US" sz="1800" b="1" dirty="0">
                <a:latin typeface="Times New Roman" panose="02020603050405020304" pitchFamily="18" charset="0"/>
                <a:cs typeface="Times New Roman" panose="02020603050405020304" pitchFamily="18" charset="0"/>
              </a:rPr>
              <a:t>might not work optimally</a:t>
            </a:r>
            <a:r>
              <a:rPr lang="en-US" sz="1800" dirty="0">
                <a:latin typeface="Times New Roman" panose="02020603050405020304" pitchFamily="18" charset="0"/>
                <a:cs typeface="Times New Roman" panose="02020603050405020304" pitchFamily="18" charset="0"/>
              </a:rPr>
              <a:t> across all browsers and devices.</a:t>
            </a:r>
          </a:p>
          <a:p>
            <a:pPr marL="0" indent="0">
              <a:buNone/>
            </a:pPr>
            <a:r>
              <a:rPr lang="en-US" sz="1800" b="1" dirty="0">
                <a:latin typeface="Times New Roman" panose="02020603050405020304" pitchFamily="18" charset="0"/>
                <a:cs typeface="Times New Roman" panose="02020603050405020304" pitchFamily="18" charset="0"/>
              </a:rPr>
              <a:t>7. User Adoption and Awareness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Many users, especially those undergoing job coaching, </a:t>
            </a:r>
            <a:r>
              <a:rPr lang="en-US" sz="1800" b="1" dirty="0">
                <a:latin typeface="Times New Roman" panose="02020603050405020304" pitchFamily="18" charset="0"/>
                <a:cs typeface="Times New Roman" panose="02020603050405020304" pitchFamily="18" charset="0"/>
              </a:rPr>
              <a:t>may not be familiar with PWAs</a:t>
            </a:r>
            <a:r>
              <a:rPr lang="en-US" sz="1800" dirty="0">
                <a:latin typeface="Times New Roman" panose="02020603050405020304" pitchFamily="18" charset="0"/>
                <a:cs typeface="Times New Roman" panose="02020603050405020304" pitchFamily="18" charset="0"/>
              </a:rPr>
              <a:t>, leading to </a:t>
            </a:r>
            <a:r>
              <a:rPr lang="en-US" sz="1800" b="1" dirty="0">
                <a:latin typeface="Times New Roman" panose="02020603050405020304" pitchFamily="18" charset="0"/>
                <a:cs typeface="Times New Roman" panose="02020603050405020304" pitchFamily="18" charset="0"/>
              </a:rPr>
              <a:t>low adoption rates</a:t>
            </a:r>
            <a:r>
              <a:rPr lang="en-US" sz="1800" dirty="0">
                <a:latin typeface="Times New Roman" panose="02020603050405020304" pitchFamily="18" charset="0"/>
                <a:cs typeface="Times New Roman" panose="02020603050405020304" pitchFamily="18" charset="0"/>
              </a:rPr>
              <a:t> without proper training.</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Unlike native apps, </a:t>
            </a:r>
            <a:r>
              <a:rPr lang="en-US" sz="1800" b="1" dirty="0">
                <a:latin typeface="Times New Roman" panose="02020603050405020304" pitchFamily="18" charset="0"/>
                <a:cs typeface="Times New Roman" panose="02020603050405020304" pitchFamily="18" charset="0"/>
              </a:rPr>
              <a:t>PWAs do not appear directly in major app stores</a:t>
            </a:r>
            <a:r>
              <a:rPr lang="en-US" sz="1800" dirty="0">
                <a:latin typeface="Times New Roman" panose="02020603050405020304" pitchFamily="18" charset="0"/>
                <a:cs typeface="Times New Roman" panose="02020603050405020304" pitchFamily="18" charset="0"/>
              </a:rPr>
              <a:t> (except via workarounds like Google Play Trusted Web Activities).</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4872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a:xfrm>
            <a:off x="704007" y="1143001"/>
            <a:ext cx="11029443" cy="5217339"/>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methodology of the Udyog Saarthi App follows a structured and inclusive approach to facilitate job coaching and employment opportunities under the 4% reservation policy. The development process begins with requirement analysis, identifying the key challenges faced by individuals with disabilities in accessing job opportunities. Based on these insights, the app is designed as a Progressive Web Application (PWA) to ensure cross-platform accessibility, offline functionality, and assistive technology integration such as screen readers, voice navigation, and multilingual support.</a:t>
            </a:r>
          </a:p>
          <a:p>
            <a:pPr marL="0" indent="0" algn="just">
              <a:buNone/>
            </a:pPr>
            <a:r>
              <a:rPr lang="en-US" sz="2000" b="1" dirty="0">
                <a:latin typeface="Times New Roman" panose="02020603050405020304" pitchFamily="18" charset="0"/>
                <a:cs typeface="Times New Roman" panose="02020603050405020304" pitchFamily="18" charset="0"/>
              </a:rPr>
              <a:t>1. Requirement Analysis &amp; Research</a:t>
            </a:r>
          </a:p>
          <a:p>
            <a:pPr marL="0" indent="0" algn="just">
              <a:buNone/>
            </a:pPr>
            <a:r>
              <a:rPr lang="en-US" sz="2000" dirty="0">
                <a:latin typeface="Times New Roman" panose="02020603050405020304" pitchFamily="18" charset="0"/>
                <a:cs typeface="Times New Roman" panose="02020603050405020304" pitchFamily="18" charset="0"/>
              </a:rPr>
              <a:t>Conduct surveys and interviews with job seekers, NIEPMD representatives, and employers to understand challenges in the current job search process.</a:t>
            </a:r>
          </a:p>
          <a:p>
            <a:pPr marL="0" indent="0" algn="just">
              <a:buNone/>
            </a:pPr>
            <a:r>
              <a:rPr lang="en-US" sz="2000" dirty="0">
                <a:latin typeface="Times New Roman" panose="02020603050405020304" pitchFamily="18" charset="0"/>
                <a:cs typeface="Times New Roman" panose="02020603050405020304" pitchFamily="18" charset="0"/>
              </a:rPr>
              <a:t>Identify accessibility needs such as screen readers, voice navigation, and multilingual support.</a:t>
            </a:r>
          </a:p>
          <a:p>
            <a:pPr marL="0" indent="0" algn="just">
              <a:buNone/>
            </a:pPr>
            <a:r>
              <a:rPr lang="en-US" sz="2000" b="1" dirty="0">
                <a:latin typeface="Times New Roman" panose="02020603050405020304" pitchFamily="18" charset="0"/>
                <a:cs typeface="Times New Roman" panose="02020603050405020304" pitchFamily="18" charset="0"/>
              </a:rPr>
              <a:t>2. System Design &amp; Architecture</a:t>
            </a:r>
          </a:p>
          <a:p>
            <a:pPr marL="0" indent="0" algn="just">
              <a:buNone/>
            </a:pPr>
            <a:r>
              <a:rPr lang="en-US" sz="2000" dirty="0">
                <a:latin typeface="Times New Roman" panose="02020603050405020304" pitchFamily="18" charset="0"/>
                <a:cs typeface="Times New Roman" panose="02020603050405020304" pitchFamily="18" charset="0"/>
              </a:rPr>
              <a:t>Develop a Progressive Web App (PWA) architecture to ensure cross-platform compatibility, offline access, and real-time updates.</a:t>
            </a:r>
          </a:p>
          <a:p>
            <a:pPr marL="0" indent="0" algn="just">
              <a:buNone/>
            </a:pPr>
            <a:r>
              <a:rPr lang="en-US" sz="2000" dirty="0">
                <a:latin typeface="Times New Roman" panose="02020603050405020304" pitchFamily="18" charset="0"/>
                <a:cs typeface="Times New Roman" panose="02020603050405020304" pitchFamily="18" charset="0"/>
              </a:rPr>
              <a:t>Implement a user-friendly and accessible UI/UX designed for people with disabilities.</a:t>
            </a:r>
          </a:p>
          <a:p>
            <a:pPr marL="0" indent="0" algn="just">
              <a:buNone/>
            </a:pPr>
            <a:r>
              <a:rPr lang="en-US" sz="2000" dirty="0">
                <a:latin typeface="Times New Roman" panose="02020603050405020304" pitchFamily="18" charset="0"/>
                <a:cs typeface="Times New Roman" panose="02020603050405020304" pitchFamily="18" charset="0"/>
              </a:rPr>
              <a:t>Design a centralized database for job postings, applications, and coaching resources.</a:t>
            </a:r>
          </a:p>
          <a:p>
            <a:pPr marL="0" indent="0" algn="just">
              <a:buNone/>
            </a:pP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432</TotalTime>
  <Words>2074</Words>
  <Application>Microsoft Office PowerPoint</Application>
  <PresentationFormat>Widescreen</PresentationFormat>
  <Paragraphs>157</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Bookman Old Style</vt:lpstr>
      <vt:lpstr>Calibri</vt:lpstr>
      <vt:lpstr>Cambria</vt:lpstr>
      <vt:lpstr>Times New Roman</vt:lpstr>
      <vt:lpstr>Verdana</vt:lpstr>
      <vt:lpstr>Bioinformatics</vt:lpstr>
      <vt:lpstr>UDYOG SAARTHI</vt:lpstr>
      <vt:lpstr>Introduction</vt:lpstr>
      <vt:lpstr>ABSTRACT</vt:lpstr>
      <vt:lpstr>Literature Survey</vt:lpstr>
      <vt:lpstr>PowerPoint Presentation</vt:lpstr>
      <vt:lpstr>PowerPoint Presentation</vt:lpstr>
      <vt:lpstr>Proposed Method Drawback</vt:lpstr>
      <vt:lpstr>Proposed Method Drawback</vt:lpstr>
      <vt:lpstr>Methodology/Modules</vt:lpstr>
      <vt:lpstr>PowerPoint Presentation</vt:lpstr>
      <vt:lpstr>Architecture</vt:lpstr>
      <vt:lpstr>Hardware/software components</vt:lpstr>
      <vt:lpstr>Hardware/software components</vt:lpstr>
      <vt:lpstr>Timeline of Project</vt:lpstr>
      <vt:lpstr>Conclusion</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Hari mani kanta Thota</cp:lastModifiedBy>
  <cp:revision>26</cp:revision>
  <dcterms:created xsi:type="dcterms:W3CDTF">2023-03-16T03:26:27Z</dcterms:created>
  <dcterms:modified xsi:type="dcterms:W3CDTF">2025-02-18T16:44:18Z</dcterms:modified>
</cp:coreProperties>
</file>