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9" r:id="rId4"/>
    <p:sldId id="268" r:id="rId5"/>
    <p:sldId id="278" r:id="rId6"/>
    <p:sldId id="273" r:id="rId7"/>
    <p:sldId id="272" r:id="rId8"/>
    <p:sldId id="271" r:id="rId9"/>
    <p:sldId id="277" r:id="rId10"/>
    <p:sldId id="276" r:id="rId11"/>
    <p:sldId id="270"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sz="3600" i="0" u="none" strike="noStrike" dirty="0">
                <a:solidFill>
                  <a:srgbClr val="000000"/>
                </a:solidFill>
                <a:effectLst/>
                <a:latin typeface="Times New Roman" panose="02020603050405020304" pitchFamily="18" charset="0"/>
                <a:cs typeface="Times New Roman" panose="02020603050405020304" pitchFamily="18" charset="0"/>
              </a:rPr>
              <a:t>Udyog Saarthi App</a:t>
            </a:r>
            <a:endParaRPr sz="3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:CSE-G138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KUPPALA SARITHA</a:t>
            </a:r>
            <a:endParaRPr lang="en-GB"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355237" y="4694232"/>
            <a:ext cx="12249915" cy="14652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823A6433-24AF-54F5-ADCD-45483D2C166A}"/>
              </a:ext>
            </a:extLst>
          </p:cNvPr>
          <p:cNvGraphicFramePr>
            <a:graphicFrameLocks noGrp="1"/>
          </p:cNvGraphicFramePr>
          <p:nvPr>
            <p:extLst>
              <p:ext uri="{D42A27DB-BD31-4B8C-83A1-F6EECF244321}">
                <p14:modId xmlns:p14="http://schemas.microsoft.com/office/powerpoint/2010/main" val="2750519942"/>
              </p:ext>
            </p:extLst>
          </p:nvPr>
        </p:nvGraphicFramePr>
        <p:xfrm>
          <a:off x="358219" y="2714313"/>
          <a:ext cx="5976593" cy="1916462"/>
        </p:xfrm>
        <a:graphic>
          <a:graphicData uri="http://schemas.openxmlformats.org/drawingml/2006/table">
            <a:tbl>
              <a:tblPr firstRow="1" bandRow="1"/>
              <a:tblGrid>
                <a:gridCol w="2658359">
                  <a:extLst>
                    <a:ext uri="{9D8B030D-6E8A-4147-A177-3AD203B41FA5}">
                      <a16:colId xmlns:a16="http://schemas.microsoft.com/office/drawing/2014/main" val="4017407299"/>
                    </a:ext>
                  </a:extLst>
                </a:gridCol>
                <a:gridCol w="3318234">
                  <a:extLst>
                    <a:ext uri="{9D8B030D-6E8A-4147-A177-3AD203B41FA5}">
                      <a16:colId xmlns:a16="http://schemas.microsoft.com/office/drawing/2014/main" val="651337886"/>
                    </a:ext>
                  </a:extLst>
                </a:gridCol>
              </a:tblGrid>
              <a:tr h="316262">
                <a:tc>
                  <a:txBody>
                    <a:bodyPr/>
                    <a:lstStyle/>
                    <a:p>
                      <a:endParaRPr lang="en-US" dirty="0"/>
                    </a:p>
                  </a:txBody>
                  <a:tcPr/>
                </a:tc>
                <a:tc>
                  <a:txBody>
                    <a:bodyPr/>
                    <a:lstStyle/>
                    <a:p>
                      <a:endParaRPr lang="en-US"/>
                    </a:p>
                  </a:txBody>
                  <a:tcPr/>
                </a:tc>
                <a:extLst>
                  <a:ext uri="{0D108BD9-81ED-4DB2-BD59-A6C34878D82A}">
                    <a16:rowId xmlns:a16="http://schemas.microsoft.com/office/drawing/2014/main" val="1459634286"/>
                  </a:ext>
                </a:extLst>
              </a:tr>
              <a:tr h="316262">
                <a:tc>
                  <a:txBody>
                    <a:bodyPr/>
                    <a:lstStyle/>
                    <a:p>
                      <a:r>
                        <a:rPr lang="en-US" sz="1500" b="1" dirty="0"/>
                        <a:t>       20211CSE0321</a:t>
                      </a:r>
                    </a:p>
                  </a:txBody>
                  <a:tcPr/>
                </a:tc>
                <a:tc>
                  <a:txBody>
                    <a:bodyPr/>
                    <a:lstStyle/>
                    <a:p>
                      <a:r>
                        <a:rPr lang="en-US" sz="1500" b="1" dirty="0"/>
                        <a:t>       RAHUL YADAV.B</a:t>
                      </a:r>
                    </a:p>
                  </a:txBody>
                  <a:tcPr/>
                </a:tc>
                <a:extLst>
                  <a:ext uri="{0D108BD9-81ED-4DB2-BD59-A6C34878D82A}">
                    <a16:rowId xmlns:a16="http://schemas.microsoft.com/office/drawing/2014/main" val="992329068"/>
                  </a:ext>
                </a:extLst>
              </a:tr>
              <a:tr h="316262">
                <a:tc>
                  <a:txBody>
                    <a:bodyPr/>
                    <a:lstStyle/>
                    <a:p>
                      <a:r>
                        <a:rPr lang="en-US" sz="1500" b="1" dirty="0"/>
                        <a:t>       20211CSE0503</a:t>
                      </a:r>
                    </a:p>
                  </a:txBody>
                  <a:tcPr/>
                </a:tc>
                <a:tc>
                  <a:txBody>
                    <a:bodyPr/>
                    <a:lstStyle/>
                    <a:p>
                      <a:r>
                        <a:rPr lang="en-US" sz="1500" b="1" dirty="0"/>
                        <a:t>       MOHANA RANGA.T</a:t>
                      </a:r>
                    </a:p>
                  </a:txBody>
                  <a:tcPr/>
                </a:tc>
                <a:extLst>
                  <a:ext uri="{0D108BD9-81ED-4DB2-BD59-A6C34878D82A}">
                    <a16:rowId xmlns:a16="http://schemas.microsoft.com/office/drawing/2014/main" val="1960841024"/>
                  </a:ext>
                </a:extLst>
              </a:tr>
              <a:tr h="316262">
                <a:tc>
                  <a:txBody>
                    <a:bodyPr/>
                    <a:lstStyle/>
                    <a:p>
                      <a:r>
                        <a:rPr lang="en-US" sz="1500" b="1" dirty="0"/>
                        <a:t>       20211CSE0734</a:t>
                      </a:r>
                    </a:p>
                  </a:txBody>
                  <a:tcPr/>
                </a:tc>
                <a:tc>
                  <a:txBody>
                    <a:bodyPr/>
                    <a:lstStyle/>
                    <a:p>
                      <a:r>
                        <a:rPr lang="en-US" sz="1500" b="1" dirty="0"/>
                        <a:t>       SHAIK IRFAN</a:t>
                      </a:r>
                    </a:p>
                  </a:txBody>
                  <a:tcPr/>
                </a:tc>
                <a:extLst>
                  <a:ext uri="{0D108BD9-81ED-4DB2-BD59-A6C34878D82A}">
                    <a16:rowId xmlns:a16="http://schemas.microsoft.com/office/drawing/2014/main" val="567656214"/>
                  </a:ext>
                </a:extLst>
              </a:tr>
              <a:tr h="316262">
                <a:tc>
                  <a:txBody>
                    <a:bodyPr/>
                    <a:lstStyle/>
                    <a:p>
                      <a:r>
                        <a:rPr lang="en-US" sz="1500" b="1" dirty="0"/>
                        <a:t>       20211CSE0779</a:t>
                      </a:r>
                    </a:p>
                  </a:txBody>
                  <a:tcPr/>
                </a:tc>
                <a:tc>
                  <a:txBody>
                    <a:bodyPr/>
                    <a:lstStyle/>
                    <a:p>
                      <a:r>
                        <a:rPr lang="en-US" sz="1500" b="1" dirty="0"/>
                        <a:t>       BHARATH REDDY.B</a:t>
                      </a:r>
                    </a:p>
                  </a:txBody>
                  <a:tcPr/>
                </a:tc>
                <a:extLst>
                  <a:ext uri="{0D108BD9-81ED-4DB2-BD59-A6C34878D82A}">
                    <a16:rowId xmlns:a16="http://schemas.microsoft.com/office/drawing/2014/main" val="3670274303"/>
                  </a:ext>
                </a:extLst>
              </a:tr>
              <a:tr h="278240">
                <a:tc>
                  <a:txBody>
                    <a:bodyPr/>
                    <a:lstStyle/>
                    <a:p>
                      <a:r>
                        <a:rPr lang="en-US" sz="1500" b="1" dirty="0"/>
                        <a:t>       20211CSE0769</a:t>
                      </a:r>
                    </a:p>
                  </a:txBody>
                  <a:tcPr/>
                </a:tc>
                <a:tc>
                  <a:txBody>
                    <a:bodyPr/>
                    <a:lstStyle/>
                    <a:p>
                      <a:r>
                        <a:rPr lang="en-US" sz="1500" b="1" dirty="0"/>
                        <a:t>       TEJESH REDDY</a:t>
                      </a:r>
                    </a:p>
                  </a:txBody>
                  <a:tcPr/>
                </a:tc>
                <a:extLst>
                  <a:ext uri="{0D108BD9-81ED-4DB2-BD59-A6C34878D82A}">
                    <a16:rowId xmlns:a16="http://schemas.microsoft.com/office/drawing/2014/main" val="231668052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6E50-DEB6-D8AD-0DC7-D6EA07AADFF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IN" dirty="0"/>
          </a:p>
        </p:txBody>
      </p:sp>
      <p:sp>
        <p:nvSpPr>
          <p:cNvPr id="3" name="Text Placeholder 2">
            <a:extLst>
              <a:ext uri="{FF2B5EF4-FFF2-40B4-BE49-F238E27FC236}">
                <a16:creationId xmlns:a16="http://schemas.microsoft.com/office/drawing/2014/main" id="{4CC3B8D5-6B86-E64F-8D21-0A97648D3132}"/>
              </a:ext>
            </a:extLst>
          </p:cNvPr>
          <p:cNvSpPr>
            <a:spLocks noGrp="1"/>
          </p:cNvSpPr>
          <p:nvPr>
            <p:ph type="body" idx="1"/>
          </p:nvPr>
        </p:nvSpPr>
        <p:spPr/>
        <p:txBody>
          <a:bodyPr>
            <a:normAutofit/>
          </a:bodyPr>
          <a:lstStyle/>
          <a:p>
            <a:pPr marL="76200" indent="0">
              <a:buNone/>
            </a:pPr>
            <a:r>
              <a:rPr lang="en-US" b="1" dirty="0">
                <a:latin typeface="Times New Roman" panose="02020603050405020304" pitchFamily="18" charset="0"/>
                <a:cs typeface="Times New Roman" panose="02020603050405020304" pitchFamily="18" charset="0"/>
              </a:rPr>
              <a:t>Expected Challenges</a:t>
            </a:r>
          </a:p>
          <a:p>
            <a:pPr>
              <a:buFont typeface="+mj-lt"/>
              <a:buAutoNum type="arabicPeriod"/>
            </a:pPr>
            <a:r>
              <a:rPr lang="en-US" b="1" dirty="0">
                <a:latin typeface="Times New Roman" panose="02020603050405020304" pitchFamily="18" charset="0"/>
                <a:cs typeface="Times New Roman" panose="02020603050405020304" pitchFamily="18" charset="0"/>
              </a:rPr>
              <a:t>Limited Digital Accessibility:</a:t>
            </a:r>
            <a:r>
              <a:rPr lang="en-US" dirty="0">
                <a:latin typeface="Times New Roman" panose="02020603050405020304" pitchFamily="18" charset="0"/>
                <a:cs typeface="Times New Roman" panose="02020603050405020304" pitchFamily="18" charset="0"/>
              </a:rPr>
              <a:t> Ensuring the software application is fully accessible to </a:t>
            </a:r>
            <a:r>
              <a:rPr lang="en-US" dirty="0" err="1">
                <a:latin typeface="Times New Roman" panose="02020603050405020304" pitchFamily="18" charset="0"/>
                <a:cs typeface="Times New Roman" panose="02020603050405020304" pitchFamily="18" charset="0"/>
              </a:rPr>
              <a:t>PwDs</a:t>
            </a:r>
            <a:r>
              <a:rPr lang="en-US" dirty="0">
                <a:latin typeface="Times New Roman" panose="02020603050405020304" pitchFamily="18" charset="0"/>
                <a:cs typeface="Times New Roman" panose="02020603050405020304" pitchFamily="18" charset="0"/>
              </a:rPr>
              <a:t> with diverse disabilities (visual, cognitive, mobility, etc.).</a:t>
            </a:r>
          </a:p>
          <a:p>
            <a:pPr>
              <a:buFont typeface="+mj-lt"/>
              <a:buAutoNum type="arabicPeriod"/>
            </a:pPr>
            <a:r>
              <a:rPr lang="en-US" b="1" dirty="0">
                <a:latin typeface="Times New Roman" panose="02020603050405020304" pitchFamily="18" charset="0"/>
                <a:cs typeface="Times New Roman" panose="02020603050405020304" pitchFamily="18" charset="0"/>
              </a:rPr>
              <a:t>Awareness &amp; Outreach:</a:t>
            </a:r>
            <a:r>
              <a:rPr lang="en-US" dirty="0">
                <a:latin typeface="Times New Roman" panose="02020603050405020304" pitchFamily="18" charset="0"/>
                <a:cs typeface="Times New Roman" panose="02020603050405020304" pitchFamily="18" charset="0"/>
              </a:rPr>
              <a:t> Reaching the target audience, especially those unaware of government job reservations and training opportunities.</a:t>
            </a:r>
          </a:p>
          <a:p>
            <a:pPr>
              <a:buFont typeface="+mj-lt"/>
              <a:buAutoNum type="arabicPeriod"/>
            </a:pPr>
            <a:r>
              <a:rPr lang="en-US" b="1" dirty="0">
                <a:latin typeface="Times New Roman" panose="02020603050405020304" pitchFamily="18" charset="0"/>
                <a:cs typeface="Times New Roman" panose="02020603050405020304" pitchFamily="18" charset="0"/>
              </a:rPr>
              <a:t>Data Collection &amp; Verification:</a:t>
            </a:r>
            <a:r>
              <a:rPr lang="en-US" dirty="0">
                <a:latin typeface="Times New Roman" panose="02020603050405020304" pitchFamily="18" charset="0"/>
                <a:cs typeface="Times New Roman" panose="02020603050405020304" pitchFamily="18" charset="0"/>
              </a:rPr>
              <a:t> Gathering accurate learning profiles and employment status of </a:t>
            </a:r>
            <a:r>
              <a:rPr lang="en-US" dirty="0" err="1">
                <a:latin typeface="Times New Roman" panose="02020603050405020304" pitchFamily="18" charset="0"/>
                <a:cs typeface="Times New Roman" panose="02020603050405020304" pitchFamily="18" charset="0"/>
              </a:rPr>
              <a:t>PwDs</a:t>
            </a:r>
            <a:r>
              <a:rPr lang="en-US" dirty="0">
                <a:latin typeface="Times New Roman" panose="02020603050405020304" pitchFamily="18" charset="0"/>
                <a:cs typeface="Times New Roman" panose="02020603050405020304" pitchFamily="18" charset="0"/>
              </a:rPr>
              <a:t> while ensuring data security.</a:t>
            </a:r>
          </a:p>
          <a:p>
            <a:pPr>
              <a:buFont typeface="+mj-lt"/>
              <a:buAutoNum type="arabicPeriod"/>
            </a:pPr>
            <a:r>
              <a:rPr lang="en-US" b="1" dirty="0">
                <a:latin typeface="Times New Roman" panose="02020603050405020304" pitchFamily="18" charset="0"/>
                <a:cs typeface="Times New Roman" panose="02020603050405020304" pitchFamily="18" charset="0"/>
              </a:rPr>
              <a:t>Integration with Government &amp; PSU Systems:</a:t>
            </a:r>
            <a:r>
              <a:rPr lang="en-US" dirty="0">
                <a:latin typeface="Times New Roman" panose="02020603050405020304" pitchFamily="18" charset="0"/>
                <a:cs typeface="Times New Roman" panose="02020603050405020304" pitchFamily="18" charset="0"/>
              </a:rPr>
              <a:t> Collaborating with public sector bodies to synchronize job notifications and application processes.</a:t>
            </a:r>
          </a:p>
          <a:p>
            <a:pPr>
              <a:buFont typeface="+mj-lt"/>
              <a:buAutoNum type="arabicPeriod"/>
            </a:pPr>
            <a:r>
              <a:rPr lang="en-US" b="1" dirty="0">
                <a:latin typeface="Times New Roman" panose="02020603050405020304" pitchFamily="18" charset="0"/>
                <a:cs typeface="Times New Roman" panose="02020603050405020304" pitchFamily="18" charset="0"/>
              </a:rPr>
              <a:t>Parental &amp; Caregiver Involvement:</a:t>
            </a:r>
            <a:r>
              <a:rPr lang="en-US" dirty="0">
                <a:latin typeface="Times New Roman" panose="02020603050405020304" pitchFamily="18" charset="0"/>
                <a:cs typeface="Times New Roman" panose="02020603050405020304" pitchFamily="18" charset="0"/>
              </a:rPr>
              <a:t> Educating and engaging parents/caregivers who may have low digital literacy.</a:t>
            </a:r>
          </a:p>
        </p:txBody>
      </p:sp>
    </p:spTree>
    <p:extLst>
      <p:ext uri="{BB962C8B-B14F-4D97-AF65-F5344CB8AC3E}">
        <p14:creationId xmlns:p14="http://schemas.microsoft.com/office/powerpoint/2010/main" val="226726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5112FDA-2502-E354-012F-17F0F4352836}"/>
              </a:ext>
            </a:extLst>
          </p:cNvPr>
          <p:cNvPicPr>
            <a:picLocks noChangeAspect="1"/>
          </p:cNvPicPr>
          <p:nvPr/>
        </p:nvPicPr>
        <p:blipFill>
          <a:blip r:embed="rId3"/>
          <a:stretch>
            <a:fillRect/>
          </a:stretch>
        </p:blipFill>
        <p:spPr>
          <a:xfrm>
            <a:off x="1629147" y="1133851"/>
            <a:ext cx="8933706" cy="4590297"/>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88214" y="983225"/>
            <a:ext cx="10668000" cy="5122607"/>
          </a:xfrm>
          <a:prstGeom prst="rect">
            <a:avLst/>
          </a:prstGeom>
          <a:noFill/>
          <a:ln>
            <a:noFill/>
          </a:ln>
        </p:spPr>
        <p:txBody>
          <a:bodyPr spcFirstLastPara="1" wrap="square" lIns="91425" tIns="45700" rIns="91425" bIns="45700" anchor="t" anchorCtr="0">
            <a:normAutofit fontScale="92500" lnSpcReduction="20000"/>
          </a:bodyPr>
          <a:lstStyle/>
          <a:p>
            <a:pPr marL="495300" indent="-342900">
              <a:spcBef>
                <a:spcPts val="0"/>
              </a:spcBef>
            </a:pPr>
            <a:r>
              <a:rPr lang="en-US" dirty="0">
                <a:latin typeface="Cambria" panose="02040503050406030204" pitchFamily="18" charset="0"/>
                <a:ea typeface="Cambria" panose="02040503050406030204" pitchFamily="18" charset="0"/>
              </a:rPr>
              <a:t>Ministry of Statistics and </a:t>
            </a:r>
            <a:r>
              <a:rPr lang="en-US" dirty="0" err="1">
                <a:latin typeface="Cambria" panose="02040503050406030204" pitchFamily="18" charset="0"/>
                <a:ea typeface="Cambria" panose="02040503050406030204" pitchFamily="18" charset="0"/>
              </a:rPr>
              <a:t>Programme</a:t>
            </a:r>
            <a:r>
              <a:rPr lang="en-US" dirty="0">
                <a:latin typeface="Cambria" panose="02040503050406030204" pitchFamily="18" charset="0"/>
                <a:ea typeface="Cambria" panose="02040503050406030204" pitchFamily="18" charset="0"/>
              </a:rPr>
              <a:t> Implementation (</a:t>
            </a:r>
            <a:r>
              <a:rPr lang="en-US" dirty="0" err="1">
                <a:latin typeface="Cambria" panose="02040503050406030204" pitchFamily="18" charset="0"/>
                <a:ea typeface="Cambria" panose="02040503050406030204" pitchFamily="18" charset="0"/>
              </a:rPr>
              <a:t>MoSPI</a:t>
            </a:r>
            <a:r>
              <a:rPr lang="en-US" dirty="0">
                <a:latin typeface="Cambria" panose="02040503050406030204" pitchFamily="18" charset="0"/>
                <a:ea typeface="Cambria" panose="02040503050406030204" pitchFamily="18" charset="0"/>
              </a:rPr>
              <a:t>), Government of India. (Latest Report on Persons with Disabilities in India)</a:t>
            </a:r>
          </a:p>
          <a:p>
            <a:pPr marL="495300" indent="-342900">
              <a:spcBef>
                <a:spcPts val="0"/>
              </a:spcBef>
            </a:pPr>
            <a:endParaRPr lang="en-US" dirty="0">
              <a:latin typeface="Cambria" panose="02040503050406030204" pitchFamily="18" charset="0"/>
              <a:ea typeface="Cambria" panose="02040503050406030204" pitchFamily="18" charset="0"/>
            </a:endParaRPr>
          </a:p>
          <a:p>
            <a:pPr marL="495300" indent="-342900">
              <a:spcBef>
                <a:spcPts val="0"/>
              </a:spcBef>
            </a:pPr>
            <a:r>
              <a:rPr lang="en-US" dirty="0">
                <a:latin typeface="Cambria" panose="02040503050406030204" pitchFamily="18" charset="0"/>
                <a:ea typeface="Cambria" panose="02040503050406030204" pitchFamily="18" charset="0"/>
              </a:rPr>
              <a:t>Provides statistical data on employment rates and challenges faced by </a:t>
            </a:r>
            <a:r>
              <a:rPr lang="en-US" dirty="0" err="1">
                <a:latin typeface="Cambria" panose="02040503050406030204" pitchFamily="18" charset="0"/>
                <a:ea typeface="Cambria" panose="02040503050406030204" pitchFamily="18" charset="0"/>
              </a:rPr>
              <a:t>PwDs</a:t>
            </a:r>
            <a:r>
              <a:rPr lang="en-US" dirty="0">
                <a:latin typeface="Cambria" panose="02040503050406030204" pitchFamily="18" charset="0"/>
                <a:ea typeface="Cambria" panose="02040503050406030204" pitchFamily="18" charset="0"/>
              </a:rPr>
              <a:t> in India.</a:t>
            </a:r>
          </a:p>
          <a:p>
            <a:pPr marL="495300" indent="-342900">
              <a:spcBef>
                <a:spcPts val="0"/>
              </a:spcBef>
            </a:pPr>
            <a:r>
              <a:rPr lang="en-US" dirty="0">
                <a:latin typeface="Cambria" panose="02040503050406030204" pitchFamily="18" charset="0"/>
                <a:ea typeface="Cambria" panose="02040503050406030204" pitchFamily="18" charset="0"/>
              </a:rPr>
              <a:t>The Rights of Persons with Disabilities (</a:t>
            </a:r>
            <a:r>
              <a:rPr lang="en-US" dirty="0" err="1">
                <a:latin typeface="Cambria" panose="02040503050406030204" pitchFamily="18" charset="0"/>
                <a:ea typeface="Cambria" panose="02040503050406030204" pitchFamily="18" charset="0"/>
              </a:rPr>
              <a:t>RPwD</a:t>
            </a:r>
            <a:r>
              <a:rPr lang="en-US" dirty="0">
                <a:latin typeface="Cambria" panose="02040503050406030204" pitchFamily="18" charset="0"/>
                <a:ea typeface="Cambria" panose="02040503050406030204" pitchFamily="18" charset="0"/>
              </a:rPr>
              <a:t>) Act, 2016.</a:t>
            </a:r>
          </a:p>
          <a:p>
            <a:pPr marL="495300" indent="-342900">
              <a:spcBef>
                <a:spcPts val="0"/>
              </a:spcBef>
            </a:pPr>
            <a:endParaRPr lang="en-US" dirty="0">
              <a:latin typeface="Cambria" panose="02040503050406030204" pitchFamily="18" charset="0"/>
              <a:ea typeface="Cambria" panose="02040503050406030204" pitchFamily="18" charset="0"/>
            </a:endParaRPr>
          </a:p>
          <a:p>
            <a:pPr marL="495300" indent="-342900">
              <a:spcBef>
                <a:spcPts val="0"/>
              </a:spcBef>
            </a:pPr>
            <a:r>
              <a:rPr lang="en-US" dirty="0">
                <a:latin typeface="Cambria" panose="02040503050406030204" pitchFamily="18" charset="0"/>
                <a:ea typeface="Cambria" panose="02040503050406030204" pitchFamily="18" charset="0"/>
              </a:rPr>
              <a:t>Legal framework governing employment rights, reservations, and accessibility provisions for </a:t>
            </a:r>
            <a:r>
              <a:rPr lang="en-US" dirty="0" err="1">
                <a:latin typeface="Cambria" panose="02040503050406030204" pitchFamily="18" charset="0"/>
                <a:ea typeface="Cambria" panose="02040503050406030204" pitchFamily="18" charset="0"/>
              </a:rPr>
              <a:t>PwDs</a:t>
            </a:r>
            <a:r>
              <a:rPr lang="en-US" dirty="0">
                <a:latin typeface="Cambria" panose="02040503050406030204" pitchFamily="18" charset="0"/>
                <a:ea typeface="Cambria" panose="02040503050406030204" pitchFamily="18" charset="0"/>
              </a:rPr>
              <a:t>.</a:t>
            </a:r>
          </a:p>
          <a:p>
            <a:pPr marL="495300" indent="-342900">
              <a:spcBef>
                <a:spcPts val="0"/>
              </a:spcBef>
            </a:pPr>
            <a:r>
              <a:rPr lang="en-US" dirty="0">
                <a:latin typeface="Cambria" panose="02040503050406030204" pitchFamily="18" charset="0"/>
                <a:ea typeface="Cambria" panose="02040503050406030204" pitchFamily="18" charset="0"/>
              </a:rPr>
              <a:t>Department of Empowerment of Persons with Disabilities (</a:t>
            </a:r>
            <a:r>
              <a:rPr lang="en-US" dirty="0" err="1">
                <a:latin typeface="Cambria" panose="02040503050406030204" pitchFamily="18" charset="0"/>
                <a:ea typeface="Cambria" panose="02040503050406030204" pitchFamily="18" charset="0"/>
              </a:rPr>
              <a:t>DEPwD</a:t>
            </a:r>
            <a:r>
              <a:rPr lang="en-US" dirty="0">
                <a:latin typeface="Cambria" panose="02040503050406030204" pitchFamily="18" charset="0"/>
                <a:ea typeface="Cambria" panose="02040503050406030204" pitchFamily="18" charset="0"/>
              </a:rPr>
              <a:t>), Government of India.</a:t>
            </a:r>
          </a:p>
          <a:p>
            <a:pPr marL="495300" indent="-342900">
              <a:spcBef>
                <a:spcPts val="0"/>
              </a:spcBef>
            </a:pPr>
            <a:endParaRPr lang="en-US" dirty="0">
              <a:latin typeface="Cambria" panose="02040503050406030204" pitchFamily="18" charset="0"/>
              <a:ea typeface="Cambria" panose="02040503050406030204" pitchFamily="18" charset="0"/>
            </a:endParaRPr>
          </a:p>
          <a:p>
            <a:pPr marL="495300" indent="-342900">
              <a:spcBef>
                <a:spcPts val="0"/>
              </a:spcBef>
            </a:pPr>
            <a:r>
              <a:rPr lang="en-US" dirty="0">
                <a:latin typeface="Cambria" panose="02040503050406030204" pitchFamily="18" charset="0"/>
                <a:ea typeface="Cambria" panose="02040503050406030204" pitchFamily="18" charset="0"/>
              </a:rPr>
              <a:t>Policies, job reservation schemes, and initiatives supporting </a:t>
            </a:r>
            <a:r>
              <a:rPr lang="en-US" dirty="0" err="1">
                <a:latin typeface="Cambria" panose="02040503050406030204" pitchFamily="18" charset="0"/>
                <a:ea typeface="Cambria" panose="02040503050406030204" pitchFamily="18" charset="0"/>
              </a:rPr>
              <a:t>PwD</a:t>
            </a:r>
            <a:r>
              <a:rPr lang="en-US" dirty="0">
                <a:latin typeface="Cambria" panose="02040503050406030204" pitchFamily="18" charset="0"/>
                <a:ea typeface="Cambria" panose="02040503050406030204" pitchFamily="18" charset="0"/>
              </a:rPr>
              <a:t> employment.</a:t>
            </a:r>
          </a:p>
          <a:p>
            <a:pPr marL="495300" indent="-342900">
              <a:spcBef>
                <a:spcPts val="0"/>
              </a:spcBef>
            </a:pPr>
            <a:r>
              <a:rPr lang="en-US" dirty="0">
                <a:latin typeface="Cambria" panose="02040503050406030204" pitchFamily="18" charset="0"/>
                <a:ea typeface="Cambria" panose="02040503050406030204" pitchFamily="18" charset="0"/>
              </a:rPr>
              <a:t>National Institute for Empowerment of Persons with Multiple Disabilities (NIEPMD).</a:t>
            </a:r>
          </a:p>
          <a:p>
            <a:pPr marL="495300" indent="-342900">
              <a:spcBef>
                <a:spcPts val="0"/>
              </a:spcBef>
            </a:pPr>
            <a:endParaRPr lang="en-US" dirty="0">
              <a:latin typeface="Cambria" panose="02040503050406030204" pitchFamily="18" charset="0"/>
              <a:ea typeface="Cambria" panose="02040503050406030204" pitchFamily="18" charset="0"/>
            </a:endParaRPr>
          </a:p>
          <a:p>
            <a:pPr marL="495300" indent="-342900">
              <a:spcBef>
                <a:spcPts val="0"/>
              </a:spcBef>
            </a:pPr>
            <a:r>
              <a:rPr lang="en-US" dirty="0">
                <a:latin typeface="Cambria" panose="02040503050406030204" pitchFamily="18" charset="0"/>
                <a:ea typeface="Cambria" panose="02040503050406030204" pitchFamily="18" charset="0"/>
              </a:rPr>
              <a:t>Research, training programs, and job coaching services for </a:t>
            </a:r>
            <a:r>
              <a:rPr lang="en-US" dirty="0" err="1">
                <a:latin typeface="Cambria" panose="02040503050406030204" pitchFamily="18" charset="0"/>
                <a:ea typeface="Cambria" panose="02040503050406030204" pitchFamily="18" charset="0"/>
              </a:rPr>
              <a:t>PwDs</a:t>
            </a:r>
            <a:r>
              <a:rPr lang="en-US" dirty="0">
                <a:latin typeface="Cambria" panose="02040503050406030204" pitchFamily="18" charset="0"/>
                <a:ea typeface="Cambria" panose="02040503050406030204" pitchFamily="18" charset="0"/>
              </a:rPr>
              <a:t> in India.</a:t>
            </a:r>
          </a:p>
          <a:p>
            <a:pPr marL="495300" indent="-342900">
              <a:spcBef>
                <a:spcPts val="0"/>
              </a:spcBef>
            </a:pPr>
            <a:r>
              <a:rPr lang="en-US" dirty="0">
                <a:latin typeface="Cambria" panose="02040503050406030204" pitchFamily="18" charset="0"/>
                <a:ea typeface="Cambria" panose="02040503050406030204" pitchFamily="18" charset="0"/>
              </a:rPr>
              <a:t>International </a:t>
            </a:r>
            <a:r>
              <a:rPr lang="en-US" dirty="0" err="1">
                <a:latin typeface="Cambria" panose="02040503050406030204" pitchFamily="18" charset="0"/>
                <a:ea typeface="Cambria" panose="02040503050406030204" pitchFamily="18" charset="0"/>
              </a:rPr>
              <a:t>Labour</a:t>
            </a:r>
            <a:r>
              <a:rPr lang="en-US" dirty="0">
                <a:latin typeface="Cambria" panose="02040503050406030204" pitchFamily="18" charset="0"/>
                <a:ea typeface="Cambria" panose="02040503050406030204" pitchFamily="18" charset="0"/>
              </a:rPr>
              <a:t> Organization (ILO) Reports on Disability and Employment.</a:t>
            </a:r>
            <a:endParaRPr dirty="0">
              <a:latin typeface="Cambria" panose="02040503050406030204" pitchFamily="18" charset="0"/>
              <a:ea typeface="Cambria" panose="02040503050406030204" pitchFamily="18" charset="0"/>
            </a:endParaRPr>
          </a:p>
        </p:txBody>
      </p:sp>
      <p:sp>
        <p:nvSpPr>
          <p:cNvPr id="6" name="Rectangle 5">
            <a:extLst>
              <a:ext uri="{FF2B5EF4-FFF2-40B4-BE49-F238E27FC236}">
                <a16:creationId xmlns:a16="http://schemas.microsoft.com/office/drawing/2014/main" id="{20BF419C-CFAD-1EE2-F245-DAA46A033923}"/>
              </a:ext>
            </a:extLst>
          </p:cNvPr>
          <p:cNvSpPr>
            <a:spLocks noChangeArrowheads="1"/>
          </p:cNvSpPr>
          <p:nvPr/>
        </p:nvSpPr>
        <p:spPr bwMode="auto">
          <a:xfrm>
            <a:off x="888214" y="5983976"/>
            <a:ext cx="80071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92500" lnSpcReduction="1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Abstract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PSCS_56</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spcBef>
                <a:spcPts val="0"/>
              </a:spcBef>
              <a:buNone/>
            </a:pPr>
            <a:r>
              <a:rPr lang="en-US" sz="2000" b="1" dirty="0">
                <a:latin typeface="Cambria" panose="02040503050406030204" pitchFamily="18" charset="0"/>
                <a:ea typeface="Cambria" panose="02040503050406030204" pitchFamily="18" charset="0"/>
              </a:rPr>
              <a:t>Technology Bucket :</a:t>
            </a:r>
            <a:r>
              <a:rPr lang="en-US" sz="2000" dirty="0">
                <a:latin typeface="Times New Roman" panose="02020603050405020304" pitchFamily="18" charset="0"/>
                <a:ea typeface="Cambria" panose="02040503050406030204" pitchFamily="18" charset="0"/>
                <a:cs typeface="Times New Roman" panose="02020603050405020304" pitchFamily="18" charset="0"/>
              </a:rPr>
              <a:t>Ministry of Social Justice and Empowerment</a:t>
            </a:r>
          </a:p>
          <a:p>
            <a:pPr marL="342900" lvl="0" indent="-190500">
              <a:lnSpc>
                <a:spcPct val="200000"/>
              </a:lnSpc>
              <a:spcBef>
                <a:spcPts val="0"/>
              </a:spcBef>
              <a:buNone/>
            </a:pPr>
            <a:r>
              <a:rPr lang="en-US" sz="2000" b="1" dirty="0">
                <a:latin typeface="Cambria" panose="02040503050406030204" pitchFamily="18" charset="0"/>
                <a:ea typeface="Cambria" panose="02040503050406030204" pitchFamily="18" charset="0"/>
              </a:rPr>
              <a:t>Category (Hardware / Software / Both) : </a:t>
            </a:r>
            <a:r>
              <a:rPr lang="en-US" sz="2000" dirty="0">
                <a:latin typeface="Cambria" panose="02040503050406030204" pitchFamily="18" charset="0"/>
                <a:ea typeface="Cambria" panose="02040503050406030204" pitchFamily="18" charset="0"/>
              </a:rPr>
              <a:t>Software</a:t>
            </a:r>
          </a:p>
          <a:p>
            <a:pPr marL="342900" lvl="0" indent="-190500">
              <a:lnSpc>
                <a:spcPct val="120000"/>
              </a:lnSpc>
              <a:spcBef>
                <a:spcPts val="0"/>
              </a:spcBef>
              <a:buNone/>
            </a:pPr>
            <a:r>
              <a:rPr lang="en-US" sz="2000" b="1" dirty="0">
                <a:latin typeface="Cambria" panose="02040503050406030204" pitchFamily="18" charset="0"/>
                <a:ea typeface="Cambria" panose="02040503050406030204" pitchFamily="18" charset="0"/>
              </a:rPr>
              <a:t>Problem Description: </a:t>
            </a:r>
            <a:r>
              <a:rPr lang="en-US" sz="2000" dirty="0">
                <a:latin typeface="Cambria" panose="02040503050406030204" pitchFamily="18" charset="0"/>
                <a:ea typeface="Cambria" panose="02040503050406030204" pitchFamily="18" charset="0"/>
              </a:rPr>
              <a:t>Persons with disabilities in our country, despite the progress happening on accessibility, education, skills development, and employment, still face many challenges, especially in the employment phase of life that promotes inclusion in the family and society. Enhancing vocational training and employment prospects for people with disabilities is essential and there are efforts happening at the National level that has to end up in employment that fetches significant economic benefits and dignified life for them. E categories of 4% reservation in Government and PSU Jobs (Persons with disabilities of type, Intellectual Disability, Autism Spectrum Disorder,) are either not aware of or not getting notifications regarding the employment vacancies, queries, or other such information due to the unavailability of access to print media, and online services like employment news.</a:t>
            </a:r>
          </a:p>
          <a:p>
            <a:pPr marL="342900" lvl="0" indent="-190500">
              <a:lnSpc>
                <a:spcPct val="200000"/>
              </a:lnSpc>
              <a:spcBef>
                <a:spcPts val="0"/>
              </a:spcBef>
              <a:buNone/>
            </a:pPr>
            <a:r>
              <a:rPr lang="en-US" sz="2000" b="1" dirty="0">
                <a:latin typeface="Cambria" panose="02040503050406030204" pitchFamily="18" charset="0"/>
                <a:ea typeface="Cambria" panose="02040503050406030204" pitchFamily="18" charset="0"/>
              </a:rPr>
              <a:t>Difficulty Level</a:t>
            </a:r>
            <a:r>
              <a:rPr lang="en-US" sz="2000" b="1"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Complex</a:t>
            </a:r>
            <a:endParaRPr sz="2000" b="1"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      https://github.com/rahulyadav00325/udyog-saarthi-app.git</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30F3-2859-D93C-258D-167AB3B06C55}"/>
              </a:ext>
            </a:extLst>
          </p:cNvPr>
          <p:cNvSpPr>
            <a:spLocks noGrp="1"/>
          </p:cNvSpPr>
          <p:nvPr>
            <p:ph type="title"/>
          </p:nvPr>
        </p:nvSpPr>
        <p:spPr/>
        <p:txBody>
          <a:bodyPr/>
          <a:lstStyle/>
          <a:p>
            <a:r>
              <a:rPr lang="en-IN" dirty="0"/>
              <a:t>Abstract</a:t>
            </a:r>
          </a:p>
        </p:txBody>
      </p:sp>
      <p:sp>
        <p:nvSpPr>
          <p:cNvPr id="3" name="Text Placeholder 2">
            <a:extLst>
              <a:ext uri="{FF2B5EF4-FFF2-40B4-BE49-F238E27FC236}">
                <a16:creationId xmlns:a16="http://schemas.microsoft.com/office/drawing/2014/main" id="{0DCA3D58-BC7E-22DA-B105-A994C0A15202}"/>
              </a:ext>
            </a:extLst>
          </p:cNvPr>
          <p:cNvSpPr>
            <a:spLocks noGrp="1"/>
          </p:cNvSpPr>
          <p:nvPr>
            <p:ph type="body" idx="1"/>
          </p:nvPr>
        </p:nvSpPr>
        <p:spPr/>
        <p:txBody>
          <a:bodyPr>
            <a:normAutofit/>
          </a:bodyPr>
          <a:lstStyle/>
          <a:p>
            <a:pPr marL="76200" indent="0">
              <a:lnSpc>
                <a:spcPct val="150000"/>
              </a:lnSpc>
              <a:buNone/>
            </a:pPr>
            <a:r>
              <a:rPr lang="en-US" sz="2000" dirty="0">
                <a:latin typeface="Times New Roman" panose="02020603050405020304" pitchFamily="18" charset="0"/>
                <a:cs typeface="Times New Roman" panose="02020603050405020304" pitchFamily="18" charset="0"/>
              </a:rPr>
              <a:t>Despite progress in accessibility, education, and skills development, persons with disabilities (</a:t>
            </a:r>
            <a:r>
              <a:rPr lang="en-US" sz="2000" dirty="0" err="1">
                <a:latin typeface="Times New Roman" panose="02020603050405020304" pitchFamily="18" charset="0"/>
                <a:cs typeface="Times New Roman" panose="02020603050405020304" pitchFamily="18" charset="0"/>
              </a:rPr>
              <a:t>PwDs</a:t>
            </a:r>
            <a:r>
              <a:rPr lang="en-US" sz="2000" dirty="0">
                <a:latin typeface="Times New Roman" panose="02020603050405020304" pitchFamily="18" charset="0"/>
                <a:cs typeface="Times New Roman" panose="02020603050405020304" pitchFamily="18" charset="0"/>
              </a:rPr>
              <a:t>) in India continue to face significant challenges in securing employment. According to the Ministry of Statistics, 64% of </a:t>
            </a:r>
            <a:r>
              <a:rPr lang="en-US" sz="2000" dirty="0" err="1">
                <a:latin typeface="Times New Roman" panose="02020603050405020304" pitchFamily="18" charset="0"/>
                <a:cs typeface="Times New Roman" panose="02020603050405020304" pitchFamily="18" charset="0"/>
              </a:rPr>
              <a:t>PwDs</a:t>
            </a:r>
            <a:r>
              <a:rPr lang="en-US" sz="2000" dirty="0">
                <a:latin typeface="Times New Roman" panose="02020603050405020304" pitchFamily="18" charset="0"/>
                <a:cs typeface="Times New Roman" panose="02020603050405020304" pitchFamily="18" charset="0"/>
              </a:rPr>
              <a:t> remain unemployed, with the most vulnerable groups (D &amp; E categories) struggling due to lack of awareness, inaccessible job notifications, and inadequate training support. This proposal outlines a software solution aimed at bridging this gap by providing accessible job information, training resources, tracking mechanisms, and workplace support. By collaborating with government bodies and NGOs, this initiative seeks to enhance employment opportunities, promote inclusion, and ensure dignified livelihoods for </a:t>
            </a:r>
            <a:r>
              <a:rPr lang="en-US" sz="2000" dirty="0" err="1">
                <a:latin typeface="Times New Roman" panose="02020603050405020304" pitchFamily="18" charset="0"/>
                <a:cs typeface="Times New Roman" panose="02020603050405020304" pitchFamily="18" charset="0"/>
              </a:rPr>
              <a:t>PwDs</a:t>
            </a:r>
            <a:r>
              <a:rPr lang="en-US" sz="2000" dirty="0">
                <a:latin typeface="Times New Roman" panose="02020603050405020304" pitchFamily="18" charset="0"/>
                <a:cs typeface="Times New Roman" panose="02020603050405020304" pitchFamily="18" charset="0"/>
              </a:rPr>
              <a:t>.</a:t>
            </a:r>
          </a:p>
          <a:p>
            <a:pPr marL="76200" indent="0" algn="ctr">
              <a:buNone/>
            </a:pPr>
            <a:r>
              <a:rPr lang="en-US" sz="2000" b="1" dirty="0">
                <a:latin typeface="Times New Roman" panose="02020603050405020304" pitchFamily="18" charset="0"/>
                <a:cs typeface="Times New Roman" panose="02020603050405020304" pitchFamily="18" charset="0"/>
              </a:rPr>
              <a:t>             Keywords :- </a:t>
            </a:r>
            <a:r>
              <a:rPr lang="en-US" sz="2000" i="1" dirty="0">
                <a:latin typeface="Times New Roman" panose="02020603050405020304" pitchFamily="18" charset="0"/>
                <a:cs typeface="Times New Roman" panose="02020603050405020304" pitchFamily="18" charset="0"/>
              </a:rPr>
              <a:t>Employment, Accessibility, Disabilities, Inclusion, Training, Awareness</a:t>
            </a:r>
            <a:r>
              <a:rPr lang="en-US" sz="2000" b="1" i="1" dirty="0">
                <a:latin typeface="Times New Roman" panose="02020603050405020304" pitchFamily="18" charset="0"/>
                <a:cs typeface="Times New Roman" panose="02020603050405020304" pitchFamily="18" charset="0"/>
              </a:rPr>
              <a:t> .</a:t>
            </a:r>
          </a:p>
          <a:p>
            <a:pPr marL="7620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84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76200" indent="0">
              <a:buNone/>
            </a:pPr>
            <a:r>
              <a:rPr lang="en-US" b="1" dirty="0">
                <a:latin typeface="Times New Roman" panose="02020603050405020304" pitchFamily="18" charset="0"/>
                <a:cs typeface="Times New Roman" panose="02020603050405020304" pitchFamily="18" charset="0"/>
              </a:rPr>
              <a:t>1. Problem Identification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Employment Gap:</a:t>
            </a:r>
            <a:r>
              <a:rPr lang="en-US" dirty="0">
                <a:latin typeface="Times New Roman" panose="02020603050405020304" pitchFamily="18" charset="0"/>
                <a:cs typeface="Times New Roman" panose="02020603050405020304" pitchFamily="18" charset="0"/>
              </a:rPr>
              <a:t> 64% of Persons with Disabilities (</a:t>
            </a:r>
            <a:r>
              <a:rPr lang="en-US" dirty="0" err="1">
                <a:latin typeface="Times New Roman" panose="02020603050405020304" pitchFamily="18" charset="0"/>
                <a:cs typeface="Times New Roman" panose="02020603050405020304" pitchFamily="18" charset="0"/>
              </a:rPr>
              <a:t>PwDs</a:t>
            </a:r>
            <a:r>
              <a:rPr lang="en-US" dirty="0">
                <a:latin typeface="Times New Roman" panose="02020603050405020304" pitchFamily="18" charset="0"/>
                <a:cs typeface="Times New Roman" panose="02020603050405020304" pitchFamily="18" charset="0"/>
              </a:rPr>
              <a:t>) in India are unemployed.</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Limited Awareness:</a:t>
            </a:r>
            <a:r>
              <a:rPr lang="en-US" dirty="0">
                <a:latin typeface="Times New Roman" panose="02020603050405020304" pitchFamily="18" charset="0"/>
                <a:cs typeface="Times New Roman" panose="02020603050405020304" pitchFamily="18" charset="0"/>
              </a:rPr>
              <a:t> Many </a:t>
            </a:r>
            <a:r>
              <a:rPr lang="en-US" dirty="0" err="1">
                <a:latin typeface="Times New Roman" panose="02020603050405020304" pitchFamily="18" charset="0"/>
                <a:cs typeface="Times New Roman" panose="02020603050405020304" pitchFamily="18" charset="0"/>
              </a:rPr>
              <a:t>PwDs</a:t>
            </a:r>
            <a:r>
              <a:rPr lang="en-US" dirty="0">
                <a:latin typeface="Times New Roman" panose="02020603050405020304" pitchFamily="18" charset="0"/>
                <a:cs typeface="Times New Roman" panose="02020603050405020304" pitchFamily="18" charset="0"/>
              </a:rPr>
              <a:t>, especially in the D &amp; E categories, are unaware of job vacancies due to accessibility barriers in print and online media.</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Parental Awareness:</a:t>
            </a:r>
            <a:r>
              <a:rPr lang="en-US" dirty="0">
                <a:latin typeface="Times New Roman" panose="02020603050405020304" pitchFamily="18" charset="0"/>
                <a:cs typeface="Times New Roman" panose="02020603050405020304" pitchFamily="18" charset="0"/>
              </a:rPr>
              <a:t> Parents of </a:t>
            </a:r>
            <a:r>
              <a:rPr lang="en-US" dirty="0" err="1">
                <a:latin typeface="Times New Roman" panose="02020603050405020304" pitchFamily="18" charset="0"/>
                <a:cs typeface="Times New Roman" panose="02020603050405020304" pitchFamily="18" charset="0"/>
              </a:rPr>
              <a:t>PwDs</a:t>
            </a:r>
            <a:r>
              <a:rPr lang="en-US" dirty="0">
                <a:latin typeface="Times New Roman" panose="02020603050405020304" pitchFamily="18" charset="0"/>
                <a:cs typeface="Times New Roman" panose="02020603050405020304" pitchFamily="18" charset="0"/>
              </a:rPr>
              <a:t> often lack the literacy or information required to guide their children in job applications.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Competitive Exam Challenges:</a:t>
            </a:r>
            <a:r>
              <a:rPr lang="en-US" dirty="0">
                <a:latin typeface="Times New Roman" panose="02020603050405020304" pitchFamily="18" charset="0"/>
                <a:cs typeface="Times New Roman" panose="02020603050405020304" pitchFamily="18" charset="0"/>
              </a:rPr>
              <a:t> Lack of proper training, coaching facilities, and mock tests hinder </a:t>
            </a:r>
            <a:r>
              <a:rPr lang="en-US" dirty="0" err="1">
                <a:latin typeface="Times New Roman" panose="02020603050405020304" pitchFamily="18" charset="0"/>
                <a:cs typeface="Times New Roman" panose="02020603050405020304" pitchFamily="18" charset="0"/>
              </a:rPr>
              <a:t>PwDs</a:t>
            </a:r>
            <a:r>
              <a:rPr lang="en-US" dirty="0">
                <a:latin typeface="Times New Roman" panose="02020603050405020304" pitchFamily="18" charset="0"/>
                <a:cs typeface="Times New Roman" panose="02020603050405020304" pitchFamily="18" charset="0"/>
              </a:rPr>
              <a:t> from qualifying for government and PSU jobs.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Workplace Adaptation Issues:</a:t>
            </a:r>
            <a:r>
              <a:rPr lang="en-US" dirty="0">
                <a:latin typeface="Times New Roman" panose="02020603050405020304" pitchFamily="18" charset="0"/>
                <a:cs typeface="Times New Roman" panose="02020603050405020304" pitchFamily="18" charset="0"/>
              </a:rPr>
              <a:t> Even when employed, </a:t>
            </a:r>
            <a:r>
              <a:rPr lang="en-US" dirty="0" err="1">
                <a:latin typeface="Times New Roman" panose="02020603050405020304" pitchFamily="18" charset="0"/>
                <a:cs typeface="Times New Roman" panose="02020603050405020304" pitchFamily="18" charset="0"/>
              </a:rPr>
              <a:t>PwDs</a:t>
            </a:r>
            <a:r>
              <a:rPr lang="en-US" dirty="0">
                <a:latin typeface="Times New Roman" panose="02020603050405020304" pitchFamily="18" charset="0"/>
                <a:cs typeface="Times New Roman" panose="02020603050405020304" pitchFamily="18" charset="0"/>
              </a:rPr>
              <a:t> face challenges related to workplace accessibility and reasonable accommodation.</a:t>
            </a:r>
          </a:p>
          <a:p>
            <a:pPr marL="76200" indent="0">
              <a:buNone/>
            </a:pPr>
            <a:br>
              <a:rPr lang="en-US" b="0" i="0" dirty="0">
                <a:solidFill>
                  <a:srgbClr val="0A0A0A"/>
                </a:solidFill>
                <a:effectLst/>
                <a:latin typeface="__GeistSans_3a0388"/>
              </a:rPr>
            </a:b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16DE3A60-D5FF-0161-D642-293FC2306A2E}"/>
              </a:ext>
            </a:extLst>
          </p:cNvPr>
          <p:cNvSpPr>
            <a:spLocks noGrp="1"/>
          </p:cNvSpPr>
          <p:nvPr>
            <p:ph type="body" idx="1"/>
          </p:nvPr>
        </p:nvSpPr>
        <p:spPr/>
        <p:txBody>
          <a:bodyPr>
            <a:normAutofit lnSpcReduction="10000"/>
          </a:bodyPr>
          <a:lstStyle/>
          <a:p>
            <a:pPr marL="76200" indent="0">
              <a:buNone/>
            </a:pPr>
            <a:r>
              <a:rPr lang="en-US" sz="2200" b="1" dirty="0">
                <a:latin typeface="Times New Roman" panose="02020603050405020304" pitchFamily="18" charset="0"/>
                <a:cs typeface="Times New Roman" panose="02020603050405020304" pitchFamily="18" charset="0"/>
              </a:rPr>
              <a:t>2. Gaps in Current System</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Lack of centralized information on job openings.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Insufficient awareness and accessibility to job-related updates.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Limited structured training and mock exams tailored for </a:t>
            </a:r>
            <a:r>
              <a:rPr lang="en-US" sz="2200" dirty="0" err="1">
                <a:latin typeface="Times New Roman" panose="02020603050405020304" pitchFamily="18" charset="0"/>
                <a:cs typeface="Times New Roman" panose="02020603050405020304" pitchFamily="18" charset="0"/>
              </a:rPr>
              <a:t>PwDs</a:t>
            </a:r>
            <a:r>
              <a:rPr lang="en-US" sz="2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Absence of tracking mechanisms for job applications and career progression.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Inadequate post-employment support for workplace adaptation.</a:t>
            </a:r>
          </a:p>
          <a:p>
            <a:pPr marL="76200" indent="0">
              <a:buNone/>
            </a:pPr>
            <a:r>
              <a:rPr lang="en-US" sz="2200" b="1" dirty="0">
                <a:latin typeface="Times New Roman" panose="02020603050405020304" pitchFamily="18" charset="0"/>
                <a:cs typeface="Times New Roman" panose="02020603050405020304" pitchFamily="18" charset="0"/>
              </a:rPr>
              <a:t>3. Existing Efforts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Government initiatives like the </a:t>
            </a:r>
            <a:r>
              <a:rPr lang="en-US" sz="2200" b="1" dirty="0">
                <a:latin typeface="Times New Roman" panose="02020603050405020304" pitchFamily="18" charset="0"/>
                <a:cs typeface="Times New Roman" panose="02020603050405020304" pitchFamily="18" charset="0"/>
              </a:rPr>
              <a:t>4% reservation in government and PSU jobs</a:t>
            </a:r>
            <a:r>
              <a:rPr lang="en-US" sz="2200" dirty="0">
                <a:latin typeface="Times New Roman" panose="02020603050405020304" pitchFamily="18" charset="0"/>
                <a:cs typeface="Times New Roman" panose="02020603050405020304" pitchFamily="18" charset="0"/>
              </a:rPr>
              <a:t> aim to improve employment opportunities.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Organizations such as </a:t>
            </a:r>
            <a:r>
              <a:rPr lang="en-US" sz="2200" b="1" dirty="0" err="1">
                <a:latin typeface="Times New Roman" panose="02020603050405020304" pitchFamily="18" charset="0"/>
                <a:cs typeface="Times New Roman" panose="02020603050405020304" pitchFamily="18" charset="0"/>
              </a:rPr>
              <a:t>DEPwD</a:t>
            </a:r>
            <a:r>
              <a:rPr lang="en-US" sz="2200" b="1" dirty="0">
                <a:latin typeface="Times New Roman" panose="02020603050405020304" pitchFamily="18" charset="0"/>
                <a:cs typeface="Times New Roman" panose="02020603050405020304" pitchFamily="18" charset="0"/>
              </a:rPr>
              <a:t> and NIEPMD</a:t>
            </a:r>
            <a:r>
              <a:rPr lang="en-US" sz="2200" dirty="0">
                <a:latin typeface="Times New Roman" panose="02020603050405020304" pitchFamily="18" charset="0"/>
                <a:cs typeface="Times New Roman" panose="02020603050405020304" pitchFamily="18" charset="0"/>
              </a:rPr>
              <a:t> provide training and job coaching services.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NGOs play a role in assisting </a:t>
            </a:r>
            <a:r>
              <a:rPr lang="en-US" sz="2200" dirty="0" err="1">
                <a:latin typeface="Times New Roman" panose="02020603050405020304" pitchFamily="18" charset="0"/>
                <a:cs typeface="Times New Roman" panose="02020603050405020304" pitchFamily="18" charset="0"/>
              </a:rPr>
              <a:t>PwDs</a:t>
            </a:r>
            <a:r>
              <a:rPr lang="en-US" sz="2200" dirty="0">
                <a:latin typeface="Times New Roman" panose="02020603050405020304" pitchFamily="18" charset="0"/>
                <a:cs typeface="Times New Roman" panose="02020603050405020304" pitchFamily="18" charset="0"/>
              </a:rPr>
              <a:t> with applications, training, and workplace adaptation.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latin typeface="Times New Roman" panose="02020603050405020304" pitchFamily="18" charset="0"/>
                <a:cs typeface="Times New Roman" panose="02020603050405020304" pitchFamily="18" charset="0"/>
              </a:rPr>
              <a:t>4. Proposed Solution: Software Application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Learning Profile Creation:</a:t>
            </a:r>
            <a:r>
              <a:rPr lang="en-US" dirty="0">
                <a:latin typeface="Times New Roman" panose="02020603050405020304" pitchFamily="18" charset="0"/>
                <a:cs typeface="Times New Roman" panose="02020603050405020304" pitchFamily="18" charset="0"/>
              </a:rPr>
              <a:t> Digital record of </a:t>
            </a:r>
            <a:r>
              <a:rPr lang="en-US" dirty="0" err="1">
                <a:latin typeface="Times New Roman" panose="02020603050405020304" pitchFamily="18" charset="0"/>
                <a:cs typeface="Times New Roman" panose="02020603050405020304" pitchFamily="18" charset="0"/>
              </a:rPr>
              <a:t>PwDs’</a:t>
            </a:r>
            <a:r>
              <a:rPr lang="en-US" dirty="0">
                <a:latin typeface="Times New Roman" panose="02020603050405020304" pitchFamily="18" charset="0"/>
                <a:cs typeface="Times New Roman" panose="02020603050405020304" pitchFamily="18" charset="0"/>
              </a:rPr>
              <a:t> skills, literacy levels, assistive needs, and job aspirations.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Job Notifications:</a:t>
            </a:r>
            <a:r>
              <a:rPr lang="en-US" dirty="0">
                <a:latin typeface="Times New Roman" panose="02020603050405020304" pitchFamily="18" charset="0"/>
                <a:cs typeface="Times New Roman" panose="02020603050405020304" pitchFamily="18" charset="0"/>
              </a:rPr>
              <a:t> Curated, accessible information on government, PSU, and private-sector opportunities.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Training and Mock Tests:</a:t>
            </a:r>
            <a:r>
              <a:rPr lang="en-US" dirty="0">
                <a:latin typeface="Times New Roman" panose="02020603050405020304" pitchFamily="18" charset="0"/>
                <a:cs typeface="Times New Roman" panose="02020603050405020304" pitchFamily="18" charset="0"/>
              </a:rPr>
              <a:t> Accessible resources for exam preparation and skill development.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Application Tracking System:</a:t>
            </a:r>
            <a:r>
              <a:rPr lang="en-US" dirty="0">
                <a:latin typeface="Times New Roman" panose="02020603050405020304" pitchFamily="18" charset="0"/>
                <a:cs typeface="Times New Roman" panose="02020603050405020304" pitchFamily="18" charset="0"/>
              </a:rPr>
              <a:t> Monitoring job applications, exam attendance, and interview results.</a:t>
            </a:r>
          </a:p>
          <a:p>
            <a:pPr marL="7620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D394-31B9-1599-28D5-29A8CDA500BC}"/>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IN" dirty="0"/>
          </a:p>
        </p:txBody>
      </p:sp>
      <p:sp>
        <p:nvSpPr>
          <p:cNvPr id="3" name="Text Placeholder 2">
            <a:extLst>
              <a:ext uri="{FF2B5EF4-FFF2-40B4-BE49-F238E27FC236}">
                <a16:creationId xmlns:a16="http://schemas.microsoft.com/office/drawing/2014/main" id="{3C51F329-6731-49DE-E3CB-805C2DD2F2E9}"/>
              </a:ext>
            </a:extLst>
          </p:cNvPr>
          <p:cNvSpPr>
            <a:spLocks noGrp="1"/>
          </p:cNvSpPr>
          <p:nvPr>
            <p:ph type="body" idx="1"/>
          </p:nvPr>
        </p:nvSpPr>
        <p:spPr/>
        <p:txBody>
          <a:bodyPr>
            <a:normAutofit/>
          </a:bodyPr>
          <a:lstStyle/>
          <a:p>
            <a:pPr marL="76200" indent="0">
              <a:buNone/>
            </a:pPr>
            <a:r>
              <a:rPr lang="en-US" b="1" dirty="0">
                <a:latin typeface="Times New Roman" panose="02020603050405020304" pitchFamily="18" charset="0"/>
                <a:cs typeface="Times New Roman" panose="02020603050405020304" pitchFamily="18" charset="0"/>
              </a:rPr>
              <a:t>5. Expected Impact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Increased employment among </a:t>
            </a:r>
            <a:r>
              <a:rPr lang="en-US" dirty="0" err="1">
                <a:latin typeface="Times New Roman" panose="02020603050405020304" pitchFamily="18" charset="0"/>
                <a:cs typeface="Times New Roman" panose="02020603050405020304" pitchFamily="18" charset="0"/>
              </a:rPr>
              <a:t>PwDs</a:t>
            </a:r>
            <a:r>
              <a:rPr lang="en-US" dirty="0">
                <a:latin typeface="Times New Roman" panose="02020603050405020304" pitchFamily="18" charset="0"/>
                <a:cs typeface="Times New Roman" panose="02020603050405020304" pitchFamily="18" charset="0"/>
              </a:rPr>
              <a:t> by improving accessibility to job-related information.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Enhanced skills and qualifications through structured training programs.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Greater parental involvement and awareness in their children’s job search.</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Strengthened implementation of the </a:t>
            </a:r>
            <a:r>
              <a:rPr lang="en-US" b="1" dirty="0">
                <a:latin typeface="Times New Roman" panose="02020603050405020304" pitchFamily="18" charset="0"/>
                <a:cs typeface="Times New Roman" panose="02020603050405020304" pitchFamily="18" charset="0"/>
              </a:rPr>
              <a:t>Rights of Persons with Disabilities Act, 2016</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Creation of a more inclusive workforce with necessary accommodations and job security.</a:t>
            </a:r>
          </a:p>
        </p:txBody>
      </p:sp>
    </p:spTree>
    <p:extLst>
      <p:ext uri="{BB962C8B-B14F-4D97-AF65-F5344CB8AC3E}">
        <p14:creationId xmlns:p14="http://schemas.microsoft.com/office/powerpoint/2010/main" val="349406769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1101</Words>
  <Application>Microsoft Office PowerPoint</Application>
  <PresentationFormat>Widescreen</PresentationFormat>
  <Paragraphs>111</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__GeistSans_3a0388</vt:lpstr>
      <vt:lpstr>Arial</vt:lpstr>
      <vt:lpstr>Cambria</vt:lpstr>
      <vt:lpstr>Times New Roman</vt:lpstr>
      <vt:lpstr>Verdana</vt:lpstr>
      <vt:lpstr>Wingdings</vt:lpstr>
      <vt:lpstr>Bioinformatics</vt:lpstr>
      <vt:lpstr>Udyog Saarthi App</vt:lpstr>
      <vt:lpstr>Content</vt:lpstr>
      <vt:lpstr>Problem Statement Number: PSCS_56</vt:lpstr>
      <vt:lpstr>Github Link</vt:lpstr>
      <vt:lpstr>Abstract</vt:lpstr>
      <vt:lpstr>Analysis of Problem Statement</vt:lpstr>
      <vt:lpstr>Analysis of Problem Statement (contd...)</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RAHUL YADAV</cp:lastModifiedBy>
  <cp:revision>50</cp:revision>
  <dcterms:modified xsi:type="dcterms:W3CDTF">2025-05-20T10:47:53Z</dcterms:modified>
</cp:coreProperties>
</file>