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21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48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421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22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717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820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795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796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49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5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51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47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8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42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47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91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55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1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454" y="1744123"/>
            <a:ext cx="1099778" cy="5806218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91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956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30458" y="3430571"/>
            <a:ext cx="2164599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24242"/>
                </a:solidFill>
                <a:latin typeface="Gothic Uralic"/>
                <a:cs typeface="Gothic Uralic"/>
              </a:rPr>
              <a:t>- </a:t>
            </a:r>
            <a:r>
              <a:rPr lang="en-US" sz="3000" spc="-5" dirty="0">
                <a:solidFill>
                  <a:srgbClr val="4242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Rahul Yadav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424242"/>
                </a:solidFill>
                <a:latin typeface="Gothic Uralic"/>
                <a:cs typeface="Gothic Uralic"/>
              </a:rPr>
              <a:t> </a:t>
            </a:r>
            <a:endParaRPr sz="1800" dirty="0">
              <a:latin typeface="Gothic Uralic"/>
              <a:cs typeface="Gothic Uralic"/>
            </a:endParaRPr>
          </a:p>
        </p:txBody>
      </p:sp>
      <p:pic>
        <p:nvPicPr>
          <p:cNvPr id="1026" name="Picture 2" descr="Credit card fraud detection">
            <a:extLst>
              <a:ext uri="{FF2B5EF4-FFF2-40B4-BE49-F238E27FC236}">
                <a16:creationId xmlns:a16="http://schemas.microsoft.com/office/drawing/2014/main" id="{89BB8145-E00F-49AA-87D3-1B1D95E98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69" y="1828800"/>
            <a:ext cx="6247469" cy="444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A3AB02D-EAFB-41E3-8887-A6188D607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737" y="390734"/>
            <a:ext cx="7289836" cy="71135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 Card</a:t>
            </a:r>
            <a:r>
              <a:rPr lang="en-US" spc="-1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 </a:t>
            </a:r>
            <a:r>
              <a:rPr lang="en-US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D8E3-E055-47E3-9360-8E67A0E6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58ADF-0175-446F-81A8-E3C468D9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Say thank you to someone at Companies House - GOV.UK">
            <a:extLst>
              <a:ext uri="{FF2B5EF4-FFF2-40B4-BE49-F238E27FC236}">
                <a16:creationId xmlns:a16="http://schemas.microsoft.com/office/drawing/2014/main" id="{D8842C4F-727C-4C0F-AA2B-D39FB5CFF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19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990600"/>
            <a:ext cx="3733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2277995"/>
            <a:ext cx="3299460" cy="34270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75"/>
              </a:spcBef>
              <a:buFont typeface="Wingdings" panose="05000000000000000000" pitchFamily="2" charset="2"/>
              <a:buChar char="q"/>
            </a:pPr>
            <a:r>
              <a:rPr sz="1800" spc="25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Gothic Uralic"/>
                <a:cs typeface="Gothic Uralic"/>
              </a:rPr>
              <a:t>Objective</a:t>
            </a:r>
            <a:endParaRPr sz="2400" dirty="0">
              <a:latin typeface="Gothic Uralic"/>
              <a:cs typeface="Gothic Uralic"/>
            </a:endParaRPr>
          </a:p>
          <a:p>
            <a:pPr marL="298450" indent="-285750">
              <a:lnSpc>
                <a:spcPct val="100000"/>
              </a:lnSpc>
              <a:spcBef>
                <a:spcPts val="575"/>
              </a:spcBef>
              <a:buFont typeface="Wingdings" panose="05000000000000000000" pitchFamily="2" charset="2"/>
              <a:buChar char="q"/>
            </a:pPr>
            <a:r>
              <a:rPr sz="1800" spc="25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Gothic Uralic"/>
                <a:cs typeface="Gothic Uralic"/>
              </a:rPr>
              <a:t>Background</a:t>
            </a:r>
            <a:endParaRPr sz="2400" dirty="0">
              <a:latin typeface="Gothic Uralic"/>
              <a:cs typeface="Gothic Uralic"/>
            </a:endParaRPr>
          </a:p>
          <a:p>
            <a:pPr marL="298450" indent="-285750">
              <a:lnSpc>
                <a:spcPct val="100000"/>
              </a:lnSpc>
              <a:spcBef>
                <a:spcPts val="580"/>
              </a:spcBef>
              <a:buFont typeface="Wingdings" panose="05000000000000000000" pitchFamily="2" charset="2"/>
              <a:buChar char="q"/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D3C2C"/>
                </a:solidFill>
                <a:latin typeface="Gothic Uralic"/>
                <a:cs typeface="Gothic Uralic"/>
              </a:rPr>
              <a:t>Key</a:t>
            </a:r>
            <a:r>
              <a:rPr sz="2400" spc="-355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3D3C2C"/>
                </a:solidFill>
                <a:latin typeface="Gothic Uralic"/>
                <a:cs typeface="Gothic Uralic"/>
              </a:rPr>
              <a:t>Insights</a:t>
            </a:r>
            <a:endParaRPr sz="2400" dirty="0">
              <a:latin typeface="Gothic Uralic"/>
              <a:cs typeface="Gothic Uralic"/>
            </a:endParaRPr>
          </a:p>
          <a:p>
            <a:pPr marL="298450" indent="-285750">
              <a:lnSpc>
                <a:spcPct val="100000"/>
              </a:lnSpc>
              <a:spcBef>
                <a:spcPts val="575"/>
              </a:spcBef>
              <a:buFont typeface="Wingdings" panose="05000000000000000000" pitchFamily="2" charset="2"/>
              <a:buChar char="q"/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D3C2C"/>
                </a:solidFill>
                <a:latin typeface="Gothic Uralic"/>
                <a:cs typeface="Gothic Uralic"/>
              </a:rPr>
              <a:t>Cost </a:t>
            </a:r>
            <a:r>
              <a:rPr sz="2400" spc="-5" dirty="0">
                <a:solidFill>
                  <a:srgbClr val="3D3C2C"/>
                </a:solidFill>
                <a:latin typeface="Gothic Uralic"/>
                <a:cs typeface="Gothic Uralic"/>
              </a:rPr>
              <a:t>Benefit</a:t>
            </a:r>
            <a:r>
              <a:rPr sz="2400" spc="-345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Gothic Uralic"/>
                <a:cs typeface="Gothic Uralic"/>
              </a:rPr>
              <a:t>Analysis</a:t>
            </a:r>
            <a:endParaRPr sz="2400" dirty="0">
              <a:latin typeface="Gothic Uralic"/>
              <a:cs typeface="Gothic Uralic"/>
            </a:endParaRPr>
          </a:p>
          <a:p>
            <a:pPr marL="298450" indent="-285750">
              <a:lnSpc>
                <a:spcPct val="100000"/>
              </a:lnSpc>
              <a:spcBef>
                <a:spcPts val="575"/>
              </a:spcBef>
              <a:buFont typeface="Wingdings" panose="05000000000000000000" pitchFamily="2" charset="2"/>
              <a:buChar char="q"/>
            </a:pPr>
            <a:r>
              <a:rPr sz="1800" spc="25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D3C2C"/>
                </a:solidFill>
                <a:latin typeface="Gothic Uralic"/>
                <a:cs typeface="Gothic Uralic"/>
              </a:rPr>
              <a:t>Appendix:</a:t>
            </a:r>
            <a:endParaRPr sz="2400" dirty="0">
              <a:latin typeface="Gothic Uralic"/>
              <a:cs typeface="Gothic Uralic"/>
            </a:endParaRPr>
          </a:p>
          <a:p>
            <a:pPr marL="652145" indent="-342900">
              <a:lnSpc>
                <a:spcPct val="100000"/>
              </a:lnSpc>
              <a:spcBef>
                <a:spcPts val="525"/>
              </a:spcBef>
              <a:buClr>
                <a:srgbClr val="93C500"/>
              </a:buClr>
              <a:buSzPct val="75000"/>
              <a:buFont typeface="Wingdings" panose="05000000000000000000" pitchFamily="2" charset="2"/>
              <a:buChar char="q"/>
              <a:tabLst>
                <a:tab pos="584835" algn="l"/>
              </a:tabLst>
            </a:pPr>
            <a:r>
              <a:rPr sz="2200" spc="-5" dirty="0">
                <a:solidFill>
                  <a:srgbClr val="3D3C2C"/>
                </a:solidFill>
                <a:latin typeface="Gothic Uralic"/>
                <a:cs typeface="Gothic Uralic"/>
              </a:rPr>
              <a:t>Data</a:t>
            </a:r>
            <a:r>
              <a:rPr sz="2200" spc="-10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3D3C2C"/>
                </a:solidFill>
                <a:latin typeface="Gothic Uralic"/>
                <a:cs typeface="Gothic Uralic"/>
              </a:rPr>
              <a:t>Attributes</a:t>
            </a:r>
            <a:endParaRPr sz="2200" dirty="0">
              <a:latin typeface="Gothic Uralic"/>
              <a:cs typeface="Gothic Uralic"/>
            </a:endParaRPr>
          </a:p>
          <a:p>
            <a:pPr marL="652145" indent="-342900">
              <a:lnSpc>
                <a:spcPct val="100000"/>
              </a:lnSpc>
              <a:spcBef>
                <a:spcPts val="530"/>
              </a:spcBef>
              <a:buClr>
                <a:srgbClr val="93C500"/>
              </a:buClr>
              <a:buSzPct val="75000"/>
              <a:buFont typeface="Wingdings" panose="05000000000000000000" pitchFamily="2" charset="2"/>
              <a:buChar char="q"/>
              <a:tabLst>
                <a:tab pos="584835" algn="l"/>
              </a:tabLst>
            </a:pPr>
            <a:r>
              <a:rPr sz="2200" spc="-5" dirty="0">
                <a:solidFill>
                  <a:srgbClr val="3D3C2C"/>
                </a:solidFill>
                <a:latin typeface="Gothic Uralic"/>
                <a:cs typeface="Gothic Uralic"/>
              </a:rPr>
              <a:t>Data</a:t>
            </a:r>
            <a:r>
              <a:rPr sz="2200" spc="-30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2200" spc="-5" dirty="0">
                <a:solidFill>
                  <a:srgbClr val="3D3C2C"/>
                </a:solidFill>
                <a:latin typeface="Gothic Uralic"/>
                <a:cs typeface="Gothic Uralic"/>
              </a:rPr>
              <a:t>Methodology</a:t>
            </a:r>
            <a:endParaRPr sz="2200" dirty="0">
              <a:latin typeface="Gothic Uralic"/>
              <a:cs typeface="Gothic Uralic"/>
            </a:endParaRPr>
          </a:p>
          <a:p>
            <a:pPr marL="309245">
              <a:lnSpc>
                <a:spcPct val="100000"/>
              </a:lnSpc>
              <a:spcBef>
                <a:spcPts val="525"/>
              </a:spcBef>
              <a:buClr>
                <a:srgbClr val="93C500"/>
              </a:buClr>
              <a:buSzPct val="75000"/>
              <a:tabLst>
                <a:tab pos="584835" algn="l"/>
              </a:tabLst>
            </a:pPr>
            <a:endParaRPr sz="22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990600"/>
            <a:ext cx="5257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2600" y="2590800"/>
            <a:ext cx="6017260" cy="3629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25146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2500" spc="365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D3C2C"/>
                </a:solidFill>
                <a:latin typeface="Gothic Uralic"/>
                <a:cs typeface="Gothic Uralic"/>
              </a:rPr>
              <a:t>Getting </a:t>
            </a:r>
            <a:r>
              <a:rPr sz="2500" dirty="0">
                <a:solidFill>
                  <a:srgbClr val="3D3C2C"/>
                </a:solidFill>
                <a:latin typeface="Gothic Uralic"/>
                <a:cs typeface="Gothic Uralic"/>
              </a:rPr>
              <a:t>in </a:t>
            </a:r>
            <a:r>
              <a:rPr sz="2500" spc="-5" dirty="0">
                <a:solidFill>
                  <a:srgbClr val="3D3C2C"/>
                </a:solidFill>
                <a:latin typeface="Gothic Uralic"/>
                <a:cs typeface="Gothic Uralic"/>
              </a:rPr>
              <a:t>place </a:t>
            </a:r>
            <a:r>
              <a:rPr sz="2500" dirty="0">
                <a:solidFill>
                  <a:srgbClr val="3D3C2C"/>
                </a:solidFill>
                <a:latin typeface="Gothic Uralic"/>
                <a:cs typeface="Gothic Uralic"/>
              </a:rPr>
              <a:t>a credit card fraud  detection </a:t>
            </a:r>
            <a:r>
              <a:rPr sz="2500" spc="-5" dirty="0">
                <a:solidFill>
                  <a:srgbClr val="3D3C2C"/>
                </a:solidFill>
                <a:latin typeface="Gothic Uralic"/>
                <a:cs typeface="Gothic Uralic"/>
              </a:rPr>
              <a:t>system </a:t>
            </a:r>
            <a:r>
              <a:rPr sz="2500" dirty="0">
                <a:solidFill>
                  <a:srgbClr val="3D3C2C"/>
                </a:solidFill>
                <a:latin typeface="Gothic Uralic"/>
                <a:cs typeface="Gothic Uralic"/>
              </a:rPr>
              <a:t>to save on</a:t>
            </a:r>
            <a:r>
              <a:rPr sz="2500" spc="-120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2500" dirty="0">
                <a:solidFill>
                  <a:srgbClr val="3D3C2C"/>
                </a:solidFill>
                <a:latin typeface="Gothic Uralic"/>
                <a:cs typeface="Gothic Uralic"/>
              </a:rPr>
              <a:t>incurred  costs</a:t>
            </a:r>
            <a:r>
              <a:rPr lang="en-US" sz="2500" spc="-5" dirty="0">
                <a:solidFill>
                  <a:srgbClr val="3D3C2C"/>
                </a:solidFill>
                <a:latin typeface="Gothic Uralic"/>
                <a:cs typeface="Gothic Uralic"/>
              </a:rPr>
              <a:t>.</a:t>
            </a:r>
            <a:endParaRPr sz="2500" dirty="0">
              <a:latin typeface="Gothic Uralic"/>
              <a:cs typeface="Gothic Uralic"/>
            </a:endParaRPr>
          </a:p>
          <a:p>
            <a:pPr marL="297815" marR="5080" indent="-285750">
              <a:lnSpc>
                <a:spcPct val="100000"/>
              </a:lnSpc>
              <a:spcBef>
                <a:spcPts val="575"/>
              </a:spcBef>
              <a:buFont typeface="Wingdings" panose="05000000000000000000" pitchFamily="2" charset="2"/>
              <a:buChar char="q"/>
            </a:pPr>
            <a:r>
              <a:rPr sz="2500" spc="365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3D3C2C"/>
                </a:solidFill>
                <a:latin typeface="Gothic Uralic"/>
                <a:cs typeface="Gothic Uralic"/>
              </a:rPr>
              <a:t>Huge </a:t>
            </a:r>
            <a:r>
              <a:rPr sz="2500" dirty="0">
                <a:solidFill>
                  <a:srgbClr val="3D3C2C"/>
                </a:solidFill>
                <a:latin typeface="Gothic Uralic"/>
                <a:cs typeface="Gothic Uralic"/>
              </a:rPr>
              <a:t>costs are being incurred </a:t>
            </a:r>
            <a:r>
              <a:rPr sz="2500" spc="-5" dirty="0">
                <a:solidFill>
                  <a:srgbClr val="3D3C2C"/>
                </a:solidFill>
                <a:latin typeface="Gothic Uralic"/>
                <a:cs typeface="Gothic Uralic"/>
              </a:rPr>
              <a:t>due to  </a:t>
            </a:r>
            <a:r>
              <a:rPr sz="2500" dirty="0">
                <a:solidFill>
                  <a:srgbClr val="3D3C2C"/>
                </a:solidFill>
                <a:latin typeface="Gothic Uralic"/>
                <a:cs typeface="Gothic Uralic"/>
              </a:rPr>
              <a:t>frauds </a:t>
            </a:r>
            <a:r>
              <a:rPr sz="2500" spc="-5" dirty="0">
                <a:solidFill>
                  <a:srgbClr val="3D3C2C"/>
                </a:solidFill>
                <a:latin typeface="Gothic Uralic"/>
                <a:cs typeface="Gothic Uralic"/>
              </a:rPr>
              <a:t>and </a:t>
            </a:r>
            <a:r>
              <a:rPr sz="2500" dirty="0">
                <a:solidFill>
                  <a:srgbClr val="3D3C2C"/>
                </a:solidFill>
                <a:latin typeface="Gothic Uralic"/>
                <a:cs typeface="Gothic Uralic"/>
              </a:rPr>
              <a:t>a manual </a:t>
            </a:r>
            <a:r>
              <a:rPr sz="2500" spc="-5" dirty="0">
                <a:solidFill>
                  <a:srgbClr val="3D3C2C"/>
                </a:solidFill>
                <a:latin typeface="Gothic Uralic"/>
                <a:cs typeface="Gothic Uralic"/>
              </a:rPr>
              <a:t>detection</a:t>
            </a:r>
            <a:r>
              <a:rPr sz="2500" spc="-100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2500" spc="-5" dirty="0">
                <a:solidFill>
                  <a:srgbClr val="3D3C2C"/>
                </a:solidFill>
                <a:latin typeface="Gothic Uralic"/>
                <a:cs typeface="Gothic Uralic"/>
              </a:rPr>
              <a:t>system</a:t>
            </a:r>
            <a:r>
              <a:rPr lang="en-US" sz="2500" spc="-5" dirty="0">
                <a:solidFill>
                  <a:srgbClr val="3D3C2C"/>
                </a:solidFill>
                <a:latin typeface="Gothic Uralic"/>
                <a:cs typeface="Gothic Uralic"/>
              </a:rPr>
              <a:t>.</a:t>
            </a:r>
          </a:p>
          <a:p>
            <a:pPr marL="297815" marR="5080" indent="-285750">
              <a:lnSpc>
                <a:spcPct val="100000"/>
              </a:lnSpc>
              <a:spcBef>
                <a:spcPts val="575"/>
              </a:spcBef>
              <a:buFont typeface="Wingdings" panose="05000000000000000000" pitchFamily="2" charset="2"/>
              <a:buChar char="q"/>
            </a:pPr>
            <a:r>
              <a:rPr lang="en-US" sz="2500" spc="-5" dirty="0">
                <a:solidFill>
                  <a:srgbClr val="3D3C2C"/>
                </a:solidFill>
                <a:latin typeface="Gothic Uralic"/>
                <a:cs typeface="Gothic Uralic"/>
              </a:rPr>
              <a:t> Develop a machine learning model to detect fraudulent transactions based on the historical transaction data of customers with a pool of merchants.</a:t>
            </a:r>
            <a:endParaRPr sz="25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914400"/>
            <a:ext cx="4038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170" y="3048000"/>
            <a:ext cx="6423660" cy="18133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sz="28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sz="280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has </a:t>
            </a:r>
            <a:r>
              <a:rPr sz="28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sz="2800" spc="-42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 </a:t>
            </a:r>
            <a:r>
              <a:rPr sz="280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sz="280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frauds </a:t>
            </a:r>
            <a:r>
              <a:rPr sz="28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and mitigate</a:t>
            </a:r>
            <a:r>
              <a:rPr sz="2800" spc="-1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marR="39370" indent="-457200">
              <a:lnSpc>
                <a:spcPct val="100000"/>
              </a:lnSpc>
              <a:spcBef>
                <a:spcPts val="575"/>
              </a:spcBef>
              <a:buFont typeface="Wingdings" panose="05000000000000000000" pitchFamily="2" charset="2"/>
              <a:buChar char="Ø"/>
            </a:pPr>
            <a:r>
              <a:rPr sz="2800" spc="365" dirty="0">
                <a:solidFill>
                  <a:srgbClr val="93C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cost </a:t>
            </a:r>
            <a:r>
              <a:rPr sz="280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 analysis has </a:t>
            </a:r>
            <a:r>
              <a:rPr sz="28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 done</a:t>
            </a:r>
            <a:r>
              <a:rPr sz="2800" spc="-43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 </a:t>
            </a:r>
            <a:r>
              <a:rPr sz="28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deployment </a:t>
            </a:r>
            <a:r>
              <a:rPr sz="280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807" y="990600"/>
            <a:ext cx="2811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Key</a:t>
            </a:r>
            <a:r>
              <a:rPr sz="4000" spc="-55" dirty="0"/>
              <a:t> </a:t>
            </a:r>
            <a:r>
              <a:rPr sz="4000" spc="-10" dirty="0"/>
              <a:t>Insights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202739" y="3038365"/>
            <a:ext cx="3695065" cy="2675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D3C2C"/>
                </a:solidFill>
                <a:latin typeface="Gothic Uralic"/>
                <a:cs typeface="Gothic Uralic"/>
              </a:rPr>
              <a:t>Transaction amount,  category </a:t>
            </a:r>
            <a:r>
              <a:rPr sz="2400" spc="-5" dirty="0">
                <a:solidFill>
                  <a:srgbClr val="3D3C2C"/>
                </a:solidFill>
                <a:latin typeface="Gothic Uralic"/>
                <a:cs typeface="Gothic Uralic"/>
              </a:rPr>
              <a:t>and </a:t>
            </a:r>
            <a:r>
              <a:rPr sz="2400" dirty="0">
                <a:solidFill>
                  <a:srgbClr val="3D3C2C"/>
                </a:solidFill>
                <a:latin typeface="Gothic Uralic"/>
                <a:cs typeface="Gothic Uralic"/>
              </a:rPr>
              <a:t>gender  </a:t>
            </a:r>
            <a:r>
              <a:rPr sz="2400" spc="-5" dirty="0">
                <a:solidFill>
                  <a:srgbClr val="3D3C2C"/>
                </a:solidFill>
                <a:latin typeface="Gothic Uralic"/>
                <a:cs typeface="Gothic Uralic"/>
              </a:rPr>
              <a:t>are the </a:t>
            </a:r>
            <a:r>
              <a:rPr sz="2400" dirty="0">
                <a:solidFill>
                  <a:srgbClr val="3D3C2C"/>
                </a:solidFill>
                <a:latin typeface="Gothic Uralic"/>
                <a:cs typeface="Gothic Uralic"/>
              </a:rPr>
              <a:t>most</a:t>
            </a:r>
            <a:r>
              <a:rPr sz="2400" spc="-65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2400" dirty="0">
                <a:solidFill>
                  <a:srgbClr val="3D3C2C"/>
                </a:solidFill>
                <a:latin typeface="Gothic Uralic"/>
                <a:cs typeface="Gothic Uralic"/>
              </a:rPr>
              <a:t>important  </a:t>
            </a:r>
            <a:r>
              <a:rPr sz="2400" spc="-5" dirty="0">
                <a:solidFill>
                  <a:srgbClr val="3D3C2C"/>
                </a:solidFill>
                <a:latin typeface="Gothic Uralic"/>
                <a:cs typeface="Gothic Uralic"/>
              </a:rPr>
              <a:t>variables</a:t>
            </a:r>
            <a:endParaRPr sz="2400" dirty="0">
              <a:latin typeface="Gothic Uralic"/>
              <a:cs typeface="Gothic Uralic"/>
            </a:endParaRPr>
          </a:p>
          <a:p>
            <a:pPr marL="297815" marR="107314" indent="-285750">
              <a:lnSpc>
                <a:spcPct val="100000"/>
              </a:lnSpc>
              <a:spcBef>
                <a:spcPts val="575"/>
              </a:spcBef>
              <a:buFont typeface="Wingdings" panose="05000000000000000000" pitchFamily="2" charset="2"/>
              <a:buChar char="ü"/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Gothic Uralic"/>
                <a:cs typeface="Gothic Uralic"/>
              </a:rPr>
              <a:t>Gas and transport,  grocery </a:t>
            </a:r>
            <a:r>
              <a:rPr sz="2400" dirty="0">
                <a:solidFill>
                  <a:srgbClr val="3D3C2C"/>
                </a:solidFill>
                <a:latin typeface="Gothic Uralic"/>
                <a:cs typeface="Gothic Uralic"/>
              </a:rPr>
              <a:t>and </a:t>
            </a:r>
            <a:r>
              <a:rPr sz="2400" spc="-5" dirty="0">
                <a:solidFill>
                  <a:srgbClr val="3D3C2C"/>
                </a:solidFill>
                <a:latin typeface="Gothic Uralic"/>
                <a:cs typeface="Gothic Uralic"/>
              </a:rPr>
              <a:t>shopping  are the top three  </a:t>
            </a:r>
            <a:r>
              <a:rPr sz="2400" dirty="0">
                <a:solidFill>
                  <a:srgbClr val="3D3C2C"/>
                </a:solidFill>
                <a:latin typeface="Gothic Uralic"/>
                <a:cs typeface="Gothic Uralic"/>
              </a:rPr>
              <a:t>categories</a:t>
            </a:r>
            <a:endParaRPr sz="2400" dirty="0">
              <a:latin typeface="Gothic Uralic"/>
              <a:cs typeface="Gothic Uralic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E55DD3-AE00-44C5-8375-736F60CD3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47" t="25106" r="54349" b="6309"/>
          <a:stretch/>
        </p:blipFill>
        <p:spPr>
          <a:xfrm>
            <a:off x="5092117" y="2286000"/>
            <a:ext cx="360701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Current </a:t>
            </a:r>
            <a:r>
              <a:rPr sz="4000" spc="-10" dirty="0"/>
              <a:t>Incurred</a:t>
            </a:r>
            <a:r>
              <a:rPr sz="4000" spc="-15" dirty="0"/>
              <a:t> </a:t>
            </a:r>
            <a:r>
              <a:rPr sz="4000" spc="-5" dirty="0"/>
              <a:t>Losses</a:t>
            </a:r>
            <a:endParaRPr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3BF17-55A4-45FA-A95C-9186CAE90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6400" y="3429000"/>
            <a:ext cx="6422003" cy="251587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77,183 credit card transaction per month.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402 fraudulent transaction per month.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530.66 amount per fraud transaction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costs incurred from fraud transaction is </a:t>
            </a:r>
            <a:r>
              <a:rPr lang="en-US" sz="250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IN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2,13,325.32</a:t>
            </a:r>
            <a:r>
              <a:rPr lang="en-US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908306"/>
            <a:ext cx="6660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After New </a:t>
            </a:r>
            <a:r>
              <a:rPr sz="3600" spc="-10" dirty="0"/>
              <a:t>Model</a:t>
            </a:r>
            <a:r>
              <a:rPr sz="3600" spc="-20" dirty="0"/>
              <a:t> </a:t>
            </a:r>
            <a:r>
              <a:rPr sz="3600" spc="-5" dirty="0"/>
              <a:t>Deployment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359852" y="2667000"/>
            <a:ext cx="6424295" cy="3692036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7020" marR="8890" indent="-274955">
              <a:lnSpc>
                <a:spcPts val="2380"/>
              </a:lnSpc>
              <a:spcBef>
                <a:spcPts val="390"/>
              </a:spcBef>
            </a:pPr>
            <a:r>
              <a:rPr sz="2500" spc="330" dirty="0">
                <a:solidFill>
                  <a:srgbClr val="93C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 </a:t>
            </a:r>
            <a:r>
              <a:rPr sz="2500" spc="-1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1720 fraudulent </a:t>
            </a:r>
            <a:r>
              <a:rPr sz="25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detected by </a:t>
            </a:r>
            <a:r>
              <a:rPr sz="2500" spc="-15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5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510"/>
              </a:lnSpc>
              <a:spcBef>
                <a:spcPts val="225"/>
              </a:spcBef>
            </a:pPr>
            <a:r>
              <a:rPr sz="2500" spc="330" dirty="0">
                <a:solidFill>
                  <a:srgbClr val="93C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 </a:t>
            </a:r>
            <a:r>
              <a:rPr sz="25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sz="2500" spc="-1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</a:t>
            </a:r>
            <a:r>
              <a:rPr sz="25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sz="250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5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customer </a:t>
            </a:r>
            <a:r>
              <a:rPr sz="2500" spc="-1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sz="2500" spc="-5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020">
              <a:lnSpc>
                <a:spcPts val="2510"/>
              </a:lnSpc>
            </a:pPr>
            <a:r>
              <a:rPr sz="25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transactions that </a:t>
            </a:r>
            <a:r>
              <a:rPr sz="250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5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IN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13105.5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500" spc="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020" marR="319405" indent="-274955">
              <a:lnSpc>
                <a:spcPts val="2380"/>
              </a:lnSpc>
              <a:spcBef>
                <a:spcPts val="560"/>
              </a:spcBef>
            </a:pPr>
            <a:r>
              <a:rPr sz="2500" spc="330" dirty="0">
                <a:solidFill>
                  <a:srgbClr val="93C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 </a:t>
            </a:r>
            <a:r>
              <a:rPr lang="en-US" sz="25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sz="25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fraudulent </a:t>
            </a:r>
            <a:r>
              <a:rPr sz="25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not detected </a:t>
            </a:r>
            <a:r>
              <a:rPr sz="2500" spc="-23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 </a:t>
            </a:r>
            <a:r>
              <a:rPr sz="25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which amounts </a:t>
            </a:r>
            <a:r>
              <a:rPr sz="250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5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IN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14327.82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020" marR="1322070" indent="-274955">
              <a:lnSpc>
                <a:spcPts val="2380"/>
              </a:lnSpc>
              <a:spcBef>
                <a:spcPts val="525"/>
              </a:spcBef>
            </a:pPr>
            <a:r>
              <a:rPr sz="2500" spc="330" dirty="0">
                <a:solidFill>
                  <a:srgbClr val="93C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 </a:t>
            </a:r>
            <a:r>
              <a:rPr sz="25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cost incurred after new</a:t>
            </a:r>
            <a:r>
              <a:rPr sz="2500" spc="-114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 </a:t>
            </a:r>
            <a:r>
              <a:rPr sz="2500" spc="-1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</a:t>
            </a:r>
            <a:r>
              <a:rPr sz="2500" spc="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5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27433.32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7020" marR="1322070" indent="-274955">
              <a:lnSpc>
                <a:spcPts val="2380"/>
              </a:lnSpc>
              <a:spcBef>
                <a:spcPts val="525"/>
              </a:spcBef>
            </a:pPr>
            <a:r>
              <a:rPr sz="2500" spc="330" dirty="0">
                <a:solidFill>
                  <a:srgbClr val="93C5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 </a:t>
            </a:r>
            <a:r>
              <a:rPr sz="250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savings </a:t>
            </a:r>
            <a:r>
              <a:rPr sz="25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new model deployment</a:t>
            </a:r>
            <a:r>
              <a:rPr sz="2500" spc="-22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sz="2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185892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sz="250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5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</a:t>
            </a:r>
            <a:r>
              <a:rPr sz="250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5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losses by</a:t>
            </a:r>
            <a:r>
              <a:rPr sz="2500" spc="-10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25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2500" spc="-5" dirty="0">
                <a:solidFill>
                  <a:srgbClr val="3D3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2%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838200"/>
            <a:ext cx="6424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Appendix: </a:t>
            </a:r>
            <a:r>
              <a:rPr sz="4000" spc="-10" dirty="0"/>
              <a:t>Data</a:t>
            </a:r>
            <a:r>
              <a:rPr sz="4000" spc="10" dirty="0"/>
              <a:t> </a:t>
            </a:r>
            <a:r>
              <a:rPr sz="4000" spc="-5" dirty="0"/>
              <a:t>Attributes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190955" y="2325116"/>
            <a:ext cx="3381045" cy="33541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95"/>
              </a:spcBef>
              <a:tabLst>
                <a:tab pos="286385" algn="l"/>
              </a:tabLst>
            </a:pPr>
            <a:r>
              <a:rPr sz="750" spc="145" dirty="0">
                <a:solidFill>
                  <a:srgbClr val="93C500"/>
                </a:solidFill>
                <a:latin typeface="Arial"/>
                <a:cs typeface="Arial"/>
              </a:rPr>
              <a:t>	</a:t>
            </a:r>
            <a:r>
              <a:rPr sz="1000" spc="-5" dirty="0">
                <a:solidFill>
                  <a:srgbClr val="3D3C2C"/>
                </a:solidFill>
                <a:latin typeface="Gothic Uralic"/>
                <a:cs typeface="Gothic Uralic"/>
              </a:rPr>
              <a:t>Snapshot of the</a:t>
            </a:r>
            <a:r>
              <a:rPr sz="1000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1000" spc="-5" dirty="0">
                <a:solidFill>
                  <a:srgbClr val="3D3C2C"/>
                </a:solidFill>
                <a:latin typeface="Gothic Uralic"/>
                <a:cs typeface="Gothic Uralic"/>
              </a:rPr>
              <a:t>data:</a:t>
            </a:r>
            <a:endParaRPr sz="1000" dirty="0">
              <a:latin typeface="Gothic Uralic"/>
              <a:cs typeface="Gothic Uralic"/>
            </a:endParaRPr>
          </a:p>
          <a:p>
            <a:pPr marL="584200" indent="-274955">
              <a:lnSpc>
                <a:spcPts val="1075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index - Unique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Identifier for each</a:t>
            </a:r>
            <a:r>
              <a:rPr sz="900" spc="-60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row</a:t>
            </a:r>
            <a:endParaRPr sz="900" dirty="0">
              <a:latin typeface="Gothic Uralic"/>
              <a:cs typeface="Gothic Ural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trans</a:t>
            </a:r>
            <a:r>
              <a:rPr sz="900" i="1" dirty="0">
                <a:solidFill>
                  <a:srgbClr val="3D3C2C"/>
                </a:solidFill>
                <a:latin typeface="Verdana"/>
                <a:cs typeface="Verdana"/>
              </a:rPr>
              <a:t>date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trans_time -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Transaction</a:t>
            </a:r>
            <a:r>
              <a:rPr sz="900" spc="10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900" spc="-10" dirty="0">
                <a:solidFill>
                  <a:srgbClr val="3D3C2C"/>
                </a:solidFill>
                <a:latin typeface="Gothic Uralic"/>
                <a:cs typeface="Gothic Uralic"/>
              </a:rPr>
              <a:t>DateTime</a:t>
            </a:r>
            <a:endParaRPr sz="900" dirty="0">
              <a:latin typeface="Gothic Uralic"/>
              <a:cs typeface="Gothic Ural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cc_num - Credit Card </a:t>
            </a:r>
            <a:r>
              <a:rPr sz="900" spc="-10" dirty="0">
                <a:solidFill>
                  <a:srgbClr val="3D3C2C"/>
                </a:solidFill>
                <a:latin typeface="Gothic Uralic"/>
                <a:cs typeface="Gothic Uralic"/>
              </a:rPr>
              <a:t>Number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of</a:t>
            </a:r>
            <a:r>
              <a:rPr sz="900" spc="-50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Customer</a:t>
            </a:r>
            <a:endParaRPr sz="900" dirty="0">
              <a:latin typeface="Gothic Uralic"/>
              <a:cs typeface="Gothic Ural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merchant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-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Merchant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900" spc="-10" dirty="0">
                <a:solidFill>
                  <a:srgbClr val="3D3C2C"/>
                </a:solidFill>
                <a:latin typeface="Gothic Uralic"/>
                <a:cs typeface="Gothic Uralic"/>
              </a:rPr>
              <a:t>Name</a:t>
            </a:r>
            <a:endParaRPr sz="900" dirty="0">
              <a:latin typeface="Gothic Uralic"/>
              <a:cs typeface="Gothic Ural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category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-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Category of</a:t>
            </a:r>
            <a:r>
              <a:rPr sz="900" spc="20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Merchant</a:t>
            </a:r>
            <a:endParaRPr sz="900" dirty="0">
              <a:latin typeface="Gothic Uralic"/>
              <a:cs typeface="Gothic Ural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10" dirty="0">
                <a:solidFill>
                  <a:srgbClr val="3D3C2C"/>
                </a:solidFill>
                <a:latin typeface="Gothic Uralic"/>
                <a:cs typeface="Gothic Uralic"/>
              </a:rPr>
              <a:t>amt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- </a:t>
            </a:r>
            <a:r>
              <a:rPr sz="900" spc="-15" dirty="0">
                <a:solidFill>
                  <a:srgbClr val="3D3C2C"/>
                </a:solidFill>
                <a:latin typeface="Gothic Uralic"/>
                <a:cs typeface="Gothic Uralic"/>
              </a:rPr>
              <a:t>Amount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of</a:t>
            </a:r>
            <a:r>
              <a:rPr sz="900" spc="85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Transaction</a:t>
            </a:r>
            <a:endParaRPr sz="900" dirty="0">
              <a:latin typeface="Gothic Uralic"/>
              <a:cs typeface="Gothic Ural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first - First </a:t>
            </a:r>
            <a:r>
              <a:rPr sz="900" spc="-10" dirty="0">
                <a:solidFill>
                  <a:srgbClr val="3D3C2C"/>
                </a:solidFill>
                <a:latin typeface="Gothic Uralic"/>
                <a:cs typeface="Gothic Uralic"/>
              </a:rPr>
              <a:t>Name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of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Credit Card</a:t>
            </a:r>
            <a:r>
              <a:rPr sz="900" spc="-35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Holder</a:t>
            </a:r>
            <a:endParaRPr sz="900" dirty="0">
              <a:latin typeface="Gothic Uralic"/>
              <a:cs typeface="Gothic Ural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last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-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Last </a:t>
            </a:r>
            <a:r>
              <a:rPr sz="900" spc="-10" dirty="0">
                <a:solidFill>
                  <a:srgbClr val="3D3C2C"/>
                </a:solidFill>
                <a:latin typeface="Gothic Uralic"/>
                <a:cs typeface="Gothic Uralic"/>
              </a:rPr>
              <a:t>Name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of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Credit Card</a:t>
            </a:r>
            <a:r>
              <a:rPr sz="900" spc="-40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Holder</a:t>
            </a:r>
            <a:endParaRPr sz="900" dirty="0">
              <a:latin typeface="Gothic Uralic"/>
              <a:cs typeface="Gothic Ural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gender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-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Gender of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Credit Card</a:t>
            </a:r>
            <a:r>
              <a:rPr sz="900" spc="-40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Holder</a:t>
            </a:r>
            <a:endParaRPr sz="900" dirty="0">
              <a:latin typeface="Gothic Uralic"/>
              <a:cs typeface="Gothic Ural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street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-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Street </a:t>
            </a:r>
            <a:r>
              <a:rPr sz="900" spc="-10" dirty="0">
                <a:solidFill>
                  <a:srgbClr val="3D3C2C"/>
                </a:solidFill>
                <a:latin typeface="Gothic Uralic"/>
                <a:cs typeface="Gothic Uralic"/>
              </a:rPr>
              <a:t>Address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of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Credit Card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 Holder</a:t>
            </a:r>
            <a:endParaRPr sz="900" dirty="0">
              <a:latin typeface="Gothic Uralic"/>
              <a:cs typeface="Gothic Ural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city - City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of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Credit Card</a:t>
            </a:r>
            <a:r>
              <a:rPr sz="900" spc="-45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Holder</a:t>
            </a:r>
            <a:endParaRPr sz="900" dirty="0">
              <a:latin typeface="Gothic Uralic"/>
              <a:cs typeface="Gothic Ural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10" dirty="0">
                <a:solidFill>
                  <a:srgbClr val="3D3C2C"/>
                </a:solidFill>
                <a:latin typeface="Gothic Uralic"/>
                <a:cs typeface="Gothic Uralic"/>
              </a:rPr>
              <a:t>state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- </a:t>
            </a:r>
            <a:r>
              <a:rPr sz="900" spc="-10" dirty="0">
                <a:solidFill>
                  <a:srgbClr val="3D3C2C"/>
                </a:solidFill>
                <a:latin typeface="Gothic Uralic"/>
                <a:cs typeface="Gothic Uralic"/>
              </a:rPr>
              <a:t>State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of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Credit Card</a:t>
            </a:r>
            <a:r>
              <a:rPr sz="900" spc="10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Holder</a:t>
            </a:r>
            <a:endParaRPr sz="900" dirty="0">
              <a:latin typeface="Gothic Uralic"/>
              <a:cs typeface="Gothic Ural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zip - Zip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of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Credit Card</a:t>
            </a:r>
            <a:r>
              <a:rPr sz="900" spc="-60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Holder</a:t>
            </a:r>
            <a:endParaRPr sz="900" dirty="0">
              <a:latin typeface="Gothic Uralic"/>
              <a:cs typeface="Gothic Ural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lat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-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Latitude Location of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Credit Card</a:t>
            </a:r>
            <a:r>
              <a:rPr sz="900" spc="-75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Holder</a:t>
            </a:r>
            <a:endParaRPr sz="900" dirty="0">
              <a:latin typeface="Gothic Uralic"/>
              <a:cs typeface="Gothic Ural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long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-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Longitude Location of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Credit Card</a:t>
            </a:r>
            <a:r>
              <a:rPr sz="900" spc="-70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Holder</a:t>
            </a:r>
            <a:endParaRPr sz="900" dirty="0">
              <a:latin typeface="Gothic Uralic"/>
              <a:cs typeface="Gothic Uralic"/>
            </a:endParaRPr>
          </a:p>
          <a:p>
            <a:pPr marL="584200" indent="-274955">
              <a:lnSpc>
                <a:spcPct val="100000"/>
              </a:lnSpc>
              <a:spcBef>
                <a:spcPts val="5"/>
              </a:spcBef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city_pop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- Credit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Card Holder's City</a:t>
            </a:r>
            <a:r>
              <a:rPr sz="900" spc="-30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Population</a:t>
            </a:r>
            <a:endParaRPr sz="900" dirty="0">
              <a:latin typeface="Gothic Uralic"/>
              <a:cs typeface="Gothic Ural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job -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Job of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Credit Card</a:t>
            </a:r>
            <a:r>
              <a:rPr sz="900" spc="-25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Holder</a:t>
            </a:r>
            <a:endParaRPr sz="900" dirty="0">
              <a:latin typeface="Gothic Uralic"/>
              <a:cs typeface="Gothic Ural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dob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-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Date of Birth of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Credit Card</a:t>
            </a:r>
            <a:r>
              <a:rPr sz="900" spc="-35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Holder</a:t>
            </a:r>
            <a:endParaRPr sz="900" dirty="0">
              <a:latin typeface="Gothic Uralic"/>
              <a:cs typeface="Gothic Ural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trans_num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-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Transaction </a:t>
            </a:r>
            <a:r>
              <a:rPr sz="900" spc="-10" dirty="0">
                <a:solidFill>
                  <a:srgbClr val="3D3C2C"/>
                </a:solidFill>
                <a:latin typeface="Gothic Uralic"/>
                <a:cs typeface="Gothic Uralic"/>
              </a:rPr>
              <a:t>Number</a:t>
            </a:r>
            <a:endParaRPr sz="900" dirty="0">
              <a:latin typeface="Gothic Uralic"/>
              <a:cs typeface="Gothic Ural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unix_time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- UNIX </a:t>
            </a:r>
            <a:r>
              <a:rPr sz="900" spc="-10" dirty="0">
                <a:solidFill>
                  <a:srgbClr val="3D3C2C"/>
                </a:solidFill>
                <a:latin typeface="Gothic Uralic"/>
                <a:cs typeface="Gothic Uralic"/>
              </a:rPr>
              <a:t>Time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of transaction</a:t>
            </a:r>
            <a:endParaRPr sz="900" dirty="0">
              <a:latin typeface="Gothic Uralic"/>
              <a:cs typeface="Gothic Ural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merch_lat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-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Latitude Location of</a:t>
            </a:r>
            <a:r>
              <a:rPr sz="900" spc="-20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Merchant</a:t>
            </a:r>
            <a:endParaRPr sz="900" dirty="0">
              <a:latin typeface="Gothic Uralic"/>
              <a:cs typeface="Gothic Ural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merch_long </a:t>
            </a: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-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Longitude Location of Merchant</a:t>
            </a:r>
            <a:endParaRPr sz="900" dirty="0">
              <a:latin typeface="Gothic Uralic"/>
              <a:cs typeface="Gothic Uralic"/>
            </a:endParaRPr>
          </a:p>
          <a:p>
            <a:pPr marL="584200" indent="-274955">
              <a:lnSpc>
                <a:spcPct val="100000"/>
              </a:lnSpc>
              <a:buClr>
                <a:srgbClr val="93C500"/>
              </a:buClr>
              <a:buSzPct val="72222"/>
              <a:buFont typeface="Courier New"/>
              <a:buChar char="o"/>
              <a:tabLst>
                <a:tab pos="583565" algn="l"/>
                <a:tab pos="584835" algn="l"/>
              </a:tabLst>
            </a:pPr>
            <a:r>
              <a:rPr sz="900" dirty="0">
                <a:solidFill>
                  <a:srgbClr val="3D3C2C"/>
                </a:solidFill>
                <a:latin typeface="Gothic Uralic"/>
                <a:cs typeface="Gothic Uralic"/>
              </a:rPr>
              <a:t>is_fraud -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Fraud Flag &lt;--- </a:t>
            </a:r>
            <a:r>
              <a:rPr sz="900" spc="-10" dirty="0">
                <a:solidFill>
                  <a:srgbClr val="3D3C2C"/>
                </a:solidFill>
                <a:latin typeface="Gothic Uralic"/>
                <a:cs typeface="Gothic Uralic"/>
              </a:rPr>
              <a:t>Target</a:t>
            </a:r>
            <a:r>
              <a:rPr sz="900" spc="-15" dirty="0">
                <a:solidFill>
                  <a:srgbClr val="3D3C2C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3D3C2C"/>
                </a:solidFill>
                <a:latin typeface="Gothic Uralic"/>
                <a:cs typeface="Gothic Uralic"/>
              </a:rPr>
              <a:t>Class</a:t>
            </a:r>
            <a:endParaRPr sz="9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651" y="990600"/>
            <a:ext cx="66935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Appendix: Data</a:t>
            </a:r>
            <a:r>
              <a:rPr sz="3600" spc="-20" dirty="0"/>
              <a:t> </a:t>
            </a:r>
            <a:r>
              <a:rPr sz="3600" spc="-5" dirty="0"/>
              <a:t>Methodology</a:t>
            </a:r>
            <a:endParaRPr sz="36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400399" y="2971800"/>
            <a:ext cx="6343201" cy="1474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84455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dirty="0"/>
              <a:t>Class imbalance adjusted </a:t>
            </a:r>
            <a:r>
              <a:rPr spc="5" dirty="0"/>
              <a:t>using</a:t>
            </a:r>
            <a:r>
              <a:rPr spc="-450" dirty="0"/>
              <a:t> </a:t>
            </a:r>
            <a:r>
              <a:rPr spc="-70" dirty="0"/>
              <a:t>Adaptive  </a:t>
            </a:r>
            <a:r>
              <a:rPr spc="-5" dirty="0"/>
              <a:t>Synthetic (ADASYN) </a:t>
            </a:r>
            <a:r>
              <a:rPr dirty="0"/>
              <a:t>sampling</a:t>
            </a:r>
            <a:r>
              <a:rPr spc="-110" dirty="0"/>
              <a:t> </a:t>
            </a:r>
            <a:r>
              <a:rPr spc="-5" dirty="0"/>
              <a:t>method</a:t>
            </a:r>
            <a:endParaRPr sz="1800" dirty="0">
              <a:latin typeface="Arial"/>
              <a:cs typeface="Arial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93C500"/>
                </a:solidFill>
                <a:latin typeface="Arial"/>
                <a:cs typeface="Arial"/>
              </a:rPr>
              <a:t> </a:t>
            </a:r>
            <a:r>
              <a:rPr dirty="0"/>
              <a:t>Manual </a:t>
            </a:r>
            <a:r>
              <a:rPr spc="-5" dirty="0"/>
              <a:t>hyperparameter </a:t>
            </a:r>
            <a:r>
              <a:rPr dirty="0"/>
              <a:t>tuning </a:t>
            </a:r>
            <a:r>
              <a:rPr spc="-5" dirty="0"/>
              <a:t>done</a:t>
            </a:r>
            <a:r>
              <a:rPr spc="-380" dirty="0"/>
              <a:t> </a:t>
            </a:r>
            <a:r>
              <a:rPr spc="-180" dirty="0"/>
              <a:t>due  </a:t>
            </a:r>
            <a:r>
              <a:rPr dirty="0"/>
              <a:t>to extensive computational </a:t>
            </a:r>
            <a:r>
              <a:rPr spc="-5" dirty="0"/>
              <a:t>times when  </a:t>
            </a:r>
            <a:r>
              <a:rPr spc="5" dirty="0"/>
              <a:t>using </a:t>
            </a:r>
            <a:r>
              <a:rPr dirty="0"/>
              <a:t>Grid </a:t>
            </a:r>
            <a:r>
              <a:rPr spc="-5" dirty="0"/>
              <a:t>Search </a:t>
            </a:r>
            <a:r>
              <a:rPr dirty="0"/>
              <a:t>Cross</a:t>
            </a:r>
            <a:r>
              <a:rPr spc="-75" dirty="0"/>
              <a:t> </a:t>
            </a:r>
            <a:r>
              <a:rPr spc="-5" dirty="0"/>
              <a:t>Validation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102</TotalTime>
  <Words>457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Century Gothic</vt:lpstr>
      <vt:lpstr>Courier New</vt:lpstr>
      <vt:lpstr>Gothic Uralic</vt:lpstr>
      <vt:lpstr>Times New Roman</vt:lpstr>
      <vt:lpstr>Verdana</vt:lpstr>
      <vt:lpstr>Wingdings</vt:lpstr>
      <vt:lpstr>Wingdings 3</vt:lpstr>
      <vt:lpstr>Ion Boardroom</vt:lpstr>
      <vt:lpstr>Credit  Card Fraud  Detection  System</vt:lpstr>
      <vt:lpstr>Agenda</vt:lpstr>
      <vt:lpstr>Objective</vt:lpstr>
      <vt:lpstr>Background</vt:lpstr>
      <vt:lpstr>Key Insights</vt:lpstr>
      <vt:lpstr>Current Incurred Losses</vt:lpstr>
      <vt:lpstr>After New Model Deployment</vt:lpstr>
      <vt:lpstr>Appendix: Data Attributes</vt:lpstr>
      <vt:lpstr>Appendix: Data Methodology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Bhavin</dc:creator>
  <cp:lastModifiedBy>Rahul Yadav</cp:lastModifiedBy>
  <cp:revision>16</cp:revision>
  <dcterms:created xsi:type="dcterms:W3CDTF">2022-01-16T08:01:18Z</dcterms:created>
  <dcterms:modified xsi:type="dcterms:W3CDTF">2022-01-17T16:35:20Z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2022-01-16T00:00:00Z</vt:filetime>
  </property>
</Properties>
</file>