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notesMasterIdLst>
    <p:notesMasterId r:id="rId11"/>
  </p:notesMasterIdLst>
  <p:sldIdLst>
    <p:sldId id="256" r:id="rId3"/>
    <p:sldId id="257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F65F1-6F0F-42DD-974E-B376AD303297}" v="1" dt="2024-06-21T14:37:04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yadav" userId="9194099e55e79bba" providerId="LiveId" clId="{677F65F1-6F0F-42DD-974E-B376AD303297}"/>
    <pc:docChg chg="custSel modSld">
      <pc:chgData name="rahul yadav" userId="9194099e55e79bba" providerId="LiveId" clId="{677F65F1-6F0F-42DD-974E-B376AD303297}" dt="2024-06-21T14:42:52.442" v="70" actId="20577"/>
      <pc:docMkLst>
        <pc:docMk/>
      </pc:docMkLst>
      <pc:sldChg chg="modSp mod">
        <pc:chgData name="rahul yadav" userId="9194099e55e79bba" providerId="LiveId" clId="{677F65F1-6F0F-42DD-974E-B376AD303297}" dt="2024-06-21T14:33:11.787" v="51" actId="20577"/>
        <pc:sldMkLst>
          <pc:docMk/>
          <pc:sldMk cId="2051069911" sldId="256"/>
        </pc:sldMkLst>
        <pc:spChg chg="mod">
          <ac:chgData name="rahul yadav" userId="9194099e55e79bba" providerId="LiveId" clId="{677F65F1-6F0F-42DD-974E-B376AD303297}" dt="2024-06-21T14:33:11.787" v="51" actId="20577"/>
          <ac:spMkLst>
            <pc:docMk/>
            <pc:sldMk cId="2051069911" sldId="256"/>
            <ac:spMk id="4" creationId="{5AD85115-8A98-BDFC-3B4E-0B4FD0092F94}"/>
          </ac:spMkLst>
        </pc:spChg>
      </pc:sldChg>
      <pc:sldChg chg="modSp mod">
        <pc:chgData name="rahul yadav" userId="9194099e55e79bba" providerId="LiveId" clId="{677F65F1-6F0F-42DD-974E-B376AD303297}" dt="2024-06-21T14:42:52.442" v="70" actId="20577"/>
        <pc:sldMkLst>
          <pc:docMk/>
          <pc:sldMk cId="481189117" sldId="259"/>
        </pc:sldMkLst>
        <pc:spChg chg="mod">
          <ac:chgData name="rahul yadav" userId="9194099e55e79bba" providerId="LiveId" clId="{677F65F1-6F0F-42DD-974E-B376AD303297}" dt="2024-06-21T14:42:52.442" v="70" actId="20577"/>
          <ac:spMkLst>
            <pc:docMk/>
            <pc:sldMk cId="481189117" sldId="259"/>
            <ac:spMk id="2" creationId="{48C3D604-7AF7-393B-CFA5-9E56CF1FA0C4}"/>
          </ac:spMkLst>
        </pc:spChg>
      </pc:sldChg>
      <pc:sldChg chg="addSp delSp modSp mod">
        <pc:chgData name="rahul yadav" userId="9194099e55e79bba" providerId="LiveId" clId="{677F65F1-6F0F-42DD-974E-B376AD303297}" dt="2024-06-21T14:37:25.753" v="59" actId="14100"/>
        <pc:sldMkLst>
          <pc:docMk/>
          <pc:sldMk cId="1110445101" sldId="261"/>
        </pc:sldMkLst>
        <pc:spChg chg="del mod">
          <ac:chgData name="rahul yadav" userId="9194099e55e79bba" providerId="LiveId" clId="{677F65F1-6F0F-42DD-974E-B376AD303297}" dt="2024-06-21T14:37:12.502" v="56"/>
          <ac:spMkLst>
            <pc:docMk/>
            <pc:sldMk cId="1110445101" sldId="261"/>
            <ac:spMk id="2" creationId="{48C3D604-7AF7-393B-CFA5-9E56CF1FA0C4}"/>
          </ac:spMkLst>
        </pc:spChg>
        <pc:picChg chg="add mod">
          <ac:chgData name="rahul yadav" userId="9194099e55e79bba" providerId="LiveId" clId="{677F65F1-6F0F-42DD-974E-B376AD303297}" dt="2024-06-21T14:37:25.753" v="59" actId="14100"/>
          <ac:picMkLst>
            <pc:docMk/>
            <pc:sldMk cId="1110445101" sldId="261"/>
            <ac:picMk id="3" creationId="{19A13360-0D20-F643-A602-35318743C470}"/>
          </ac:picMkLst>
        </pc:picChg>
        <pc:picChg chg="del">
          <ac:chgData name="rahul yadav" userId="9194099e55e79bba" providerId="LiveId" clId="{677F65F1-6F0F-42DD-974E-B376AD303297}" dt="2024-06-21T14:33:27.710" v="52" actId="478"/>
          <ac:picMkLst>
            <pc:docMk/>
            <pc:sldMk cId="1110445101" sldId="261"/>
            <ac:picMk id="4" creationId="{7ACB140B-3620-C01E-25F6-231D801F4D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F0FD-E0A7-46E0-A755-65A414F5CDC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441-9661-4F3E-940B-517226305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2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22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3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91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36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17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27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9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17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92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76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84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923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37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95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8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62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971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8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91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4985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90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132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0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3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7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3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6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7E0-C23F-4636-BB5C-752CF73D698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1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85115-8A98-BDFC-3B4E-0B4FD0092F94}"/>
              </a:ext>
            </a:extLst>
          </p:cNvPr>
          <p:cNvSpPr txBox="1"/>
          <p:nvPr/>
        </p:nvSpPr>
        <p:spPr>
          <a:xfrm>
            <a:off x="2413264" y="3429000"/>
            <a:ext cx="8719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Created BY :Rahul yadav</a:t>
            </a:r>
            <a:endParaRPr lang="en-IN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1E352-1FAA-9669-F516-ECBF5C8E07A5}"/>
              </a:ext>
            </a:extLst>
          </p:cNvPr>
          <p:cNvSpPr/>
          <p:nvPr/>
        </p:nvSpPr>
        <p:spPr>
          <a:xfrm>
            <a:off x="1923441" y="2248294"/>
            <a:ext cx="93510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CREDIT CARD DEFAULT PREDICTION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0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OVERVIEW</a:t>
            </a:r>
          </a:p>
          <a:p>
            <a:pPr marL="971550" lvl="2"/>
            <a:endParaRPr lang="en-US" dirty="0"/>
          </a:p>
          <a:p>
            <a:pPr marL="1257300" lvl="2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Banking/Financial Institutes play a significant role in providing financial services.</a:t>
            </a:r>
          </a:p>
          <a:p>
            <a:pPr marL="1257300" lvl="2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To maintain integrity, banks/institutes must be careful when investing in customers to avoid financial loss.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Before </a:t>
            </a:r>
            <a:r>
              <a:rPr lang="en-US" sz="2000" dirty="0"/>
              <a:t>giving credit to borrowers, the bank must come to about the potential of customers.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term credit scoring, determines the relation between defaulters and loan characteristics.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13360-0D20-F643-A602-35318743C4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8170" y="351692"/>
            <a:ext cx="9214339" cy="60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PREPROCESSING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set is divided in 80:20 ratio for train and test respectively.ID column was dropped as it was unnecessary for our modelling.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Pay_0:No consumption of credit card=-2,Pay duly(paid on time)=-1,payment delay for one mouth=1, payment delay for two months=2,payment delay for nine months and above=-9.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 Null values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ANALYSIS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are more women than men in our dataset and men have a slightly higher chance of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The probability of default was higher for 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people in our dataset are between 25 and 40 years old. There is also an impression that around that age the chance of default is a little lower.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customers have a 200k or less credit limit. And it seems that we will find a higher concentration of customers in default on that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</a:t>
            </a:r>
            <a:r>
              <a:rPr lang="en-IN" sz="1600" b="0" i="0" dirty="0">
                <a:effectLst/>
                <a:latin typeface="Helvetica Neue"/>
              </a:rPr>
              <a:t>hose who have a negative bill statement have a lower chance of default than the rest. What stands out is that there is a slightly higher chance of default for those who didn't have a bill in the previous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is a higher default rate among those who paid nothing in previous months and lower rates among those who paid over 25k NT dollars.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84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MODEL SELECTION &amp; PREDICTION</a:t>
            </a:r>
          </a:p>
          <a:p>
            <a:pPr marL="971550" lvl="2"/>
            <a:endParaRPr lang="en-US" sz="2000" dirty="0"/>
          </a:p>
          <a:p>
            <a:r>
              <a:rPr lang="en-US" sz="2000" dirty="0"/>
              <a:t>Here we train and select the best machine-learning model for predicting credit card defaults based on the provided data. We tried and tested multiple models such as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 for the model and came up with the model with the best performance.</a:t>
            </a:r>
          </a:p>
          <a:p>
            <a:endParaRPr lang="en-US" sz="2000" dirty="0"/>
          </a:p>
          <a:p>
            <a:r>
              <a:rPr lang="en-US" sz="2000" dirty="0"/>
              <a:t>The Accuracy of </a:t>
            </a:r>
            <a:r>
              <a:rPr lang="en-US" sz="2000" dirty="0" err="1"/>
              <a:t>GradientBoostingClassifier</a:t>
            </a:r>
            <a:r>
              <a:rPr lang="en-US" sz="2000" dirty="0"/>
              <a:t> was 82.22 and F1 score was 47.50 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CONCLUSION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investigated the data, checking for data unbalancing, visualizing the features and understanding the relationship between different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used train-test split to evaluate the model’s effectiveness to predict the target value i.e. detecting if a credit card will default next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started with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, the accuracy all are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choose the </a:t>
            </a:r>
            <a:r>
              <a:rPr lang="en-US" sz="2000" dirty="0" err="1"/>
              <a:t>GradientBoostingClassifier</a:t>
            </a:r>
            <a:r>
              <a:rPr lang="en-US" sz="2000" dirty="0"/>
              <a:t> model based on the Accuracy score which was higher than other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would also inform the issuer’s decisions on whom to give a credit card to and what credit limit to provide.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4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41E352-1FAA-9669-F516-ECBF5C8E07A5}"/>
              </a:ext>
            </a:extLst>
          </p:cNvPr>
          <p:cNvSpPr/>
          <p:nvPr/>
        </p:nvSpPr>
        <p:spPr>
          <a:xfrm>
            <a:off x="1923441" y="2248294"/>
            <a:ext cx="935101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IN" sz="60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518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501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Corbel</vt:lpstr>
      <vt:lpstr>Helvetica Neue</vt:lpstr>
      <vt:lpstr>Wingdings 3</vt:lpstr>
      <vt:lpstr>1_Parallax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RITAM RAKSHIT</dc:creator>
  <cp:lastModifiedBy>rahul yadav</cp:lastModifiedBy>
  <cp:revision>1</cp:revision>
  <dcterms:created xsi:type="dcterms:W3CDTF">2024-04-24T14:02:52Z</dcterms:created>
  <dcterms:modified xsi:type="dcterms:W3CDTF">2024-06-21T14:43:01Z</dcterms:modified>
</cp:coreProperties>
</file>